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89" r:id="rId4"/>
    <p:sldMasterId id="2147493467" r:id="rId5"/>
  </p:sldMasterIdLst>
  <p:notesMasterIdLst>
    <p:notesMasterId r:id="rId23"/>
  </p:notesMasterIdLst>
  <p:handoutMasterIdLst>
    <p:handoutMasterId r:id="rId24"/>
  </p:handoutMasterIdLst>
  <p:sldIdLst>
    <p:sldId id="260" r:id="rId6"/>
    <p:sldId id="284" r:id="rId7"/>
    <p:sldId id="261" r:id="rId8"/>
    <p:sldId id="300" r:id="rId9"/>
    <p:sldId id="294" r:id="rId10"/>
    <p:sldId id="295" r:id="rId11"/>
    <p:sldId id="298" r:id="rId12"/>
    <p:sldId id="296" r:id="rId13"/>
    <p:sldId id="286" r:id="rId14"/>
    <p:sldId id="287" r:id="rId15"/>
    <p:sldId id="288" r:id="rId16"/>
    <p:sldId id="289" r:id="rId17"/>
    <p:sldId id="290" r:id="rId18"/>
    <p:sldId id="291" r:id="rId19"/>
    <p:sldId id="292" r:id="rId20"/>
    <p:sldId id="293" r:id="rId21"/>
    <p:sldId id="262" r:id="rId2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3926FF-832A-42D0-9291-3EA76F20DFDB}">
          <p14:sldIdLst>
            <p14:sldId id="260"/>
            <p14:sldId id="284"/>
          </p14:sldIdLst>
        </p14:section>
        <p14:section name="Meeting Minutes" id="{D18BE402-A6BF-4A3B-BBC7-FD970CD5DCEF}">
          <p14:sldIdLst>
            <p14:sldId id="261"/>
            <p14:sldId id="300"/>
          </p14:sldIdLst>
        </p14:section>
        <p14:section name="FMEs &amp; IMFR" id="{7B07A7F3-E643-48FA-B8F7-0A8F95EAB17B}">
          <p14:sldIdLst>
            <p14:sldId id="294"/>
            <p14:sldId id="295"/>
            <p14:sldId id="298"/>
            <p14:sldId id="296"/>
          </p14:sldIdLst>
        </p14:section>
        <p14:section name="Frequency Control" id="{B8F210D6-5D03-4ACD-A13A-59DB9A6E0761}">
          <p14:sldIdLst>
            <p14:sldId id="286"/>
            <p14:sldId id="287"/>
            <p14:sldId id="288"/>
            <p14:sldId id="289"/>
            <p14:sldId id="290"/>
            <p14:sldId id="291"/>
            <p14:sldId id="292"/>
            <p14:sldId id="293"/>
          </p14:sldIdLst>
        </p14:section>
        <p14:section name="Questions" id="{96F416E3-8143-44F1-BC34-31FDEEEDC0B2}">
          <p14:sldIdLst>
            <p14:sldId id="262"/>
          </p14:sldIdLst>
        </p14:section>
      </p14:sectionLst>
    </p:ext>
    <p:ext uri="{EFAFB233-063F-42B5-8137-9DF3F51BA10A}">
      <p15:sldGuideLst xmlns:p15="http://schemas.microsoft.com/office/powerpoint/2012/main" xmlns="">
        <p15:guide id="1" orient="horz" pos="4032">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rratano, Alex" initials="G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86"/>
    <a:srgbClr val="55BAB7"/>
    <a:srgbClr val="00385E"/>
    <a:srgbClr val="C4E3E1"/>
    <a:srgbClr val="C0D1E2"/>
    <a:srgbClr val="0083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4" autoAdjust="0"/>
    <p:restoredTop sz="87462" autoAdjust="0"/>
  </p:normalViewPr>
  <p:slideViewPr>
    <p:cSldViewPr snapToGrid="0" snapToObjects="1">
      <p:cViewPr>
        <p:scale>
          <a:sx n="109" d="100"/>
          <a:sy n="109" d="100"/>
        </p:scale>
        <p:origin x="-1674" y="-24"/>
      </p:cViewPr>
      <p:guideLst>
        <p:guide orient="horz" pos="403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showGuides="1">
      <p:cViewPr varScale="1">
        <p:scale>
          <a:sx n="99" d="100"/>
          <a:sy n="99" d="100"/>
        </p:scale>
        <p:origin x="352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69DE495-51AC-4723-A7B4-B1B58AAC8C5A}" type="datetimeFigureOut">
              <a:rPr lang="en-US" smtClean="0"/>
              <a:t>10/9/2018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80D1E90-E9C6-42A2-8EB7-24DAC221AC2D}" type="slidenum">
              <a:rPr lang="en-US" smtClean="0"/>
              <a:t>‹#›</a:t>
            </a:fld>
            <a:endParaRPr lang="en-US"/>
          </a:p>
        </p:txBody>
      </p:sp>
    </p:spTree>
    <p:extLst>
      <p:ext uri="{BB962C8B-B14F-4D97-AF65-F5344CB8AC3E}">
        <p14:creationId xmlns:p14="http://schemas.microsoft.com/office/powerpoint/2010/main" val="708787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1DF52B9-7E6C-4146-83FC-76B5AB271E46}" type="datetimeFigureOut">
              <a:rPr lang="en-US" smtClean="0"/>
              <a:t>10/9/2018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41B3D22-F502-4A52-A06E-717BD3D70E2C}" type="slidenum">
              <a:rPr lang="en-US" smtClean="0"/>
              <a:t>‹#›</a:t>
            </a:fld>
            <a:endParaRPr lang="en-US"/>
          </a:p>
        </p:txBody>
      </p:sp>
    </p:spTree>
    <p:extLst>
      <p:ext uri="{BB962C8B-B14F-4D97-AF65-F5344CB8AC3E}">
        <p14:creationId xmlns:p14="http://schemas.microsoft.com/office/powerpoint/2010/main" val="92213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1B3D22-F502-4A52-A06E-717BD3D70E2C}" type="slidenum">
              <a:rPr lang="en-US" smtClean="0"/>
              <a:t>1</a:t>
            </a:fld>
            <a:endParaRPr lang="en-US"/>
          </a:p>
        </p:txBody>
      </p:sp>
    </p:spTree>
    <p:extLst>
      <p:ext uri="{BB962C8B-B14F-4D97-AF65-F5344CB8AC3E}">
        <p14:creationId xmlns:p14="http://schemas.microsoft.com/office/powerpoint/2010/main" val="870658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3</a:t>
            </a:fld>
            <a:endParaRPr lang="en-US"/>
          </a:p>
        </p:txBody>
      </p:sp>
    </p:spTree>
    <p:extLst>
      <p:ext uri="{BB962C8B-B14F-4D97-AF65-F5344CB8AC3E}">
        <p14:creationId xmlns:p14="http://schemas.microsoft.com/office/powerpoint/2010/main" val="682496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4</a:t>
            </a:fld>
            <a:endParaRPr lang="en-US"/>
          </a:p>
        </p:txBody>
      </p:sp>
    </p:spTree>
    <p:extLst>
      <p:ext uri="{BB962C8B-B14F-4D97-AF65-F5344CB8AC3E}">
        <p14:creationId xmlns:p14="http://schemas.microsoft.com/office/powerpoint/2010/main" val="682496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41B3D22-F502-4A52-A06E-717BD3D70E2C}" type="slidenum">
              <a:rPr lang="en-US" smtClean="0"/>
              <a:t>13</a:t>
            </a:fld>
            <a:endParaRPr lang="en-US"/>
          </a:p>
        </p:txBody>
      </p:sp>
    </p:spTree>
    <p:extLst>
      <p:ext uri="{BB962C8B-B14F-4D97-AF65-F5344CB8AC3E}">
        <p14:creationId xmlns:p14="http://schemas.microsoft.com/office/powerpoint/2010/main" val="347630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664" y="828675"/>
            <a:ext cx="8229600"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2"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8"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42821010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3"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10847129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2"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34769712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1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62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9" name="Straight Connector 8"/>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3" name="Title Placeholder 1"/>
          <p:cNvSpPr>
            <a:spLocks noGrp="1"/>
          </p:cNvSpPr>
          <p:nvPr>
            <p:ph type="title"/>
          </p:nvPr>
        </p:nvSpPr>
        <p:spPr>
          <a:xfrm>
            <a:off x="371475"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6"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4739633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664" y="9255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79664" y="1565275"/>
            <a:ext cx="4040188"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255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565275"/>
            <a:ext cx="4041775"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5"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8" name="Footer Placeholder 4"/>
          <p:cNvSpPr>
            <a:spLocks noGrp="1"/>
          </p:cNvSpPr>
          <p:nvPr>
            <p:ph type="ftr" sz="quarter" idx="10"/>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10652241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3"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37527874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0"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42925402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71474"/>
            <a:ext cx="3008313" cy="8921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371474"/>
            <a:ext cx="5111750" cy="55832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263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4"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19108444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over Page">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11266311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Cover Page">
    <p:spTree>
      <p:nvGrpSpPr>
        <p:cNvPr id="1" name=""/>
        <p:cNvGrpSpPr/>
        <p:nvPr/>
      </p:nvGrpSpPr>
      <p:grpSpPr>
        <a:xfrm>
          <a:off x="0" y="0"/>
          <a:ext cx="0" cy="0"/>
          <a:chOff x="0" y="0"/>
          <a:chExt cx="0" cy="0"/>
        </a:xfrm>
      </p:grpSpPr>
      <p:sp>
        <p:nvSpPr>
          <p:cNvPr id="2"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5"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Tree>
    <p:extLst>
      <p:ext uri="{BB962C8B-B14F-4D97-AF65-F5344CB8AC3E}">
        <p14:creationId xmlns:p14="http://schemas.microsoft.com/office/powerpoint/2010/main" val="14733480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3337" y="-138112"/>
            <a:ext cx="9210675" cy="71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userDrawn="1"/>
        </p:nvSpPr>
        <p:spPr>
          <a:xfrm>
            <a:off x="1085849" y="6010274"/>
            <a:ext cx="6867526" cy="415498"/>
          </a:xfrm>
          <a:prstGeom prst="rect">
            <a:avLst/>
          </a:prstGeom>
          <a:noFill/>
        </p:spPr>
        <p:txBody>
          <a:bodyPr wrap="square" rtlCol="0">
            <a:spAutoFit/>
          </a:bodyPr>
          <a:lstStyle/>
          <a:p>
            <a:pPr algn="l"/>
            <a:r>
              <a:rPr lang="en-US" sz="1050" b="1" dirty="0" smtClean="0"/>
              <a:t>ROS</a:t>
            </a:r>
            <a:endParaRPr lang="en-US" sz="1050" b="1" dirty="0"/>
          </a:p>
          <a:p>
            <a:pPr algn="l"/>
            <a:r>
              <a:rPr lang="en-US" sz="1050" dirty="0" smtClean="0"/>
              <a:t>10/11/2018</a:t>
            </a:r>
          </a:p>
        </p:txBody>
      </p:sp>
    </p:spTree>
    <p:extLst>
      <p:ext uri="{BB962C8B-B14F-4D97-AF65-F5344CB8AC3E}">
        <p14:creationId xmlns:p14="http://schemas.microsoft.com/office/powerpoint/2010/main" val="4158016387"/>
      </p:ext>
    </p:extLst>
  </p:cSld>
  <p:clrMap bg1="lt1" tx1="dk1" bg2="lt2" tx2="dk2" accent1="accent1" accent2="accent2" accent3="accent3" accent4="accent4" accent5="accent5" accent6="accent6" hlink="hlink" folHlink="folHlink"/>
  <p:sldLayoutIdLst>
    <p:sldLayoutId id="2147493490" r:id="rId1"/>
    <p:sldLayoutId id="2147493491" r:id="rId2"/>
    <p:sldLayoutId id="2147493492" r:id="rId3"/>
    <p:sldLayoutId id="2147493493" r:id="rId4"/>
    <p:sldLayoutId id="2147493494" r:id="rId5"/>
    <p:sldLayoutId id="2147493495" r:id="rId6"/>
    <p:sldLayoutId id="2147493496" r:id="rId7"/>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337" y="-138112"/>
            <a:ext cx="9210675" cy="71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2"/>
          </p:nvPr>
        </p:nvSpPr>
        <p:spPr>
          <a:xfrm>
            <a:off x="457200" y="5975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5975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Hello I'm a slide</a:t>
            </a:r>
            <a:endParaRPr lang="en-US" dirty="0"/>
          </a:p>
        </p:txBody>
      </p:sp>
      <p:sp>
        <p:nvSpPr>
          <p:cNvPr id="6" name="Slide Number Placeholder 5"/>
          <p:cNvSpPr>
            <a:spLocks noGrp="1"/>
          </p:cNvSpPr>
          <p:nvPr>
            <p:ph type="sldNum" sz="quarter" idx="4"/>
          </p:nvPr>
        </p:nvSpPr>
        <p:spPr>
          <a:xfrm>
            <a:off x="6553200" y="5975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1B48D-6708-5141-8A45-C2E8F9E83312}" type="slidenum">
              <a:rPr lang="en-US" smtClean="0"/>
              <a:t>‹#›</a:t>
            </a:fld>
            <a:endParaRPr lang="en-US" dirty="0"/>
          </a:p>
        </p:txBody>
      </p:sp>
    </p:spTree>
    <p:extLst>
      <p:ext uri="{BB962C8B-B14F-4D97-AF65-F5344CB8AC3E}">
        <p14:creationId xmlns:p14="http://schemas.microsoft.com/office/powerpoint/2010/main" val="3663339703"/>
      </p:ext>
    </p:extLst>
  </p:cSld>
  <p:clrMap bg1="lt1" tx1="dk1" bg2="lt2" tx2="dk2" accent1="accent1" accent2="accent2" accent3="accent3" accent4="accent4" accent5="accent5" accent6="accent6" hlink="hlink" folHlink="folHlink"/>
  <p:sldLayoutIdLst>
    <p:sldLayoutId id="2147493474" r:id="rId1"/>
    <p:sldLayoutId id="2147493475" r:id="rId2"/>
    <p:sldLayoutId id="2147493476" r:id="rId3"/>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87400" y="2804577"/>
            <a:ext cx="7543800" cy="2586136"/>
            <a:chOff x="787400" y="1852613"/>
            <a:chExt cx="7543800" cy="2586136"/>
          </a:xfrm>
        </p:grpSpPr>
        <p:sp>
          <p:nvSpPr>
            <p:cNvPr id="10" name="TextBox 9"/>
            <p:cNvSpPr txBox="1"/>
            <p:nvPr/>
          </p:nvSpPr>
          <p:spPr>
            <a:xfrm>
              <a:off x="787400" y="2130425"/>
              <a:ext cx="7543800" cy="2308324"/>
            </a:xfrm>
            <a:prstGeom prst="rect">
              <a:avLst/>
            </a:prstGeom>
            <a:noFill/>
          </p:spPr>
          <p:txBody>
            <a:bodyPr wrap="square" rtlCol="0">
              <a:spAutoFit/>
            </a:bodyPr>
            <a:lstStyle/>
            <a:p>
              <a:r>
                <a:rPr lang="en-US" sz="3200" b="1" dirty="0" smtClean="0"/>
                <a:t>PDCWG Report to ROS </a:t>
              </a:r>
            </a:p>
            <a:p>
              <a:endParaRPr lang="en-US" b="1" dirty="0" smtClean="0"/>
            </a:p>
            <a:p>
              <a:r>
                <a:rPr lang="en-US" sz="2000" i="1" dirty="0" smtClean="0"/>
                <a:t>Chair: </a:t>
              </a:r>
              <a:r>
                <a:rPr lang="en-US" sz="2000" dirty="0" smtClean="0"/>
                <a:t>Percy Galliguez, Brazos Electric Power Cooperative, Inc.</a:t>
              </a:r>
            </a:p>
            <a:p>
              <a:r>
                <a:rPr lang="en-US" sz="2000" i="1" dirty="0"/>
                <a:t>Vice Chair</a:t>
              </a:r>
              <a:r>
                <a:rPr lang="en-US" sz="2000" i="1" dirty="0" smtClean="0"/>
                <a:t>: Chad Mulholland, NRG</a:t>
              </a:r>
              <a:endParaRPr lang="en-US" sz="2000" dirty="0" smtClean="0"/>
            </a:p>
            <a:p>
              <a:endParaRPr lang="en-US" dirty="0" smtClean="0"/>
            </a:p>
            <a:p>
              <a:r>
                <a:rPr lang="en-US" dirty="0" smtClean="0"/>
                <a:t>ROS</a:t>
              </a:r>
            </a:p>
            <a:p>
              <a:r>
                <a:rPr lang="en-US" dirty="0" smtClean="0"/>
                <a:t>October 11</a:t>
              </a:r>
              <a:r>
                <a:rPr lang="en-US" baseline="30000" dirty="0" smtClean="0"/>
                <a:t>th</a:t>
              </a:r>
              <a:r>
                <a:rPr lang="en-US" dirty="0" smtClean="0"/>
                <a:t>, 2018</a:t>
              </a:r>
            </a:p>
          </p:txBody>
        </p:sp>
        <p:cxnSp>
          <p:nvCxnSpPr>
            <p:cNvPr id="13" name="Straight Connector 12"/>
            <p:cNvCxnSpPr/>
            <p:nvPr/>
          </p:nvCxnSpPr>
          <p:spPr>
            <a:xfrm flipV="1">
              <a:off x="787400" y="1852613"/>
              <a:ext cx="6286500" cy="1270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69797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428090" y="828675"/>
            <a:ext cx="8132246" cy="5116513"/>
          </a:xfrm>
          <a:prstGeom prst="rect">
            <a:avLst/>
          </a:prstGeom>
        </p:spPr>
      </p:pic>
      <p:sp>
        <p:nvSpPr>
          <p:cNvPr id="3" name="Title 2"/>
          <p:cNvSpPr>
            <a:spLocks noGrp="1"/>
          </p:cNvSpPr>
          <p:nvPr>
            <p:ph type="title"/>
          </p:nvPr>
        </p:nvSpPr>
        <p:spPr/>
        <p:txBody>
          <a:bodyPr/>
          <a:lstStyle/>
          <a:p>
            <a:r>
              <a:rPr lang="en-US" dirty="0" smtClean="0"/>
              <a:t>CPS1 Performance</a:t>
            </a:r>
            <a:endParaRPr lang="en-US" dirty="0"/>
          </a:p>
        </p:txBody>
      </p:sp>
      <p:pic>
        <p:nvPicPr>
          <p:cNvPr id="6" name="Picture 5"/>
          <p:cNvPicPr>
            <a:picLocks noChangeAspect="1"/>
          </p:cNvPicPr>
          <p:nvPr/>
        </p:nvPicPr>
        <p:blipFill>
          <a:blip r:embed="rId3"/>
          <a:stretch>
            <a:fillRect/>
          </a:stretch>
        </p:blipFill>
        <p:spPr>
          <a:xfrm>
            <a:off x="4494213" y="949888"/>
            <a:ext cx="3724979" cy="377985"/>
          </a:xfrm>
          <a:prstGeom prst="rect">
            <a:avLst/>
          </a:prstGeom>
        </p:spPr>
      </p:pic>
    </p:spTree>
    <p:extLst>
      <p:ext uri="{BB962C8B-B14F-4D97-AF65-F5344CB8AC3E}">
        <p14:creationId xmlns:p14="http://schemas.microsoft.com/office/powerpoint/2010/main" val="62095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RMS1 Performance of ERCOT Frequency</a:t>
            </a:r>
            <a:endParaRPr lang="en-US" dirty="0"/>
          </a:p>
        </p:txBody>
      </p:sp>
      <p:pic>
        <p:nvPicPr>
          <p:cNvPr id="4" name="Content Placeholder 3"/>
          <p:cNvPicPr>
            <a:picLocks noGrp="1" noChangeAspect="1"/>
          </p:cNvPicPr>
          <p:nvPr>
            <p:ph idx="1"/>
          </p:nvPr>
        </p:nvPicPr>
        <p:blipFill>
          <a:blip r:embed="rId2"/>
          <a:stretch>
            <a:fillRect/>
          </a:stretch>
        </p:blipFill>
        <p:spPr>
          <a:xfrm>
            <a:off x="431100" y="828675"/>
            <a:ext cx="8126226" cy="5116513"/>
          </a:xfrm>
          <a:prstGeom prst="rect">
            <a:avLst/>
          </a:prstGeom>
        </p:spPr>
      </p:pic>
    </p:spTree>
    <p:extLst>
      <p:ext uri="{BB962C8B-B14F-4D97-AF65-F5344CB8AC3E}">
        <p14:creationId xmlns:p14="http://schemas.microsoft.com/office/powerpoint/2010/main" val="2369893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Frequency Profile Analysis</a:t>
            </a:r>
            <a:endParaRPr lang="en-US" dirty="0"/>
          </a:p>
        </p:txBody>
      </p:sp>
      <p:pic>
        <p:nvPicPr>
          <p:cNvPr id="5" name="Content Placeholder 4"/>
          <p:cNvPicPr>
            <a:picLocks noGrp="1" noChangeAspect="1"/>
          </p:cNvPicPr>
          <p:nvPr>
            <p:ph idx="1"/>
          </p:nvPr>
        </p:nvPicPr>
        <p:blipFill>
          <a:blip r:embed="rId2"/>
          <a:stretch>
            <a:fillRect/>
          </a:stretch>
        </p:blipFill>
        <p:spPr>
          <a:xfrm>
            <a:off x="379413" y="865245"/>
            <a:ext cx="8229600" cy="5043373"/>
          </a:xfrm>
          <a:prstGeom prst="rect">
            <a:avLst/>
          </a:prstGeom>
        </p:spPr>
      </p:pic>
    </p:spTree>
    <p:extLst>
      <p:ext uri="{BB962C8B-B14F-4D97-AF65-F5344CB8AC3E}">
        <p14:creationId xmlns:p14="http://schemas.microsoft.com/office/powerpoint/2010/main" val="1224982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Time Error Corrections</a:t>
            </a:r>
            <a:endParaRPr lang="en-US" dirty="0"/>
          </a:p>
        </p:txBody>
      </p:sp>
      <p:pic>
        <p:nvPicPr>
          <p:cNvPr id="5" name="Content Placeholder 4"/>
          <p:cNvPicPr>
            <a:picLocks noGrp="1" noChangeAspect="1"/>
          </p:cNvPicPr>
          <p:nvPr>
            <p:ph idx="1"/>
          </p:nvPr>
        </p:nvPicPr>
        <p:blipFill>
          <a:blip r:embed="rId3"/>
          <a:stretch>
            <a:fillRect/>
          </a:stretch>
        </p:blipFill>
        <p:spPr>
          <a:xfrm>
            <a:off x="379413" y="865245"/>
            <a:ext cx="8229600" cy="5043373"/>
          </a:xfrm>
          <a:prstGeom prst="rect">
            <a:avLst/>
          </a:prstGeom>
        </p:spPr>
      </p:pic>
    </p:spTree>
    <p:extLst>
      <p:ext uri="{BB962C8B-B14F-4D97-AF65-F5344CB8AC3E}">
        <p14:creationId xmlns:p14="http://schemas.microsoft.com/office/powerpoint/2010/main" val="968040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ERCOT Total </a:t>
            </a:r>
            <a:r>
              <a:rPr lang="en-US" dirty="0" smtClean="0"/>
              <a:t>Energy</a:t>
            </a:r>
            <a:endParaRPr lang="en-US" dirty="0"/>
          </a:p>
        </p:txBody>
      </p:sp>
      <p:pic>
        <p:nvPicPr>
          <p:cNvPr id="4" name="Content Placeholder 3"/>
          <p:cNvPicPr>
            <a:picLocks noGrp="1" noChangeAspect="1"/>
          </p:cNvPicPr>
          <p:nvPr>
            <p:ph idx="1"/>
          </p:nvPr>
        </p:nvPicPr>
        <p:blipFill>
          <a:blip r:embed="rId2"/>
          <a:stretch>
            <a:fillRect/>
          </a:stretch>
        </p:blipFill>
        <p:spPr>
          <a:xfrm>
            <a:off x="379413" y="865245"/>
            <a:ext cx="8229600" cy="5043373"/>
          </a:xfrm>
          <a:prstGeom prst="rect">
            <a:avLst/>
          </a:prstGeom>
        </p:spPr>
      </p:pic>
    </p:spTree>
    <p:extLst>
      <p:ext uri="{BB962C8B-B14F-4D97-AF65-F5344CB8AC3E}">
        <p14:creationId xmlns:p14="http://schemas.microsoft.com/office/powerpoint/2010/main" val="4276633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ERCOT Total Energy from Wind Generation</a:t>
            </a:r>
            <a:endParaRPr lang="en-US" dirty="0"/>
          </a:p>
        </p:txBody>
      </p:sp>
      <p:pic>
        <p:nvPicPr>
          <p:cNvPr id="4" name="Content Placeholder 3"/>
          <p:cNvPicPr>
            <a:picLocks noGrp="1" noChangeAspect="1"/>
          </p:cNvPicPr>
          <p:nvPr>
            <p:ph idx="1"/>
          </p:nvPr>
        </p:nvPicPr>
        <p:blipFill>
          <a:blip r:embed="rId2"/>
          <a:stretch>
            <a:fillRect/>
          </a:stretch>
        </p:blipFill>
        <p:spPr>
          <a:xfrm>
            <a:off x="379413" y="865245"/>
            <a:ext cx="8229600" cy="5043373"/>
          </a:xfrm>
          <a:prstGeom prst="rect">
            <a:avLst/>
          </a:prstGeom>
        </p:spPr>
      </p:pic>
    </p:spTree>
    <p:extLst>
      <p:ext uri="{BB962C8B-B14F-4D97-AF65-F5344CB8AC3E}">
        <p14:creationId xmlns:p14="http://schemas.microsoft.com/office/powerpoint/2010/main" val="2889710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ERCOT % </a:t>
            </a:r>
            <a:r>
              <a:rPr lang="en-US" dirty="0"/>
              <a:t>Energy from Wind Generation</a:t>
            </a:r>
          </a:p>
        </p:txBody>
      </p:sp>
      <p:pic>
        <p:nvPicPr>
          <p:cNvPr id="4" name="Content Placeholder 3"/>
          <p:cNvPicPr>
            <a:picLocks noGrp="1" noChangeAspect="1"/>
          </p:cNvPicPr>
          <p:nvPr>
            <p:ph idx="1"/>
          </p:nvPr>
        </p:nvPicPr>
        <p:blipFill>
          <a:blip r:embed="rId2"/>
          <a:stretch>
            <a:fillRect/>
          </a:stretch>
        </p:blipFill>
        <p:spPr>
          <a:xfrm>
            <a:off x="379413" y="865245"/>
            <a:ext cx="8229600" cy="5043373"/>
          </a:xfrm>
          <a:prstGeom prst="rect">
            <a:avLst/>
          </a:prstGeom>
        </p:spPr>
      </p:pic>
    </p:spTree>
    <p:extLst>
      <p:ext uri="{BB962C8B-B14F-4D97-AF65-F5344CB8AC3E}">
        <p14:creationId xmlns:p14="http://schemas.microsoft.com/office/powerpoint/2010/main" val="2648409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5400" y="2736053"/>
            <a:ext cx="6553200" cy="1385895"/>
            <a:chOff x="1295400" y="2799182"/>
            <a:chExt cx="6553200" cy="1385895"/>
          </a:xfrm>
        </p:grpSpPr>
        <p:sp>
          <p:nvSpPr>
            <p:cNvPr id="2" name="TextBox 1"/>
            <p:cNvSpPr txBox="1"/>
            <p:nvPr/>
          </p:nvSpPr>
          <p:spPr>
            <a:xfrm>
              <a:off x="1295400" y="3199742"/>
              <a:ext cx="6553200" cy="584775"/>
            </a:xfrm>
            <a:prstGeom prst="rect">
              <a:avLst/>
            </a:prstGeom>
            <a:noFill/>
          </p:spPr>
          <p:txBody>
            <a:bodyPr wrap="square" rtlCol="0">
              <a:spAutoFit/>
            </a:bodyPr>
            <a:lstStyle/>
            <a:p>
              <a:pPr algn="ctr"/>
              <a:r>
                <a:rPr lang="en-US" sz="3200" b="1" dirty="0" smtClean="0"/>
                <a:t>Questions?</a:t>
              </a:r>
              <a:endParaRPr lang="en-US" b="1" dirty="0" smtClean="0"/>
            </a:p>
          </p:txBody>
        </p:sp>
        <p:cxnSp>
          <p:nvCxnSpPr>
            <p:cNvPr id="4" name="Straight Connector 3"/>
            <p:cNvCxnSpPr/>
            <p:nvPr/>
          </p:nvCxnSpPr>
          <p:spPr>
            <a:xfrm>
              <a:off x="1428750" y="2799182"/>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38275" y="4185077"/>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8742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Report Overview</a:t>
            </a:r>
          </a:p>
          <a:p>
            <a:pPr lvl="1"/>
            <a:r>
              <a:rPr lang="en-US" sz="2000" dirty="0" smtClean="0"/>
              <a:t>Meeting Minutes</a:t>
            </a:r>
          </a:p>
          <a:p>
            <a:pPr lvl="1"/>
            <a:r>
              <a:rPr lang="en-US" sz="2000" dirty="0" smtClean="0"/>
              <a:t>BAL-001-TRE-1 </a:t>
            </a:r>
            <a:r>
              <a:rPr lang="en-US" sz="2000" dirty="0"/>
              <a:t>FMEs &amp; IMFR</a:t>
            </a:r>
          </a:p>
          <a:p>
            <a:pPr lvl="2"/>
            <a:r>
              <a:rPr lang="en-US" sz="1600" dirty="0"/>
              <a:t>4</a:t>
            </a:r>
            <a:r>
              <a:rPr lang="en-US" sz="1600" dirty="0" smtClean="0"/>
              <a:t> FMEs in the month of </a:t>
            </a:r>
            <a:r>
              <a:rPr lang="en-US" sz="1600" dirty="0" smtClean="0"/>
              <a:t>August(Only 2 Reviewed at PDCWG)</a:t>
            </a:r>
            <a:endParaRPr lang="en-US" sz="1600" dirty="0" smtClean="0"/>
          </a:p>
          <a:p>
            <a:pPr lvl="1"/>
            <a:r>
              <a:rPr lang="en-US" sz="2000" dirty="0" smtClean="0"/>
              <a:t>Frequency </a:t>
            </a:r>
            <a:r>
              <a:rPr lang="en-US" sz="2000" dirty="0"/>
              <a:t>Control Report</a:t>
            </a:r>
          </a:p>
          <a:p>
            <a:pPr lvl="2"/>
            <a:endParaRPr lang="en-US" sz="1600" dirty="0" smtClean="0"/>
          </a:p>
        </p:txBody>
      </p:sp>
      <p:sp>
        <p:nvSpPr>
          <p:cNvPr id="3" name="Title 2"/>
          <p:cNvSpPr>
            <a:spLocks noGrp="1"/>
          </p:cNvSpPr>
          <p:nvPr>
            <p:ph type="title"/>
          </p:nvPr>
        </p:nvSpPr>
        <p:spPr/>
        <p:txBody>
          <a:bodyPr/>
          <a:lstStyle/>
          <a:p>
            <a:r>
              <a:rPr lang="en-US" dirty="0" smtClean="0"/>
              <a:t>Report Overview &amp; Notes</a:t>
            </a:r>
            <a:endParaRPr lang="en-US" dirty="0"/>
          </a:p>
        </p:txBody>
      </p:sp>
    </p:spTree>
    <p:extLst>
      <p:ext uri="{BB962C8B-B14F-4D97-AF65-F5344CB8AC3E}">
        <p14:creationId xmlns:p14="http://schemas.microsoft.com/office/powerpoint/2010/main" val="3241662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79664" y="828675"/>
            <a:ext cx="8229600" cy="5208231"/>
          </a:xfrm>
        </p:spPr>
        <p:txBody>
          <a:bodyPr>
            <a:normAutofit/>
          </a:bodyPr>
          <a:lstStyle/>
          <a:p>
            <a:r>
              <a:rPr lang="en-US" sz="2400" b="1" kern="0" dirty="0" smtClean="0"/>
              <a:t>PDCWG Meeting 09/12/18</a:t>
            </a:r>
            <a:endParaRPr lang="en-US" sz="1800" kern="0" dirty="0" smtClean="0"/>
          </a:p>
          <a:p>
            <a:pPr lvl="1"/>
            <a:r>
              <a:rPr lang="en-US" sz="1800" kern="0" dirty="0" smtClean="0"/>
              <a:t>SCT DC Tie Directive 9 – MSSC Whitepaper and Ancillary Service Requirements</a:t>
            </a:r>
          </a:p>
          <a:p>
            <a:pPr lvl="1"/>
            <a:r>
              <a:rPr lang="en-US" sz="1800" kern="0" dirty="0" smtClean="0"/>
              <a:t>Review 2019 Ancillary Service Methodology</a:t>
            </a:r>
          </a:p>
          <a:p>
            <a:pPr lvl="1"/>
            <a:r>
              <a:rPr lang="en-US" sz="1800" kern="0" dirty="0" smtClean="0"/>
              <a:t>Review PDCWG Scope and </a:t>
            </a:r>
            <a:r>
              <a:rPr lang="en-US" sz="1800" kern="0" dirty="0" smtClean="0"/>
              <a:t>Goals Changes</a:t>
            </a:r>
            <a:endParaRPr lang="en-US" sz="1800" kern="0" dirty="0" smtClean="0"/>
          </a:p>
          <a:p>
            <a:pPr lvl="1"/>
            <a:r>
              <a:rPr lang="en-US" sz="1800" kern="0" dirty="0" smtClean="0"/>
              <a:t>Discuss </a:t>
            </a:r>
            <a:r>
              <a:rPr lang="en-US" sz="1800" kern="0" dirty="0" smtClean="0"/>
              <a:t>VPWG </a:t>
            </a:r>
            <a:r>
              <a:rPr lang="en-US" sz="1800" kern="0" dirty="0" smtClean="0"/>
              <a:t>and PDCWG Joint Meeting</a:t>
            </a:r>
          </a:p>
          <a:p>
            <a:pPr lvl="1"/>
            <a:r>
              <a:rPr lang="en-US" sz="1800" kern="0" dirty="0" smtClean="0"/>
              <a:t>Regulation </a:t>
            </a:r>
            <a:r>
              <a:rPr lang="en-US" sz="1800" kern="0" dirty="0"/>
              <a:t>&amp; Frequency Control </a:t>
            </a:r>
            <a:r>
              <a:rPr lang="en-US" sz="1800" kern="0" dirty="0" smtClean="0"/>
              <a:t>Reports</a:t>
            </a:r>
          </a:p>
        </p:txBody>
      </p:sp>
      <p:sp>
        <p:nvSpPr>
          <p:cNvPr id="9" name="Title 8"/>
          <p:cNvSpPr>
            <a:spLocks noGrp="1"/>
          </p:cNvSpPr>
          <p:nvPr>
            <p:ph type="title"/>
          </p:nvPr>
        </p:nvSpPr>
        <p:spPr/>
        <p:txBody>
          <a:bodyPr/>
          <a:lstStyle/>
          <a:p>
            <a:r>
              <a:rPr lang="en-US" dirty="0" smtClean="0"/>
              <a:t>Meeting Minutes</a:t>
            </a:r>
            <a:endParaRPr lang="en-US" dirty="0"/>
          </a:p>
        </p:txBody>
      </p:sp>
    </p:spTree>
    <p:extLst>
      <p:ext uri="{BB962C8B-B14F-4D97-AF65-F5344CB8AC3E}">
        <p14:creationId xmlns:p14="http://schemas.microsoft.com/office/powerpoint/2010/main" val="3191636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79664" y="828675"/>
            <a:ext cx="8229600" cy="5208231"/>
          </a:xfrm>
        </p:spPr>
        <p:txBody>
          <a:bodyPr>
            <a:normAutofit/>
          </a:bodyPr>
          <a:lstStyle/>
          <a:p>
            <a:r>
              <a:rPr lang="en-US" sz="2400" b="1" kern="0" dirty="0" smtClean="0"/>
              <a:t>Review PDCWG Scope and Goals-Changes</a:t>
            </a:r>
          </a:p>
          <a:p>
            <a:pPr marL="0" indent="0">
              <a:buNone/>
            </a:pPr>
            <a:r>
              <a:rPr lang="en-US" sz="1600" dirty="0"/>
              <a:t>The PDCWG is responsible for coordinating with ERCOT, </a:t>
            </a:r>
            <a:r>
              <a:rPr lang="en-US" sz="1600" strike="sngStrike" dirty="0"/>
              <a:t>the Operations Working Group (OWG)</a:t>
            </a:r>
            <a:r>
              <a:rPr lang="en-US" sz="1600" dirty="0"/>
              <a:t>, and other </a:t>
            </a:r>
            <a:r>
              <a:rPr lang="en-US" sz="1600" dirty="0">
                <a:solidFill>
                  <a:srgbClr val="FF0000"/>
                </a:solidFill>
              </a:rPr>
              <a:t>ERCOT</a:t>
            </a:r>
            <a:r>
              <a:rPr lang="en-US" sz="1600" dirty="0"/>
              <a:t> working groups as appropriate to identify and recommend measures to support the Protocols, Operating Guides, Other Binding Documents, NERC Reliability Standards and performance criteria. The PDCWG will also investigate and recommend solutions to frequency control problems </a:t>
            </a:r>
            <a:r>
              <a:rPr lang="en-US" sz="1600" dirty="0">
                <a:solidFill>
                  <a:srgbClr val="FF0000"/>
                </a:solidFill>
              </a:rPr>
              <a:t>including those that may lead to stability issues that should be analyzed with DWG.</a:t>
            </a:r>
          </a:p>
          <a:p>
            <a:pPr marL="0" indent="0">
              <a:buNone/>
            </a:pPr>
            <a:endParaRPr lang="en-US" sz="1800" kern="0" dirty="0" smtClean="0"/>
          </a:p>
          <a:p>
            <a:pPr lvl="0"/>
            <a:r>
              <a:rPr lang="en-US" sz="1800" dirty="0">
                <a:solidFill>
                  <a:srgbClr val="FF0000"/>
                </a:solidFill>
              </a:rPr>
              <a:t>Provide feedback to DWG when there may be gaps in generator modeling for stability issues.</a:t>
            </a:r>
          </a:p>
          <a:p>
            <a:pPr lvl="0"/>
            <a:r>
              <a:rPr lang="en-US" sz="1800" dirty="0"/>
              <a:t>Perform analysis for system events </a:t>
            </a:r>
            <a:r>
              <a:rPr lang="en-US" sz="1800" dirty="0">
                <a:solidFill>
                  <a:srgbClr val="FF0000"/>
                </a:solidFill>
              </a:rPr>
              <a:t>that are determined by ERCOT to be a Frequency Measurable Event(FME) or as deemed necessary by the </a:t>
            </a:r>
            <a:r>
              <a:rPr lang="en-US" sz="1800" dirty="0" err="1">
                <a:solidFill>
                  <a:srgbClr val="FF0000"/>
                </a:solidFill>
              </a:rPr>
              <a:t>PDCWG</a:t>
            </a:r>
            <a:r>
              <a:rPr lang="en-US" sz="1800" dirty="0" err="1"/>
              <a:t>.</a:t>
            </a:r>
            <a:r>
              <a:rPr lang="en-US" sz="1800" strike="sngStrike" dirty="0" err="1"/>
              <a:t>of</a:t>
            </a:r>
            <a:r>
              <a:rPr lang="en-US" sz="1800" strike="sngStrike" dirty="0"/>
              <a:t> 450 MW or greater. </a:t>
            </a:r>
            <a:endParaRPr lang="en-US" sz="1800" dirty="0"/>
          </a:p>
          <a:p>
            <a:pPr lvl="0"/>
            <a:r>
              <a:rPr lang="en-US" sz="1800" strike="sngStrike" dirty="0"/>
              <a:t>Perform analysis for system events of +/- 0.1 Hz or greater.</a:t>
            </a:r>
            <a:endParaRPr lang="en-US" sz="1800" dirty="0"/>
          </a:p>
          <a:p>
            <a:pPr marL="0" indent="0">
              <a:buNone/>
            </a:pPr>
            <a:endParaRPr lang="en-US" sz="1800" kern="0" dirty="0"/>
          </a:p>
        </p:txBody>
      </p:sp>
      <p:sp>
        <p:nvSpPr>
          <p:cNvPr id="9" name="Title 8"/>
          <p:cNvSpPr>
            <a:spLocks noGrp="1"/>
          </p:cNvSpPr>
          <p:nvPr>
            <p:ph type="title"/>
          </p:nvPr>
        </p:nvSpPr>
        <p:spPr/>
        <p:txBody>
          <a:bodyPr/>
          <a:lstStyle/>
          <a:p>
            <a:r>
              <a:rPr lang="en-US" dirty="0" smtClean="0"/>
              <a:t>Meeting Minutes</a:t>
            </a:r>
            <a:endParaRPr lang="en-US" dirty="0"/>
          </a:p>
        </p:txBody>
      </p:sp>
    </p:spTree>
    <p:extLst>
      <p:ext uri="{BB962C8B-B14F-4D97-AF65-F5344CB8AC3E}">
        <p14:creationId xmlns:p14="http://schemas.microsoft.com/office/powerpoint/2010/main" val="1172813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Measurable Events Performance</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4938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sz="2800" dirty="0" smtClean="0"/>
              <a:t>There were </a:t>
            </a:r>
            <a:r>
              <a:rPr lang="en-US" sz="2800" dirty="0"/>
              <a:t>4</a:t>
            </a:r>
            <a:r>
              <a:rPr lang="en-US" sz="2800" dirty="0" smtClean="0"/>
              <a:t> FMEs in </a:t>
            </a:r>
            <a:r>
              <a:rPr lang="en-US" sz="2800" dirty="0" smtClean="0"/>
              <a:t>August(only 2 Reviewed at PDCWG)</a:t>
            </a:r>
            <a:endParaRPr lang="en-US" sz="2800" dirty="0" smtClean="0"/>
          </a:p>
          <a:p>
            <a:pPr lvl="1"/>
            <a:r>
              <a:rPr lang="en-US" sz="2200" dirty="0" smtClean="0"/>
              <a:t>8/13/2018 22:59:57</a:t>
            </a:r>
            <a:endParaRPr lang="en-US" sz="2200" dirty="0"/>
          </a:p>
          <a:p>
            <a:pPr lvl="2"/>
            <a:r>
              <a:rPr lang="en-US" sz="1900" dirty="0" smtClean="0"/>
              <a:t>Loss of 1198 MW</a:t>
            </a:r>
          </a:p>
          <a:p>
            <a:pPr lvl="2"/>
            <a:r>
              <a:rPr lang="en-US" sz="1900" dirty="0" smtClean="0"/>
              <a:t>Interconnection Frequency Response:</a:t>
            </a:r>
          </a:p>
          <a:p>
            <a:pPr lvl="2"/>
            <a:r>
              <a:rPr lang="en-US" sz="1900" dirty="0"/>
              <a:t>9</a:t>
            </a:r>
            <a:r>
              <a:rPr lang="en-US" sz="1900" dirty="0" smtClean="0"/>
              <a:t> of 56 Evaluated Generation </a:t>
            </a:r>
            <a:r>
              <a:rPr lang="en-US" sz="1900" dirty="0" smtClean="0"/>
              <a:t>Resources( 1 of 26 RRS Providers) </a:t>
            </a:r>
            <a:r>
              <a:rPr lang="en-US" sz="1900" dirty="0" smtClean="0"/>
              <a:t>had less than 75% of their expected Initial Primary Frequency Response.</a:t>
            </a:r>
          </a:p>
          <a:p>
            <a:pPr lvl="2"/>
            <a:r>
              <a:rPr lang="en-US" sz="1900" dirty="0" smtClean="0"/>
              <a:t>9 of 56 Evaluated Generation </a:t>
            </a:r>
            <a:r>
              <a:rPr lang="en-US" sz="1900" dirty="0"/>
              <a:t>Resources ( </a:t>
            </a:r>
            <a:r>
              <a:rPr lang="en-US" sz="1900" dirty="0" smtClean="0"/>
              <a:t>1of 26 </a:t>
            </a:r>
            <a:r>
              <a:rPr lang="en-US" sz="1900" dirty="0"/>
              <a:t>RRS Providers) </a:t>
            </a:r>
            <a:r>
              <a:rPr lang="en-US" sz="1900" dirty="0" smtClean="0"/>
              <a:t>had less than 75% of their expected Sustained Primary Frequency Response.</a:t>
            </a:r>
          </a:p>
          <a:p>
            <a:pPr lvl="1"/>
            <a:r>
              <a:rPr lang="en-US" sz="2200" dirty="0" smtClean="0"/>
              <a:t>8/16/2018 12:44:29</a:t>
            </a:r>
            <a:endParaRPr lang="en-US" sz="2200" dirty="0"/>
          </a:p>
          <a:p>
            <a:pPr lvl="2"/>
            <a:r>
              <a:rPr lang="en-US" sz="1900" dirty="0" smtClean="0"/>
              <a:t>Loss </a:t>
            </a:r>
            <a:r>
              <a:rPr lang="en-US" sz="1900" dirty="0"/>
              <a:t>of </a:t>
            </a:r>
            <a:r>
              <a:rPr lang="en-US" sz="1900" dirty="0" smtClean="0"/>
              <a:t>443 </a:t>
            </a:r>
            <a:r>
              <a:rPr lang="en-US" sz="1900" dirty="0"/>
              <a:t>MW</a:t>
            </a:r>
          </a:p>
          <a:p>
            <a:pPr lvl="2"/>
            <a:r>
              <a:rPr lang="en-US" sz="1900" dirty="0"/>
              <a:t>Interconnection Frequency Response:</a:t>
            </a:r>
          </a:p>
          <a:p>
            <a:pPr lvl="2"/>
            <a:r>
              <a:rPr lang="en-US" sz="1900" dirty="0" smtClean="0"/>
              <a:t>11 </a:t>
            </a:r>
            <a:r>
              <a:rPr lang="en-US" sz="1900" dirty="0"/>
              <a:t>of </a:t>
            </a:r>
            <a:r>
              <a:rPr lang="en-US" sz="1900" dirty="0" smtClean="0"/>
              <a:t>50 </a:t>
            </a:r>
            <a:r>
              <a:rPr lang="en-US" sz="1900" dirty="0"/>
              <a:t>Evaluated Generation </a:t>
            </a:r>
            <a:r>
              <a:rPr lang="en-US" sz="1900" dirty="0"/>
              <a:t>Resources </a:t>
            </a:r>
            <a:r>
              <a:rPr lang="en-US" sz="1900" dirty="0" smtClean="0"/>
              <a:t>(4 of 43 </a:t>
            </a:r>
            <a:r>
              <a:rPr lang="en-US" sz="1900" dirty="0"/>
              <a:t>RRS Providers) </a:t>
            </a:r>
            <a:r>
              <a:rPr lang="en-US" sz="1900" dirty="0"/>
              <a:t>had less than 75% of their expected Initial Primary Frequency Response.</a:t>
            </a:r>
          </a:p>
          <a:p>
            <a:pPr lvl="2"/>
            <a:r>
              <a:rPr lang="en-US" sz="1900" dirty="0" smtClean="0"/>
              <a:t>14 </a:t>
            </a:r>
            <a:r>
              <a:rPr lang="en-US" sz="1900" dirty="0"/>
              <a:t>of </a:t>
            </a:r>
            <a:r>
              <a:rPr lang="en-US" sz="1900" dirty="0" smtClean="0"/>
              <a:t>50 </a:t>
            </a:r>
            <a:r>
              <a:rPr lang="en-US" sz="1900" dirty="0"/>
              <a:t>Evaluated Generation </a:t>
            </a:r>
            <a:r>
              <a:rPr lang="en-US" sz="1900" dirty="0"/>
              <a:t>Resources </a:t>
            </a:r>
            <a:r>
              <a:rPr lang="en-US" sz="1900" dirty="0" smtClean="0"/>
              <a:t>(5 of 43 RRS </a:t>
            </a:r>
            <a:r>
              <a:rPr lang="en-US" sz="1900" dirty="0"/>
              <a:t>Providers) </a:t>
            </a:r>
            <a:r>
              <a:rPr lang="en-US" sz="1900" dirty="0"/>
              <a:t>had less than 75% of their expected Sustained Primary Frequency </a:t>
            </a:r>
            <a:r>
              <a:rPr lang="en-US" sz="1900" dirty="0" smtClean="0"/>
              <a:t>Response.</a:t>
            </a:r>
          </a:p>
          <a:p>
            <a:pPr marL="457200" lvl="1" indent="0">
              <a:buNone/>
            </a:pPr>
            <a:endParaRPr lang="en-US" sz="2300" dirty="0" smtClean="0"/>
          </a:p>
        </p:txBody>
      </p:sp>
      <p:sp>
        <p:nvSpPr>
          <p:cNvPr id="3" name="Title 2"/>
          <p:cNvSpPr>
            <a:spLocks noGrp="1"/>
          </p:cNvSpPr>
          <p:nvPr>
            <p:ph type="title"/>
          </p:nvPr>
        </p:nvSpPr>
        <p:spPr/>
        <p:txBody>
          <a:bodyPr/>
          <a:lstStyle/>
          <a:p>
            <a:r>
              <a:rPr lang="en-US" dirty="0" smtClean="0"/>
              <a:t>Frequency Measurable Events</a:t>
            </a:r>
            <a:endParaRPr lang="en-US" dirty="0"/>
          </a:p>
        </p:txBody>
      </p:sp>
    </p:spTree>
    <p:extLst>
      <p:ext uri="{BB962C8B-B14F-4D97-AF65-F5344CB8AC3E}">
        <p14:creationId xmlns:p14="http://schemas.microsoft.com/office/powerpoint/2010/main" val="1366834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r>
              <a:rPr lang="en-US" sz="2200" dirty="0" smtClean="0"/>
              <a:t>8/31/2018 </a:t>
            </a:r>
            <a:r>
              <a:rPr lang="en-US" sz="2200" dirty="0" smtClean="0"/>
              <a:t>12:03:57-Not reviewed at PDCWG</a:t>
            </a:r>
            <a:endParaRPr lang="en-US" sz="2200" dirty="0"/>
          </a:p>
          <a:p>
            <a:pPr lvl="2"/>
            <a:r>
              <a:rPr lang="en-US" sz="1900" dirty="0" smtClean="0"/>
              <a:t>Loss of 527 MW</a:t>
            </a:r>
          </a:p>
          <a:p>
            <a:pPr lvl="2"/>
            <a:r>
              <a:rPr lang="en-US" sz="1900" dirty="0" smtClean="0"/>
              <a:t>Interconnection Frequency Response:</a:t>
            </a:r>
          </a:p>
          <a:p>
            <a:pPr lvl="2"/>
            <a:r>
              <a:rPr lang="en-US" sz="1900" dirty="0" smtClean="0"/>
              <a:t>19 of 59 Evaluated Generation </a:t>
            </a:r>
            <a:r>
              <a:rPr lang="en-US" sz="1900" dirty="0"/>
              <a:t>Resources </a:t>
            </a:r>
            <a:r>
              <a:rPr lang="en-US" sz="1900" dirty="0" smtClean="0"/>
              <a:t>had </a:t>
            </a:r>
            <a:r>
              <a:rPr lang="en-US" sz="1900" dirty="0" smtClean="0"/>
              <a:t>less than 75% of their expected Initial Primary Frequency Response.</a:t>
            </a:r>
          </a:p>
          <a:p>
            <a:pPr lvl="2"/>
            <a:r>
              <a:rPr lang="en-US" sz="1900" dirty="0" smtClean="0"/>
              <a:t>15 of 59 Evaluated Generation </a:t>
            </a:r>
            <a:r>
              <a:rPr lang="en-US" sz="1900" dirty="0"/>
              <a:t>Resources </a:t>
            </a:r>
            <a:r>
              <a:rPr lang="en-US" sz="1900" dirty="0" smtClean="0"/>
              <a:t>had </a:t>
            </a:r>
            <a:r>
              <a:rPr lang="en-US" sz="1900" dirty="0" smtClean="0"/>
              <a:t>less than 75% of their expected Sustained Primary Frequency Response.</a:t>
            </a:r>
          </a:p>
          <a:p>
            <a:pPr lvl="1"/>
            <a:r>
              <a:rPr lang="en-US" sz="2200" dirty="0" smtClean="0"/>
              <a:t>8/31/2018 </a:t>
            </a:r>
            <a:r>
              <a:rPr lang="en-US" sz="2200" dirty="0" smtClean="0"/>
              <a:t>22:33:37-Not reviewed at PDCWG</a:t>
            </a:r>
            <a:endParaRPr lang="en-US" sz="2200" dirty="0"/>
          </a:p>
          <a:p>
            <a:pPr lvl="2"/>
            <a:r>
              <a:rPr lang="en-US" sz="1900" dirty="0" smtClean="0"/>
              <a:t>Loss </a:t>
            </a:r>
            <a:r>
              <a:rPr lang="en-US" sz="1900" dirty="0"/>
              <a:t>of </a:t>
            </a:r>
            <a:r>
              <a:rPr lang="en-US" sz="1900" dirty="0" smtClean="0"/>
              <a:t>646 </a:t>
            </a:r>
            <a:r>
              <a:rPr lang="en-US" sz="1900" dirty="0"/>
              <a:t>MW</a:t>
            </a:r>
          </a:p>
          <a:p>
            <a:pPr lvl="2"/>
            <a:r>
              <a:rPr lang="en-US" sz="1900" dirty="0"/>
              <a:t>Interconnection Frequency Response:</a:t>
            </a:r>
          </a:p>
          <a:p>
            <a:pPr lvl="2"/>
            <a:r>
              <a:rPr lang="en-US" sz="1900" dirty="0"/>
              <a:t>9</a:t>
            </a:r>
            <a:r>
              <a:rPr lang="en-US" sz="1900" dirty="0" smtClean="0"/>
              <a:t> </a:t>
            </a:r>
            <a:r>
              <a:rPr lang="en-US" sz="1900" dirty="0"/>
              <a:t>of </a:t>
            </a:r>
            <a:r>
              <a:rPr lang="en-US" sz="1900" dirty="0" smtClean="0"/>
              <a:t>54 </a:t>
            </a:r>
            <a:r>
              <a:rPr lang="en-US" sz="1900" dirty="0"/>
              <a:t>Evaluated Generation </a:t>
            </a:r>
            <a:r>
              <a:rPr lang="en-US" sz="1900" dirty="0"/>
              <a:t>Resources </a:t>
            </a:r>
            <a:r>
              <a:rPr lang="en-US" sz="1900" dirty="0" smtClean="0"/>
              <a:t>had </a:t>
            </a:r>
            <a:r>
              <a:rPr lang="en-US" sz="1900" dirty="0"/>
              <a:t>less than 75% of their expected Initial Primary Frequency Response.</a:t>
            </a:r>
          </a:p>
          <a:p>
            <a:pPr lvl="2"/>
            <a:r>
              <a:rPr lang="en-US" sz="1900" dirty="0"/>
              <a:t>8</a:t>
            </a:r>
            <a:r>
              <a:rPr lang="en-US" sz="1900" dirty="0" smtClean="0"/>
              <a:t> </a:t>
            </a:r>
            <a:r>
              <a:rPr lang="en-US" sz="1900" dirty="0"/>
              <a:t>of </a:t>
            </a:r>
            <a:r>
              <a:rPr lang="en-US" sz="1900" dirty="0" smtClean="0"/>
              <a:t>54 </a:t>
            </a:r>
            <a:r>
              <a:rPr lang="en-US" sz="1900" dirty="0"/>
              <a:t>Evaluated Generation </a:t>
            </a:r>
            <a:r>
              <a:rPr lang="en-US" sz="1900" dirty="0"/>
              <a:t>Resources </a:t>
            </a:r>
            <a:r>
              <a:rPr lang="en-US" sz="1900" dirty="0" smtClean="0"/>
              <a:t>had </a:t>
            </a:r>
            <a:r>
              <a:rPr lang="en-US" sz="1900" dirty="0"/>
              <a:t>less than 75% of their expected Sustained Primary Frequency </a:t>
            </a:r>
            <a:r>
              <a:rPr lang="en-US" sz="1900" dirty="0" smtClean="0"/>
              <a:t>Response.</a:t>
            </a:r>
          </a:p>
          <a:p>
            <a:pPr marL="457200" lvl="1" indent="0">
              <a:buNone/>
            </a:pPr>
            <a:endParaRPr lang="en-US" sz="2300" dirty="0" smtClean="0"/>
          </a:p>
        </p:txBody>
      </p:sp>
      <p:sp>
        <p:nvSpPr>
          <p:cNvPr id="3" name="Title 2"/>
          <p:cNvSpPr>
            <a:spLocks noGrp="1"/>
          </p:cNvSpPr>
          <p:nvPr>
            <p:ph type="title"/>
          </p:nvPr>
        </p:nvSpPr>
        <p:spPr/>
        <p:txBody>
          <a:bodyPr/>
          <a:lstStyle/>
          <a:p>
            <a:r>
              <a:rPr lang="en-US" dirty="0" smtClean="0"/>
              <a:t>Frequency Measurable Events</a:t>
            </a:r>
            <a:endParaRPr lang="en-US" dirty="0"/>
          </a:p>
        </p:txBody>
      </p:sp>
    </p:spTree>
    <p:extLst>
      <p:ext uri="{BB962C8B-B14F-4D97-AF65-F5344CB8AC3E}">
        <p14:creationId xmlns:p14="http://schemas.microsoft.com/office/powerpoint/2010/main" val="32197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691978" y="828675"/>
            <a:ext cx="7776519" cy="5116513"/>
          </a:xfrm>
          <a:prstGeom prst="rect">
            <a:avLst/>
          </a:prstGeom>
        </p:spPr>
      </p:pic>
      <p:sp>
        <p:nvSpPr>
          <p:cNvPr id="3" name="Title 2"/>
          <p:cNvSpPr>
            <a:spLocks noGrp="1"/>
          </p:cNvSpPr>
          <p:nvPr>
            <p:ph type="title"/>
          </p:nvPr>
        </p:nvSpPr>
        <p:spPr/>
        <p:txBody>
          <a:bodyPr/>
          <a:lstStyle/>
          <a:p>
            <a:r>
              <a:rPr lang="en-US" sz="2000" dirty="0" smtClean="0"/>
              <a:t>Interconnection Minimum Frequency Response (IMFR) Performance</a:t>
            </a:r>
            <a:endParaRPr lang="en-US" sz="2000" dirty="0"/>
          </a:p>
        </p:txBody>
      </p:sp>
      <p:sp>
        <p:nvSpPr>
          <p:cNvPr id="6" name="TextBox 5"/>
          <p:cNvSpPr txBox="1"/>
          <p:nvPr/>
        </p:nvSpPr>
        <p:spPr>
          <a:xfrm>
            <a:off x="6235430" y="3360673"/>
            <a:ext cx="21247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200" dirty="0" smtClean="0"/>
              <a:t>IMFR Performance currently 906.99 MW/0.1Hz</a:t>
            </a:r>
            <a:endParaRPr lang="en-US" sz="1200" dirty="0"/>
          </a:p>
        </p:txBody>
      </p:sp>
    </p:spTree>
    <p:extLst>
      <p:ext uri="{BB962C8B-B14F-4D97-AF65-F5344CB8AC3E}">
        <p14:creationId xmlns:p14="http://schemas.microsoft.com/office/powerpoint/2010/main" val="2558342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Frequency Control Report</a:t>
            </a:r>
            <a:endParaRPr lang="en-US" sz="3600" dirty="0"/>
          </a:p>
        </p:txBody>
      </p:sp>
      <p:sp>
        <p:nvSpPr>
          <p:cNvPr id="3" name="Text Placeholder 2"/>
          <p:cNvSpPr>
            <a:spLocks noGrp="1"/>
          </p:cNvSpPr>
          <p:nvPr>
            <p:ph type="body" idx="1"/>
          </p:nvPr>
        </p:nvSpPr>
        <p:spPr/>
        <p:txBody>
          <a:bodyPr/>
          <a:lstStyle/>
          <a:p>
            <a:r>
              <a:rPr lang="en-US" dirty="0" smtClean="0"/>
              <a:t>August 2018</a:t>
            </a:r>
            <a:endParaRPr lang="en-US" dirty="0"/>
          </a:p>
        </p:txBody>
      </p:sp>
    </p:spTree>
    <p:extLst>
      <p:ext uri="{BB962C8B-B14F-4D97-AF65-F5344CB8AC3E}">
        <p14:creationId xmlns:p14="http://schemas.microsoft.com/office/powerpoint/2010/main" val="2075098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B6C32BA7893B4D8D08DA703C6B8599" ma:contentTypeVersion="0" ma:contentTypeDescription="Create a new document." ma:contentTypeScope="" ma:versionID="438847a72b75665982a8a359f97ca60b">
  <xsd:schema xmlns:xsd="http://www.w3.org/2001/XMLSchema" xmlns:xs="http://www.w3.org/2001/XMLSchema" xmlns:p="http://schemas.microsoft.com/office/2006/metadata/properties" xmlns:ns2="c34af464-7aa1-4edd-9be4-83dffc1cb926" targetNamespace="http://schemas.microsoft.com/office/2006/metadata/properties" ma:root="true" ma:fieldsID="429eac13a7923d6b47fc28e8f4096b10"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9659B9-8752-4DC3-8CFE-950F74D5E7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purl.org/dc/terms/"/>
    <ds:schemaRef ds:uri="http://schemas.microsoft.com/office/infopath/2007/PartnerControls"/>
    <ds:schemaRef ds:uri="http://www.w3.org/XML/1998/namespace"/>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purl.org/dc/dcmitype/"/>
    <ds:schemaRef ds:uri="c34af464-7aa1-4edd-9be4-83dffc1cb926"/>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10080</TotalTime>
  <Words>530</Words>
  <Application>Microsoft Office PowerPoint</Application>
  <PresentationFormat>On-screen Show (4:3)</PresentationFormat>
  <Paragraphs>67</Paragraphs>
  <Slides>17</Slides>
  <Notes>4</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Custom Design</vt:lpstr>
      <vt:lpstr>PowerPoint Presentation</vt:lpstr>
      <vt:lpstr>Report Overview &amp; Notes</vt:lpstr>
      <vt:lpstr>Meeting Minutes</vt:lpstr>
      <vt:lpstr>Meeting Minutes</vt:lpstr>
      <vt:lpstr>Frequency Measurable Events Performance</vt:lpstr>
      <vt:lpstr>Frequency Measurable Events</vt:lpstr>
      <vt:lpstr>Frequency Measurable Events</vt:lpstr>
      <vt:lpstr>Interconnection Minimum Frequency Response (IMFR) Performance</vt:lpstr>
      <vt:lpstr>Frequency Control Report</vt:lpstr>
      <vt:lpstr>CPS1 Performance</vt:lpstr>
      <vt:lpstr>RMS1 Performance of ERCOT Frequency</vt:lpstr>
      <vt:lpstr>Frequency Profile Analysis</vt:lpstr>
      <vt:lpstr>Time Error Corrections</vt:lpstr>
      <vt:lpstr>ERCOT Total Energy</vt:lpstr>
      <vt:lpstr>ERCOT Total Energy from Wind Generation</vt:lpstr>
      <vt:lpstr>ERCOT % Energy from Wind Generation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Percy A. Galliguez</cp:lastModifiedBy>
  <cp:revision>436</cp:revision>
  <cp:lastPrinted>2013-01-30T23:16:36Z</cp:lastPrinted>
  <dcterms:created xsi:type="dcterms:W3CDTF">2010-04-12T23:12:02Z</dcterms:created>
  <dcterms:modified xsi:type="dcterms:W3CDTF">2018-10-09T20:14:17Z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0x0101000EB6C32BA7893B4D8D08DA703C6B8599</vt:lpwstr>
  </property>
</Properties>
</file>