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0" r:id="rId3"/>
    <p:sldId id="268" r:id="rId4"/>
    <p:sldId id="262" r:id="rId5"/>
    <p:sldId id="269" r:id="rId6"/>
    <p:sldId id="270" r:id="rId7"/>
    <p:sldId id="271" r:id="rId8"/>
    <p:sldId id="26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14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5, 2018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CRR Framework Update</a:t>
            </a:r>
          </a:p>
          <a:p>
            <a:pPr lvl="1"/>
            <a:r>
              <a:rPr lang="en-US" dirty="0" smtClean="0"/>
              <a:t>Upgrade is ready for production</a:t>
            </a:r>
            <a:endParaRPr lang="en-US" dirty="0"/>
          </a:p>
          <a:p>
            <a:pPr lvl="1"/>
            <a:r>
              <a:rPr lang="en-US" dirty="0" smtClean="0"/>
              <a:t>November 19 go live</a:t>
            </a:r>
          </a:p>
          <a:p>
            <a:pPr lvl="1"/>
            <a:r>
              <a:rPr lang="en-US" dirty="0" smtClean="0"/>
              <a:t>Send questions concerning posted model ratings to the ERCOT CRR team</a:t>
            </a:r>
          </a:p>
          <a:p>
            <a:pPr lvl="1"/>
            <a:r>
              <a:rPr lang="en-US" dirty="0" smtClean="0"/>
              <a:t>ERCOT reminder on locking credit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 smtClean="0"/>
              <a:t>PTP </a:t>
            </a:r>
            <a:r>
              <a:rPr lang="en-US" dirty="0"/>
              <a:t>Obligations with Links to Options – </a:t>
            </a:r>
            <a:r>
              <a:rPr lang="en-US" dirty="0" smtClean="0"/>
              <a:t>Discuss potential changes</a:t>
            </a:r>
            <a:endParaRPr lang="en-US" dirty="0"/>
          </a:p>
          <a:p>
            <a:pPr lvl="1"/>
            <a:r>
              <a:rPr lang="en-US" dirty="0" smtClean="0"/>
              <a:t>Modeling – model as options throughout the markets</a:t>
            </a:r>
            <a:endParaRPr lang="en-US" dirty="0"/>
          </a:p>
          <a:p>
            <a:pPr lvl="1"/>
            <a:r>
              <a:rPr lang="en-US" dirty="0" smtClean="0"/>
              <a:t>Attend the RENA workshop on October 12</a:t>
            </a:r>
            <a:r>
              <a:rPr lang="en-US" baseline="30000" dirty="0" smtClean="0"/>
              <a:t>th</a:t>
            </a:r>
            <a:r>
              <a:rPr lang="en-US" dirty="0" smtClean="0"/>
              <a:t> to get more information that may generate ideas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83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 smtClean="0"/>
              <a:t>NPRR871</a:t>
            </a:r>
            <a:r>
              <a:rPr lang="en-US" dirty="0"/>
              <a:t>, Customer or Resource Entity Funded Transmission Projects Review Process</a:t>
            </a:r>
          </a:p>
          <a:p>
            <a:pPr lvl="1"/>
            <a:r>
              <a:rPr lang="en-US" dirty="0" smtClean="0"/>
              <a:t>Discussion on th</a:t>
            </a:r>
            <a:r>
              <a:rPr lang="en-US" dirty="0" smtClean="0"/>
              <a:t>e purpose of paragraph 3.11.4.11</a:t>
            </a:r>
          </a:p>
          <a:p>
            <a:pPr lvl="1"/>
            <a:r>
              <a:rPr lang="en-US" dirty="0" smtClean="0"/>
              <a:t>References to specific costs that customers must pay for transmission projects is not th</a:t>
            </a:r>
            <a:r>
              <a:rPr lang="en-US" dirty="0" smtClean="0"/>
              <a:t>e purview of the Protocols</a:t>
            </a:r>
          </a:p>
          <a:p>
            <a:pPr lvl="1"/>
            <a:r>
              <a:rPr lang="en-US" dirty="0" smtClean="0"/>
              <a:t>The discussion led to the joint filing of comments submitted on 10/1/2018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2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June RENA update</a:t>
            </a:r>
            <a:endParaRPr lang="en-US" dirty="0"/>
          </a:p>
          <a:p>
            <a:pPr lvl="1"/>
            <a:r>
              <a:rPr lang="en-US" dirty="0" smtClean="0"/>
              <a:t>2018 RENA has surpassed 2017 amount and June is the highest monthly RENA</a:t>
            </a:r>
            <a:endParaRPr lang="en-US" dirty="0" smtClean="0"/>
          </a:p>
          <a:p>
            <a:pPr lvl="1"/>
            <a:r>
              <a:rPr lang="en-US" dirty="0" smtClean="0"/>
              <a:t>ERCOT provided detailed presentation on the causes and the correlation to congestion rent</a:t>
            </a:r>
          </a:p>
          <a:p>
            <a:pPr lvl="1"/>
            <a:r>
              <a:rPr lang="en-US" dirty="0" smtClean="0"/>
              <a:t>Congestion rent is going up</a:t>
            </a:r>
          </a:p>
          <a:p>
            <a:pPr lvl="1"/>
            <a:r>
              <a:rPr lang="en-US" dirty="0" smtClean="0"/>
              <a:t>Market participants requested information on comparison of congestion rent to RENA and RT Shadow Price trends</a:t>
            </a:r>
          </a:p>
          <a:p>
            <a:pPr lvl="1"/>
            <a:r>
              <a:rPr lang="en-US" dirty="0" smtClean="0"/>
              <a:t>Increase in non-</a:t>
            </a:r>
            <a:r>
              <a:rPr lang="en-US" dirty="0" err="1" smtClean="0"/>
              <a:t>dispatchable</a:t>
            </a:r>
            <a:r>
              <a:rPr lang="en-US" dirty="0" smtClean="0"/>
              <a:t> generation could mean RENA will continue to be high</a:t>
            </a:r>
          </a:p>
          <a:p>
            <a:pPr lvl="1"/>
            <a:r>
              <a:rPr lang="en-US" dirty="0" smtClean="0"/>
              <a:t>RENA workshop on October 12, 2018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2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 smtClean="0"/>
              <a:t>EET Update regarding the CREZ outages</a:t>
            </a:r>
            <a:endParaRPr lang="en-US" dirty="0"/>
          </a:p>
          <a:p>
            <a:pPr lvl="1"/>
            <a:r>
              <a:rPr lang="en-US" dirty="0" smtClean="0"/>
              <a:t>Representatives were not present for the meeting; will discuss further on October 15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AEP advised participants to review the OWG slide deck</a:t>
            </a:r>
          </a:p>
          <a:p>
            <a:pPr lvl="1"/>
            <a:r>
              <a:rPr lang="en-US" dirty="0" smtClean="0"/>
              <a:t>Drone inspections are being utilized</a:t>
            </a:r>
          </a:p>
          <a:p>
            <a:pPr lvl="2"/>
            <a:r>
              <a:rPr lang="en-US" dirty="0" smtClean="0"/>
              <a:t>May change the schedule</a:t>
            </a:r>
          </a:p>
          <a:p>
            <a:pPr lvl="2"/>
            <a:r>
              <a:rPr lang="en-US" dirty="0" smtClean="0"/>
              <a:t>Deferments possible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7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 smtClean="0"/>
              <a:t>Other Business:</a:t>
            </a:r>
            <a:endParaRPr lang="en-US" dirty="0"/>
          </a:p>
          <a:p>
            <a:pPr lvl="1"/>
            <a:r>
              <a:rPr lang="en-US" dirty="0"/>
              <a:t>Outage </a:t>
            </a:r>
            <a:r>
              <a:rPr lang="en-US" dirty="0" smtClean="0"/>
              <a:t>Placeholders</a:t>
            </a:r>
          </a:p>
          <a:p>
            <a:pPr lvl="2"/>
            <a:r>
              <a:rPr lang="en-US" dirty="0" smtClean="0"/>
              <a:t>Presentation of </a:t>
            </a:r>
            <a:r>
              <a:rPr lang="en-US" dirty="0"/>
              <a:t>the issue: Transmission outages create oversold situation if outage is not incorporated in CRR model</a:t>
            </a:r>
          </a:p>
          <a:p>
            <a:pPr lvl="2"/>
            <a:r>
              <a:rPr lang="en-US" dirty="0" smtClean="0"/>
              <a:t>Possible solution would be to use th</a:t>
            </a:r>
            <a:r>
              <a:rPr lang="en-US" dirty="0"/>
              <a:t>e “Received at ERCOT” </a:t>
            </a:r>
            <a:r>
              <a:rPr lang="en-US" dirty="0" smtClean="0"/>
              <a:t>outages</a:t>
            </a:r>
          </a:p>
          <a:p>
            <a:pPr lvl="2"/>
            <a:r>
              <a:rPr lang="en-US" dirty="0" smtClean="0"/>
              <a:t>ERCOT requested to review information that would inform on the effectiveness of this outage</a:t>
            </a:r>
          </a:p>
          <a:p>
            <a:pPr lvl="2"/>
            <a:r>
              <a:rPr lang="en-US" dirty="0" smtClean="0"/>
              <a:t>This change would require a NOGRR</a:t>
            </a:r>
          </a:p>
          <a:p>
            <a:pPr lvl="2"/>
            <a:r>
              <a:rPr lang="en-US" dirty="0" smtClean="0"/>
              <a:t>Does WMS want CMWG to continue to pursue </a:t>
            </a:r>
            <a:r>
              <a:rPr lang="en-US" smtClean="0"/>
              <a:t>this issue?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3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Next </a:t>
            </a:r>
            <a:r>
              <a:rPr lang="en-US" dirty="0" smtClean="0"/>
              <a:t>Meeting:</a:t>
            </a:r>
            <a:endParaRPr lang="en-US" dirty="0"/>
          </a:p>
          <a:p>
            <a:pPr lvl="1"/>
            <a:r>
              <a:rPr lang="en-US" dirty="0" smtClean="0"/>
              <a:t>October </a:t>
            </a:r>
            <a:r>
              <a:rPr lang="en-US" dirty="0"/>
              <a:t>15, 2018</a:t>
            </a:r>
          </a:p>
        </p:txBody>
      </p:sp>
    </p:spTree>
    <p:extLst>
      <p:ext uri="{BB962C8B-B14F-4D97-AF65-F5344CB8AC3E}">
        <p14:creationId xmlns:p14="http://schemas.microsoft.com/office/powerpoint/2010/main" val="298045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300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Congestion Management Working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Detelich, David J.</cp:lastModifiedBy>
  <cp:revision>67</cp:revision>
  <cp:lastPrinted>2018-01-09T20:19:12Z</cp:lastPrinted>
  <dcterms:created xsi:type="dcterms:W3CDTF">2017-04-04T23:56:13Z</dcterms:created>
  <dcterms:modified xsi:type="dcterms:W3CDTF">2018-10-09T14:27:46Z</dcterms:modified>
</cp:coreProperties>
</file>