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63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82DB-F8EC-442B-AA02-19E493650FBF}" type="datetimeFigureOut">
              <a:rPr lang="en-US" smtClean="0"/>
              <a:t>10/8/2018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845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82DB-F8EC-442B-AA02-19E493650FBF}" type="datetimeFigureOut">
              <a:rPr lang="en-US" smtClean="0"/>
              <a:t>10/8/2018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93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82DB-F8EC-442B-AA02-19E493650FBF}" type="datetimeFigureOut">
              <a:rPr lang="en-US" smtClean="0"/>
              <a:t>10/8/2018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829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82DB-F8EC-442B-AA02-19E493650FBF}" type="datetimeFigureOut">
              <a:rPr lang="en-US" smtClean="0"/>
              <a:t>10/8/2018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90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82DB-F8EC-442B-AA02-19E493650FBF}" type="datetimeFigureOut">
              <a:rPr lang="en-US" smtClean="0"/>
              <a:t>10/8/2018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286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82DB-F8EC-442B-AA02-19E493650FBF}" type="datetimeFigureOut">
              <a:rPr lang="en-US" smtClean="0"/>
              <a:t>10/8/2018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630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82DB-F8EC-442B-AA02-19E493650FBF}" type="datetimeFigureOut">
              <a:rPr lang="en-US" smtClean="0"/>
              <a:t>10/8/2018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26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82DB-F8EC-442B-AA02-19E493650FBF}" type="datetimeFigureOut">
              <a:rPr lang="en-US" smtClean="0"/>
              <a:t>10/8/2018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559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82DB-F8EC-442B-AA02-19E493650FBF}" type="datetimeFigureOut">
              <a:rPr lang="en-US" smtClean="0"/>
              <a:t>10/8/2018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104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82DB-F8EC-442B-AA02-19E493650FBF}" type="datetimeFigureOut">
              <a:rPr lang="en-US" smtClean="0"/>
              <a:t>10/8/2018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091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82DB-F8EC-442B-AA02-19E493650FBF}" type="datetimeFigureOut">
              <a:rPr lang="en-US" smtClean="0"/>
              <a:t>10/8/2018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082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F182DB-F8EC-442B-AA02-19E493650FBF}" type="datetimeFigureOut">
              <a:rPr lang="en-US" smtClean="0"/>
              <a:t>10/8/2018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815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457200"/>
            <a:ext cx="82296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Upcoming Resource Adequacy Reports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Economically Optimum Reserve Margin (EORM) / Market Equilibrium Reserve Margin (MERM) Study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Market Notice expected on 10/12/18,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Study to be filed in: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Project No. 42302, Review of Reliability Standard in the ERCOT Region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Project No. 48551, Review of Summer 2018 ERCOT Market Performance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Posted to the ERCOT Resource Adequacy Page</a:t>
            </a:r>
          </a:p>
          <a:p>
            <a:endParaRPr lang="en-US" sz="2000" dirty="0"/>
          </a:p>
          <a:p>
            <a:r>
              <a:rPr lang="en-US" sz="2000" b="1" dirty="0" smtClean="0"/>
              <a:t>10/19/18 SAWG Meeting Will </a:t>
            </a:r>
            <a:r>
              <a:rPr lang="en-US" sz="2000" b="1" dirty="0"/>
              <a:t>R</a:t>
            </a:r>
            <a:r>
              <a:rPr lang="en-US" sz="2000" b="1" dirty="0" smtClean="0"/>
              <a:t>eview These Studies</a:t>
            </a:r>
            <a:endParaRPr lang="en-US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Studies are important because they </a:t>
            </a:r>
            <a:r>
              <a:rPr lang="en-US" sz="2000" dirty="0" smtClean="0"/>
              <a:t>estimate the economically-optimal reserve margin in ERCOT and inform our ongoing review of market design for resource adequacy</a:t>
            </a:r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Brattle </a:t>
            </a:r>
            <a:r>
              <a:rPr lang="en-US" sz="2000" dirty="0"/>
              <a:t>Group and </a:t>
            </a:r>
            <a:r>
              <a:rPr lang="en-US" sz="2000" dirty="0"/>
              <a:t>Astrapé</a:t>
            </a:r>
            <a:r>
              <a:rPr lang="en-US" sz="2000" dirty="0"/>
              <a:t> Consulting </a:t>
            </a:r>
            <a:r>
              <a:rPr lang="en-US" sz="2000" dirty="0" smtClean="0"/>
              <a:t>representatives to participate.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74142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304800"/>
            <a:ext cx="822960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Review of 9/14/18 Supply Analysis Working Group Discussion </a:t>
            </a:r>
          </a:p>
          <a:p>
            <a:endParaRPr lang="en-US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NPRR 891 Removal of NOIE Capacity Reporting Threshold of the Unregistered Distributed Generation Report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R</a:t>
            </a:r>
            <a:r>
              <a:rPr lang="en-US" dirty="0" smtClean="0"/>
              <a:t>emoves </a:t>
            </a:r>
            <a:r>
              <a:rPr lang="en-US" dirty="0"/>
              <a:t>the 50 kW threshold for Non-Opt-In Entities (NOIEs) to report unregistered Distributed Generation (DG) to ERCOT for the purpose of creating the Unregistered Distributed Generation </a:t>
            </a:r>
            <a:r>
              <a:rPr lang="en-US" dirty="0" smtClean="0"/>
              <a:t>Report to align NOIE reporting with IOU reporting.</a:t>
            </a:r>
            <a:endParaRPr lang="en-US" b="1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NPRR was referred to both WMS and ROS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Goal is to develop some consensus comments for WMS consideration.  Discussion to continue at 10/19 Meeting.  </a:t>
            </a:r>
            <a:endParaRPr lang="en-US" b="1" dirty="0" smtClean="0"/>
          </a:p>
          <a:p>
            <a:endParaRPr lang="en-US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Long Term Reliability Assessment – </a:t>
            </a:r>
            <a:r>
              <a:rPr lang="en-US" dirty="0" smtClean="0"/>
              <a:t>Reviewed NERC</a:t>
            </a:r>
            <a:r>
              <a:rPr lang="en-US" b="1" dirty="0" smtClean="0"/>
              <a:t> </a:t>
            </a:r>
            <a:r>
              <a:rPr lang="en-US" dirty="0" smtClean="0"/>
              <a:t>reporting that shows expected reserves/target reserve margin.  Expect final NERC report to be released ~December 11</a:t>
            </a:r>
            <a:r>
              <a:rPr lang="en-US" baseline="30000" dirty="0" smtClean="0"/>
              <a:t>th</a:t>
            </a:r>
            <a:r>
              <a:rPr lang="en-US" dirty="0" smtClean="0"/>
              <a:t>.  </a:t>
            </a:r>
            <a:endParaRPr lang="en-US" b="1" dirty="0" smtClean="0"/>
          </a:p>
          <a:p>
            <a:endParaRPr lang="en-US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Comparison of December 2017 Capacity Demand Reserve Report and Final Summer Seasonal Assessment of Resources vs Preliminary Summer 2018 Results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Provides a line by line analysis of both the CDR and SARA vs Actual ERCOT System Peak (July 19)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May be useful for comments due 10/18 in Project </a:t>
            </a:r>
            <a:r>
              <a:rPr lang="en-US" dirty="0"/>
              <a:t>48551 </a:t>
            </a:r>
            <a:r>
              <a:rPr lang="en-US" i="1" dirty="0"/>
              <a:t>Review of the Performance of the ERCOT Market in the Summer of </a:t>
            </a:r>
            <a:r>
              <a:rPr lang="en-US" i="1" dirty="0" smtClean="0"/>
              <a:t>2018</a:t>
            </a:r>
          </a:p>
          <a:p>
            <a:r>
              <a:rPr lang="en-US" i="1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80694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1733</TotalTime>
  <Words>281</Words>
  <Application>Microsoft Office PowerPoint</Application>
  <PresentationFormat>On-screen Show (4:3)</PresentationFormat>
  <Paragraphs>24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NRG Energy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Reliant Energy</dc:creator>
  <cp:lastModifiedBy>Reliant Energy </cp:lastModifiedBy>
  <cp:revision>11</cp:revision>
  <dcterms:created xsi:type="dcterms:W3CDTF">2018-10-08T15:17:08Z</dcterms:created>
  <dcterms:modified xsi:type="dcterms:W3CDTF">2018-10-09T20:11:04Z</dcterms:modified>
</cp:coreProperties>
</file>