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586" autoAdjust="0"/>
  </p:normalViewPr>
  <p:slideViewPr>
    <p:cSldViewPr snapToGrid="0">
      <p:cViewPr varScale="1">
        <p:scale>
          <a:sx n="110" d="100"/>
          <a:sy n="110" d="100"/>
        </p:scale>
        <p:origin x="348" y="10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10/2/2018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p:txBody>
          <a:bodyPr/>
          <a:lstStyle/>
          <a:p>
            <a:r>
              <a:rPr lang="en-US" dirty="0"/>
              <a:t>Chair- Rick Gillean</a:t>
            </a:r>
          </a:p>
          <a:p>
            <a:r>
              <a:rPr lang="en-US" dirty="0"/>
              <a:t>Vice-Chair- Rickey Floyd</a:t>
            </a:r>
          </a:p>
          <a:p>
            <a:r>
              <a:rPr lang="en-US" dirty="0"/>
              <a:t>10/11/2018</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NPRR 849, Clarification of the range of Voltage Set Points at a Generation Resources' Point of Interconnection (POI)</a:t>
            </a:r>
          </a:p>
        </p:txBody>
      </p:sp>
      <p:sp>
        <p:nvSpPr>
          <p:cNvPr id="3" name="Content Placeholder 2"/>
          <p:cNvSpPr>
            <a:spLocks noGrp="1"/>
          </p:cNvSpPr>
          <p:nvPr>
            <p:ph idx="1"/>
          </p:nvPr>
        </p:nvSpPr>
        <p:spPr/>
        <p:txBody>
          <a:bodyPr>
            <a:normAutofit/>
          </a:bodyPr>
          <a:lstStyle/>
          <a:p>
            <a:pPr marL="0" indent="0" algn="just">
              <a:buNone/>
            </a:pPr>
            <a:endParaRPr lang="en-US" sz="2000" dirty="0"/>
          </a:p>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p>
          <a:p>
            <a:pPr marL="0" indent="0" algn="just">
              <a:buNone/>
            </a:pPr>
            <a:endParaRPr lang="en-US" sz="2000" dirty="0"/>
          </a:p>
          <a:p>
            <a:pPr marL="0" indent="0">
              <a:buNone/>
            </a:pPr>
            <a:endParaRPr lang="en-US" sz="2000" b="1" dirty="0"/>
          </a:p>
          <a:p>
            <a:pPr marL="0" indent="0">
              <a:buNone/>
            </a:pPr>
            <a:endParaRPr lang="en-US" sz="2000" b="1" dirty="0"/>
          </a:p>
          <a:p>
            <a:pPr marL="0" indent="0">
              <a:buNone/>
            </a:pPr>
            <a:r>
              <a:rPr lang="en-US" sz="2000" b="1" dirty="0"/>
              <a:t>OWG held a work shop on 09/27/18. Language was tentatively agreed to and will be presented at the next OWG meeting on 10/17/18 for consideration.</a:t>
            </a:r>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US" sz="2400" dirty="0"/>
            </a:br>
            <a:r>
              <a:rPr lang="en-US" sz="2400" dirty="0"/>
              <a:t>NOGRR182, Transmission Operator (TO) Emergency Operations Plan Submittals</a:t>
            </a:r>
            <a:br>
              <a:rPr lang="en-US" sz="2400" dirty="0"/>
            </a:br>
            <a:endParaRPr lang="en-US" sz="2400" dirty="0"/>
          </a:p>
        </p:txBody>
      </p:sp>
      <p:sp>
        <p:nvSpPr>
          <p:cNvPr id="3" name="Content Placeholder 2"/>
          <p:cNvSpPr>
            <a:spLocks noGrp="1"/>
          </p:cNvSpPr>
          <p:nvPr>
            <p:ph idx="1"/>
          </p:nvPr>
        </p:nvSpPr>
        <p:spPr>
          <a:xfrm>
            <a:off x="640317" y="1808208"/>
            <a:ext cx="10515600" cy="4351338"/>
          </a:xfrm>
        </p:spPr>
        <p:txBody>
          <a:bodyPr>
            <a:noAutofit/>
          </a:bodyPr>
          <a:lstStyle/>
          <a:p>
            <a:pPr marL="0" indent="0" algn="just">
              <a:buNone/>
            </a:pPr>
            <a:endParaRPr lang="en-US" sz="2000" dirty="0">
              <a:solidFill>
                <a:srgbClr val="000000"/>
              </a:solidFill>
              <a:latin typeface="Arial" panose="020B0604020202020204" pitchFamily="34" charset="0"/>
            </a:endParaRPr>
          </a:p>
          <a:p>
            <a:pPr marL="0" indent="0" algn="just">
              <a:buNone/>
            </a:pPr>
            <a:r>
              <a:rPr lang="en-US" sz="2000" dirty="0">
                <a:solidFill>
                  <a:srgbClr val="000000"/>
                </a:solidFill>
                <a:cs typeface="Calibri" panose="020F0502020204030204" pitchFamily="34" charset="0"/>
              </a:rPr>
              <a:t>This Nodal Operating Guide Revision Request (NOGRR) harmonizes the Transmission Operator (TO) emergency operations plan submittals with the North American Electric Reliability Corporation (NERC) Reliability Standard EOP-011-1, Emergency Operations. Currently there is a timing issue with TO emergency operations plans being submitted days and weeks leading up to ERCOT’s annual review, which begins on February 15. Since ERCOT has to review each TO’s plan within 30 days of receipt, ERCOT is clarifying that receipt is deemed to be on February 15 for the annual effort to review the plans collectively within the 30 days.</a:t>
            </a:r>
          </a:p>
          <a:p>
            <a:pPr marL="0" indent="0" algn="just">
              <a:buNone/>
            </a:pPr>
            <a:endParaRPr lang="en-US" sz="2000" dirty="0">
              <a:solidFill>
                <a:srgbClr val="000000"/>
              </a:solidFill>
              <a:latin typeface="Arial" panose="020B0604020202020204" pitchFamily="34" charset="0"/>
            </a:endParaRPr>
          </a:p>
          <a:p>
            <a:pPr marL="0" indent="0" algn="just">
              <a:buNone/>
            </a:pPr>
            <a:r>
              <a:rPr lang="en-US" sz="2000" b="1" dirty="0"/>
              <a:t>OWG endorsed. (Possible Vote) </a:t>
            </a:r>
          </a:p>
          <a:p>
            <a:pPr marL="0" indent="0" algn="just">
              <a:buNone/>
            </a:pPr>
            <a:endParaRPr lang="en-US" sz="2000" dirty="0"/>
          </a:p>
        </p:txBody>
      </p:sp>
    </p:spTree>
    <p:extLst>
      <p:ext uri="{BB962C8B-B14F-4D97-AF65-F5344CB8AC3E}">
        <p14:creationId xmlns:p14="http://schemas.microsoft.com/office/powerpoint/2010/main" val="2666575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248</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Operations Working Group </vt:lpstr>
      <vt:lpstr>NPRR 849, Clarification of the range of Voltage Set Points at a Generation Resources' Point of Interconnection (POI)</vt:lpstr>
      <vt:lpstr> NOGRR182, Transmission Operator (TO) Emergency Operations Plan Submittals </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Rick Gillean</cp:lastModifiedBy>
  <cp:revision>91</cp:revision>
  <dcterms:created xsi:type="dcterms:W3CDTF">2017-05-03T20:12:06Z</dcterms:created>
  <dcterms:modified xsi:type="dcterms:W3CDTF">2018-10-02T14:48:11Z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