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6" r:id="rId3"/>
    <p:sldId id="258"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958" autoAdjust="0"/>
    <p:restoredTop sz="96586" autoAdjust="0"/>
  </p:normalViewPr>
  <p:slideViewPr>
    <p:cSldViewPr snapToGrid="0">
      <p:cViewPr varScale="1">
        <p:scale>
          <a:sx n="110" d="100"/>
          <a:sy n="110" d="100"/>
        </p:scale>
        <p:origin x="348" y="108"/>
      </p:cViewPr>
      <p:guideLst>
        <p:guide orient="horz" pos="2160"/>
        <p:guide pos="3840"/>
      </p:guideLst>
    </p:cSldViewPr>
  </p:slideViewPr>
  <p:outlineViewPr>
    <p:cViewPr>
      <p:scale>
        <a:sx n="33" d="100"/>
        <a:sy n="33" d="100"/>
      </p:scale>
      <p:origin x="0" y="-1362"/>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073D0D46-40A3-4597-A497-A5F10193839D}" type="datetimeFigureOut">
              <a:rPr lang="en-US" smtClean="0"/>
              <a:t>10/2/2018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C80FE78-2EBE-4BD9-AA1E-946C24E9D4C8}" type="slidenum">
              <a:rPr lang="en-US" smtClean="0"/>
              <a:t>‹#›</a:t>
            </a:fld>
            <a:endParaRPr lang="en-US" dirty="0"/>
          </a:p>
        </p:txBody>
      </p:sp>
    </p:spTree>
    <p:extLst>
      <p:ext uri="{BB962C8B-B14F-4D97-AF65-F5344CB8AC3E}">
        <p14:creationId xmlns:p14="http://schemas.microsoft.com/office/powerpoint/2010/main" val="12420024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73D0D46-40A3-4597-A497-A5F10193839D}" type="datetimeFigureOut">
              <a:rPr lang="en-US" smtClean="0"/>
              <a:t>10/2/2018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C80FE78-2EBE-4BD9-AA1E-946C24E9D4C8}" type="slidenum">
              <a:rPr lang="en-US" smtClean="0"/>
              <a:t>‹#›</a:t>
            </a:fld>
            <a:endParaRPr lang="en-US" dirty="0"/>
          </a:p>
        </p:txBody>
      </p:sp>
    </p:spTree>
    <p:extLst>
      <p:ext uri="{BB962C8B-B14F-4D97-AF65-F5344CB8AC3E}">
        <p14:creationId xmlns:p14="http://schemas.microsoft.com/office/powerpoint/2010/main" val="4822454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73D0D46-40A3-4597-A497-A5F10193839D}" type="datetimeFigureOut">
              <a:rPr lang="en-US" smtClean="0"/>
              <a:t>10/2/2018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C80FE78-2EBE-4BD9-AA1E-946C24E9D4C8}" type="slidenum">
              <a:rPr lang="en-US" smtClean="0"/>
              <a:t>‹#›</a:t>
            </a:fld>
            <a:endParaRPr lang="en-US" dirty="0"/>
          </a:p>
        </p:txBody>
      </p:sp>
    </p:spTree>
    <p:extLst>
      <p:ext uri="{BB962C8B-B14F-4D97-AF65-F5344CB8AC3E}">
        <p14:creationId xmlns:p14="http://schemas.microsoft.com/office/powerpoint/2010/main" val="29982361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73D0D46-40A3-4597-A497-A5F10193839D}" type="datetimeFigureOut">
              <a:rPr lang="en-US" smtClean="0"/>
              <a:t>10/2/2018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C80FE78-2EBE-4BD9-AA1E-946C24E9D4C8}" type="slidenum">
              <a:rPr lang="en-US" smtClean="0"/>
              <a:t>‹#›</a:t>
            </a:fld>
            <a:endParaRPr lang="en-US" dirty="0"/>
          </a:p>
        </p:txBody>
      </p:sp>
    </p:spTree>
    <p:extLst>
      <p:ext uri="{BB962C8B-B14F-4D97-AF65-F5344CB8AC3E}">
        <p14:creationId xmlns:p14="http://schemas.microsoft.com/office/powerpoint/2010/main" val="13301813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73D0D46-40A3-4597-A497-A5F10193839D}" type="datetimeFigureOut">
              <a:rPr lang="en-US" smtClean="0"/>
              <a:t>10/2/2018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C80FE78-2EBE-4BD9-AA1E-946C24E9D4C8}" type="slidenum">
              <a:rPr lang="en-US" smtClean="0"/>
              <a:t>‹#›</a:t>
            </a:fld>
            <a:endParaRPr lang="en-US" dirty="0"/>
          </a:p>
        </p:txBody>
      </p:sp>
    </p:spTree>
    <p:extLst>
      <p:ext uri="{BB962C8B-B14F-4D97-AF65-F5344CB8AC3E}">
        <p14:creationId xmlns:p14="http://schemas.microsoft.com/office/powerpoint/2010/main" val="11851853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073D0D46-40A3-4597-A497-A5F10193839D}" type="datetimeFigureOut">
              <a:rPr lang="en-US" smtClean="0"/>
              <a:t>10/2/2018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C80FE78-2EBE-4BD9-AA1E-946C24E9D4C8}" type="slidenum">
              <a:rPr lang="en-US" smtClean="0"/>
              <a:t>‹#›</a:t>
            </a:fld>
            <a:endParaRPr lang="en-US" dirty="0"/>
          </a:p>
        </p:txBody>
      </p:sp>
    </p:spTree>
    <p:extLst>
      <p:ext uri="{BB962C8B-B14F-4D97-AF65-F5344CB8AC3E}">
        <p14:creationId xmlns:p14="http://schemas.microsoft.com/office/powerpoint/2010/main" val="8864321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073D0D46-40A3-4597-A497-A5F10193839D}" type="datetimeFigureOut">
              <a:rPr lang="en-US" smtClean="0"/>
              <a:t>10/2/2018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C80FE78-2EBE-4BD9-AA1E-946C24E9D4C8}" type="slidenum">
              <a:rPr lang="en-US" smtClean="0"/>
              <a:t>‹#›</a:t>
            </a:fld>
            <a:endParaRPr lang="en-US" dirty="0"/>
          </a:p>
        </p:txBody>
      </p:sp>
    </p:spTree>
    <p:extLst>
      <p:ext uri="{BB962C8B-B14F-4D97-AF65-F5344CB8AC3E}">
        <p14:creationId xmlns:p14="http://schemas.microsoft.com/office/powerpoint/2010/main" val="37913423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073D0D46-40A3-4597-A497-A5F10193839D}" type="datetimeFigureOut">
              <a:rPr lang="en-US" smtClean="0"/>
              <a:t>10/2/2018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C80FE78-2EBE-4BD9-AA1E-946C24E9D4C8}" type="slidenum">
              <a:rPr lang="en-US" smtClean="0"/>
              <a:t>‹#›</a:t>
            </a:fld>
            <a:endParaRPr lang="en-US" dirty="0"/>
          </a:p>
        </p:txBody>
      </p:sp>
    </p:spTree>
    <p:extLst>
      <p:ext uri="{BB962C8B-B14F-4D97-AF65-F5344CB8AC3E}">
        <p14:creationId xmlns:p14="http://schemas.microsoft.com/office/powerpoint/2010/main" val="18154772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73D0D46-40A3-4597-A497-A5F10193839D}" type="datetimeFigureOut">
              <a:rPr lang="en-US" smtClean="0"/>
              <a:t>10/2/2018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C80FE78-2EBE-4BD9-AA1E-946C24E9D4C8}" type="slidenum">
              <a:rPr lang="en-US" smtClean="0"/>
              <a:t>‹#›</a:t>
            </a:fld>
            <a:endParaRPr lang="en-US" dirty="0"/>
          </a:p>
        </p:txBody>
      </p:sp>
    </p:spTree>
    <p:extLst>
      <p:ext uri="{BB962C8B-B14F-4D97-AF65-F5344CB8AC3E}">
        <p14:creationId xmlns:p14="http://schemas.microsoft.com/office/powerpoint/2010/main" val="6210483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73D0D46-40A3-4597-A497-A5F10193839D}" type="datetimeFigureOut">
              <a:rPr lang="en-US" smtClean="0"/>
              <a:t>10/2/2018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C80FE78-2EBE-4BD9-AA1E-946C24E9D4C8}" type="slidenum">
              <a:rPr lang="en-US" smtClean="0"/>
              <a:t>‹#›</a:t>
            </a:fld>
            <a:endParaRPr lang="en-US" dirty="0"/>
          </a:p>
        </p:txBody>
      </p:sp>
    </p:spTree>
    <p:extLst>
      <p:ext uri="{BB962C8B-B14F-4D97-AF65-F5344CB8AC3E}">
        <p14:creationId xmlns:p14="http://schemas.microsoft.com/office/powerpoint/2010/main" val="22265047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73D0D46-40A3-4597-A497-A5F10193839D}" type="datetimeFigureOut">
              <a:rPr lang="en-US" smtClean="0"/>
              <a:t>10/2/2018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C80FE78-2EBE-4BD9-AA1E-946C24E9D4C8}" type="slidenum">
              <a:rPr lang="en-US" smtClean="0"/>
              <a:t>‹#›</a:t>
            </a:fld>
            <a:endParaRPr lang="en-US" dirty="0"/>
          </a:p>
        </p:txBody>
      </p:sp>
    </p:spTree>
    <p:extLst>
      <p:ext uri="{BB962C8B-B14F-4D97-AF65-F5344CB8AC3E}">
        <p14:creationId xmlns:p14="http://schemas.microsoft.com/office/powerpoint/2010/main" val="42505673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73D0D46-40A3-4597-A497-A5F10193839D}" type="datetimeFigureOut">
              <a:rPr lang="en-US" smtClean="0"/>
              <a:t>10/2/2018</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C80FE78-2EBE-4BD9-AA1E-946C24E9D4C8}" type="slidenum">
              <a:rPr lang="en-US" smtClean="0"/>
              <a:t>‹#›</a:t>
            </a:fld>
            <a:endParaRPr lang="en-US" dirty="0"/>
          </a:p>
        </p:txBody>
      </p:sp>
    </p:spTree>
    <p:extLst>
      <p:ext uri="{BB962C8B-B14F-4D97-AF65-F5344CB8AC3E}">
        <p14:creationId xmlns:p14="http://schemas.microsoft.com/office/powerpoint/2010/main" val="46296771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Operations Working Group	</a:t>
            </a:r>
          </a:p>
        </p:txBody>
      </p:sp>
      <p:sp>
        <p:nvSpPr>
          <p:cNvPr id="3" name="Subtitle 2"/>
          <p:cNvSpPr>
            <a:spLocks noGrp="1"/>
          </p:cNvSpPr>
          <p:nvPr>
            <p:ph type="subTitle" idx="1"/>
          </p:nvPr>
        </p:nvSpPr>
        <p:spPr/>
        <p:txBody>
          <a:bodyPr/>
          <a:lstStyle/>
          <a:p>
            <a:r>
              <a:rPr lang="en-US" dirty="0"/>
              <a:t>Chair- Rick Gillean</a:t>
            </a:r>
          </a:p>
          <a:p>
            <a:r>
              <a:rPr lang="en-US" dirty="0"/>
              <a:t>Vice-Chair- Rickey Floyd</a:t>
            </a:r>
          </a:p>
          <a:p>
            <a:r>
              <a:rPr lang="en-US" dirty="0"/>
              <a:t>10/11/2018</a:t>
            </a:r>
          </a:p>
        </p:txBody>
      </p:sp>
    </p:spTree>
    <p:extLst>
      <p:ext uri="{BB962C8B-B14F-4D97-AF65-F5344CB8AC3E}">
        <p14:creationId xmlns:p14="http://schemas.microsoft.com/office/powerpoint/2010/main" val="7435655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dirty="0"/>
              <a:t>NPRR 849, Clarification of the range of Voltage Set Points at a Generation Resources' Point of Interconnection (POI)</a:t>
            </a:r>
          </a:p>
        </p:txBody>
      </p:sp>
      <p:sp>
        <p:nvSpPr>
          <p:cNvPr id="3" name="Content Placeholder 2"/>
          <p:cNvSpPr>
            <a:spLocks noGrp="1"/>
          </p:cNvSpPr>
          <p:nvPr>
            <p:ph idx="1"/>
          </p:nvPr>
        </p:nvSpPr>
        <p:spPr/>
        <p:txBody>
          <a:bodyPr>
            <a:normAutofit/>
          </a:bodyPr>
          <a:lstStyle/>
          <a:p>
            <a:pPr marL="0" indent="0" algn="just">
              <a:buNone/>
            </a:pPr>
            <a:endParaRPr lang="en-US" sz="2000" dirty="0"/>
          </a:p>
          <a:p>
            <a:pPr marL="0" indent="0" algn="just">
              <a:buNone/>
            </a:pPr>
            <a:r>
              <a:rPr lang="en-US" sz="2000" dirty="0"/>
              <a:t>This Nodal Protocol Revision Request (NPRR) clarifies the range of voltages at the Point of Interconnection (POI) and circumstances for which a Generation Resource’s reactive capability must be designed to meet and clarifies the ability of ERCOT and the TSP or its designated agent (e.g. Transmission Operator (TO)) to issue an instruction for any available reactive capability at voltages outside of the reactive capability requirements.</a:t>
            </a:r>
          </a:p>
          <a:p>
            <a:pPr marL="0" indent="0" algn="just">
              <a:buNone/>
            </a:pPr>
            <a:endParaRPr lang="en-US" sz="2000" dirty="0"/>
          </a:p>
          <a:p>
            <a:pPr marL="0" indent="0">
              <a:buNone/>
            </a:pPr>
            <a:endParaRPr lang="en-US" sz="2000" b="1" dirty="0"/>
          </a:p>
          <a:p>
            <a:pPr marL="0" indent="0">
              <a:buNone/>
            </a:pPr>
            <a:endParaRPr lang="en-US" sz="2000" b="1" dirty="0"/>
          </a:p>
          <a:p>
            <a:pPr marL="0" indent="0">
              <a:buNone/>
            </a:pPr>
            <a:r>
              <a:rPr lang="en-US" sz="2000" b="1" dirty="0"/>
              <a:t>OWG held a work shop on 09/27/18. Language was tentatively agreed to and will be presented at the next OWG meeting on 10/17/18 for consideration.</a:t>
            </a:r>
          </a:p>
        </p:txBody>
      </p:sp>
    </p:spTree>
    <p:extLst>
      <p:ext uri="{BB962C8B-B14F-4D97-AF65-F5344CB8AC3E}">
        <p14:creationId xmlns:p14="http://schemas.microsoft.com/office/powerpoint/2010/main" val="39481639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lvl="0"/>
            <a:br>
              <a:rPr lang="en-US" sz="2400" dirty="0"/>
            </a:br>
            <a:r>
              <a:rPr lang="en-US" sz="2400" dirty="0"/>
              <a:t>NOGRR182, Transmission Operator (TO) Emergency Operations Plan Submittals</a:t>
            </a:r>
            <a:br>
              <a:rPr lang="en-US" sz="2400" dirty="0"/>
            </a:br>
            <a:endParaRPr lang="en-US" sz="2400" dirty="0"/>
          </a:p>
        </p:txBody>
      </p:sp>
      <p:sp>
        <p:nvSpPr>
          <p:cNvPr id="3" name="Content Placeholder 2"/>
          <p:cNvSpPr>
            <a:spLocks noGrp="1"/>
          </p:cNvSpPr>
          <p:nvPr>
            <p:ph idx="1"/>
          </p:nvPr>
        </p:nvSpPr>
        <p:spPr>
          <a:xfrm>
            <a:off x="640317" y="1808208"/>
            <a:ext cx="10515600" cy="4351338"/>
          </a:xfrm>
        </p:spPr>
        <p:txBody>
          <a:bodyPr>
            <a:noAutofit/>
          </a:bodyPr>
          <a:lstStyle/>
          <a:p>
            <a:pPr marL="0" indent="0" algn="just">
              <a:buNone/>
            </a:pPr>
            <a:endParaRPr lang="en-US" sz="2000" dirty="0">
              <a:solidFill>
                <a:srgbClr val="000000"/>
              </a:solidFill>
              <a:latin typeface="Arial" panose="020B0604020202020204" pitchFamily="34" charset="0"/>
            </a:endParaRPr>
          </a:p>
          <a:p>
            <a:pPr marL="0" indent="0" algn="just">
              <a:buNone/>
            </a:pPr>
            <a:r>
              <a:rPr lang="en-US" sz="2000" dirty="0">
                <a:solidFill>
                  <a:srgbClr val="000000"/>
                </a:solidFill>
                <a:cs typeface="Calibri" panose="020F0502020204030204" pitchFamily="34" charset="0"/>
              </a:rPr>
              <a:t>This Nodal Operating Guide Revision Request (NOGRR) harmonizes the Transmission Operator (TO) emergency operations plan submittals with the North American Electric Reliability Corporation (NERC) Reliability Standard EOP-011-1, Emergency Operations. Currently there is a timing issue with TO emergency operations plans being submitted days and weeks leading up to ERCOT’s annual review, which begins on February 15. Since ERCOT has to review each TO’s plan within 30 days of receipt, ERCOT is clarifying that receipt is deemed to be on February 15 for the annual effort to review the plans collectively within the 30 days.</a:t>
            </a:r>
          </a:p>
          <a:p>
            <a:pPr marL="0" indent="0" algn="just">
              <a:buNone/>
            </a:pPr>
            <a:endParaRPr lang="en-US" sz="2000" dirty="0">
              <a:solidFill>
                <a:srgbClr val="000000"/>
              </a:solidFill>
              <a:latin typeface="Arial" panose="020B0604020202020204" pitchFamily="34" charset="0"/>
            </a:endParaRPr>
          </a:p>
          <a:p>
            <a:pPr marL="0" indent="0" algn="just">
              <a:buNone/>
            </a:pPr>
            <a:r>
              <a:rPr lang="en-US" sz="2000" b="1" dirty="0"/>
              <a:t>OWG endorsed. (Possible Vote) </a:t>
            </a:r>
          </a:p>
          <a:p>
            <a:pPr marL="0" indent="0" algn="just">
              <a:buNone/>
            </a:pPr>
            <a:endParaRPr lang="en-US" sz="2000" dirty="0"/>
          </a:p>
        </p:txBody>
      </p:sp>
    </p:spTree>
    <p:extLst>
      <p:ext uri="{BB962C8B-B14F-4D97-AF65-F5344CB8AC3E}">
        <p14:creationId xmlns:p14="http://schemas.microsoft.com/office/powerpoint/2010/main" val="266657543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716</TotalTime>
  <Words>248</Words>
  <Application>Microsoft Office PowerPoint</Application>
  <PresentationFormat>Widescreen</PresentationFormat>
  <Paragraphs>16</Paragraphs>
  <Slides>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vt:i4>
      </vt:variant>
    </vt:vector>
  </HeadingPairs>
  <TitlesOfParts>
    <vt:vector size="7" baseType="lpstr">
      <vt:lpstr>Arial</vt:lpstr>
      <vt:lpstr>Calibri</vt:lpstr>
      <vt:lpstr>Calibri Light</vt:lpstr>
      <vt:lpstr>Office Theme</vt:lpstr>
      <vt:lpstr>Operations Working Group </vt:lpstr>
      <vt:lpstr>NPRR 849, Clarification of the range of Voltage Set Points at a Generation Resources' Point of Interconnection (POI)</vt:lpstr>
      <vt:lpstr> NOGRR182, Transmission Operator (TO) Emergency Operations Plan Submittals </vt:lpstr>
    </vt:vector>
  </TitlesOfParts>
  <Company>Garland Power &amp; Light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Operations Working Group</dc:title>
  <dc:creator>Carter, Matt</dc:creator>
  <cp:lastModifiedBy>Rick Gillean</cp:lastModifiedBy>
  <cp:revision>91</cp:revision>
  <dcterms:created xsi:type="dcterms:W3CDTF">2017-05-03T20:12:06Z</dcterms:created>
  <dcterms:modified xsi:type="dcterms:W3CDTF">2018-10-02T14:48:11Z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rticulateGUID">
    <vt:lpwstr>722B413E-14ED-44AB-BA37-C0F7103B7B0E</vt:lpwstr>
  </property>
  <property fmtid="{D5CDD505-2E9C-101B-9397-08002B2CF9AE}" pid="3" name="ArticulatePath">
    <vt:lpwstr>Presentation1</vt:lpwstr>
  </property>
</Properties>
</file>