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63" r:id="rId5"/>
    <p:sldMasterId id="2147483648" r:id="rId6"/>
  </p:sldMasterIdLst>
  <p:notesMasterIdLst>
    <p:notesMasterId r:id="rId13"/>
  </p:notesMasterIdLst>
  <p:handoutMasterIdLst>
    <p:handoutMasterId r:id="rId14"/>
  </p:handoutMasterIdLst>
  <p:sldIdLst>
    <p:sldId id="291" r:id="rId7"/>
    <p:sldId id="292" r:id="rId8"/>
    <p:sldId id="286" r:id="rId9"/>
    <p:sldId id="288" r:id="rId10"/>
    <p:sldId id="289" r:id="rId11"/>
    <p:sldId id="290"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3EB"/>
    <a:srgbClr val="E7F2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897" autoAdjust="0"/>
  </p:normalViewPr>
  <p:slideViewPr>
    <p:cSldViewPr showGuides="1">
      <p:cViewPr varScale="1">
        <p:scale>
          <a:sx n="140" d="100"/>
          <a:sy n="140" d="100"/>
        </p:scale>
        <p:origin x="696" y="13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9/27/2018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9/27/2018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6FC1D-C117-4F56-81A2-70C98514147B}" type="datetimeFigureOut">
              <a:rPr lang="en-US" smtClean="0"/>
              <a:t>9/27/2018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881049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555350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117504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0059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863059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709960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56FC1D-C117-4F56-81A2-70C98514147B}" type="datetimeFigureOut">
              <a:rPr lang="en-US" smtClean="0"/>
              <a:t>9/27/2018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511820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56FC1D-C117-4F56-81A2-70C98514147B}" type="datetimeFigureOut">
              <a:rPr lang="en-US" smtClean="0"/>
              <a:t>9/27/2018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2516970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56FC1D-C117-4F56-81A2-70C98514147B}" type="datetimeFigureOut">
              <a:rPr lang="en-US" smtClean="0"/>
              <a:t>9/27/2018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4236641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56FC1D-C117-4F56-81A2-70C98514147B}" type="datetimeFigureOut">
              <a:rPr lang="en-US" smtClean="0"/>
              <a:t>9/27/2018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74629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56FC1D-C117-4F56-81A2-70C98514147B}" type="datetimeFigureOut">
              <a:rPr lang="en-US" smtClean="0"/>
              <a:t>9/27/2018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875683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6FC1D-C117-4F56-81A2-70C98514147B}" type="datetimeFigureOut">
              <a:rPr lang="en-US" smtClean="0"/>
              <a:t>9/27/2018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6901858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png"/><Relationship Id="rId5" Type="http://schemas.openxmlformats.org/officeDocument/2006/relationships/theme" Target="../theme/theme3.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56FC1D-C117-4F56-81A2-70C98514147B}" type="datetimeFigureOut">
              <a:rPr lang="en-US" smtClean="0"/>
              <a:t>9/27/2018</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414CB-32C7-4AA0-B6F1-BB632D42F186}" type="slidenum">
              <a:rPr lang="en-US" smtClean="0"/>
              <a:t>‹#›</a:t>
            </a:fld>
            <a:endParaRPr lang="en-US" dirty="0"/>
          </a:p>
        </p:txBody>
      </p:sp>
    </p:spTree>
    <p:extLst>
      <p:ext uri="{BB962C8B-B14F-4D97-AF65-F5344CB8AC3E}">
        <p14:creationId xmlns:p14="http://schemas.microsoft.com/office/powerpoint/2010/main" val="20456566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2092881"/>
          </a:xfrm>
          <a:prstGeom prst="rect">
            <a:avLst/>
          </a:prstGeom>
          <a:noFill/>
        </p:spPr>
        <p:txBody>
          <a:bodyPr wrap="square" rtlCol="0">
            <a:spAutoFit/>
          </a:bodyPr>
          <a:lstStyle/>
          <a:p>
            <a:r>
              <a:rPr lang="en-US" sz="2000" b="1" dirty="0" smtClean="0"/>
              <a:t>ERCOT – Southern Cross Transmission</a:t>
            </a:r>
          </a:p>
          <a:p>
            <a:r>
              <a:rPr lang="en-US" sz="2000" b="1" dirty="0" smtClean="0"/>
              <a:t>ROS/WMS Working Group Assignments</a:t>
            </a:r>
            <a:endParaRPr lang="en-US" sz="2000" b="1" dirty="0"/>
          </a:p>
          <a:p>
            <a:endParaRPr lang="en-US" dirty="0" smtClean="0">
              <a:solidFill>
                <a:schemeClr val="tx2"/>
              </a:solidFill>
            </a:endParaRPr>
          </a:p>
          <a:p>
            <a:r>
              <a:rPr lang="en-US" dirty="0" smtClean="0"/>
              <a:t>Matt Mereness</a:t>
            </a:r>
          </a:p>
          <a:p>
            <a:r>
              <a:rPr lang="en-US" dirty="0" smtClean="0"/>
              <a:t>ERCOT</a:t>
            </a:r>
          </a:p>
          <a:p>
            <a:r>
              <a:rPr lang="en-US" dirty="0" smtClean="0"/>
              <a:t>October 2018</a:t>
            </a:r>
          </a:p>
          <a:p>
            <a:endParaRPr lang="en-US" dirty="0" smtClean="0">
              <a:solidFill>
                <a:schemeClr val="tx2"/>
              </a:solidFill>
            </a:endParaRPr>
          </a:p>
        </p:txBody>
      </p:sp>
    </p:spTree>
    <p:extLst>
      <p:ext uri="{BB962C8B-B14F-4D97-AF65-F5344CB8AC3E}">
        <p14:creationId xmlns:p14="http://schemas.microsoft.com/office/powerpoint/2010/main" val="2330697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a:t>
            </a:r>
            <a:r>
              <a:rPr lang="en-US" sz="2000" dirty="0" smtClean="0"/>
              <a:t>Status Dashboard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469315686"/>
              </p:ext>
            </p:extLst>
          </p:nvPr>
        </p:nvGraphicFramePr>
        <p:xfrm>
          <a:off x="271346" y="990600"/>
          <a:ext cx="8534400" cy="3992677"/>
        </p:xfrm>
        <a:graphic>
          <a:graphicData uri="http://schemas.openxmlformats.org/drawingml/2006/table">
            <a:tbl>
              <a:tblPr firstRow="1" bandRow="1">
                <a:tableStyleId>{5C22544A-7EE6-4342-B048-85BDC9FD1C3A}</a:tableStyleId>
              </a:tblPr>
              <a:tblGrid>
                <a:gridCol w="2243254">
                  <a:extLst>
                    <a:ext uri="{9D8B030D-6E8A-4147-A177-3AD203B41FA5}">
                      <a16:colId xmlns="" xmlns:a16="http://schemas.microsoft.com/office/drawing/2014/main" val="20000"/>
                    </a:ext>
                  </a:extLst>
                </a:gridCol>
                <a:gridCol w="4648200">
                  <a:extLst>
                    <a:ext uri="{9D8B030D-6E8A-4147-A177-3AD203B41FA5}">
                      <a16:colId xmlns="" xmlns:a16="http://schemas.microsoft.com/office/drawing/2014/main" val="20001"/>
                    </a:ext>
                  </a:extLst>
                </a:gridCol>
                <a:gridCol w="1642946">
                  <a:extLst>
                    <a:ext uri="{9D8B030D-6E8A-4147-A177-3AD203B41FA5}">
                      <a16:colId xmlns="" xmlns:a16="http://schemas.microsoft.com/office/drawing/2014/main" val="20002"/>
                    </a:ext>
                  </a:extLst>
                </a:gridCol>
              </a:tblGrid>
              <a:tr h="152400">
                <a:tc>
                  <a:txBody>
                    <a:bodyPr/>
                    <a:lstStyle/>
                    <a:p>
                      <a:pPr algn="ctr"/>
                      <a:r>
                        <a:rPr lang="en-US" sz="1300" dirty="0" smtClean="0"/>
                        <a:t>Directive</a:t>
                      </a:r>
                      <a:endParaRPr lang="en-US" sz="1300" dirty="0"/>
                    </a:p>
                  </a:txBody>
                  <a:tcPr/>
                </a:tc>
                <a:tc>
                  <a:txBody>
                    <a:bodyPr/>
                    <a:lstStyle/>
                    <a:p>
                      <a:pPr algn="ctr"/>
                      <a:r>
                        <a:rPr lang="en-US" sz="1300" dirty="0" smtClean="0"/>
                        <a:t>Status</a:t>
                      </a:r>
                      <a:endParaRPr lang="en-US" sz="1300" dirty="0"/>
                    </a:p>
                  </a:txBody>
                  <a:tcPr/>
                </a:tc>
                <a:tc>
                  <a:txBody>
                    <a:bodyPr/>
                    <a:lstStyle/>
                    <a:p>
                      <a:pPr algn="ctr"/>
                      <a:r>
                        <a:rPr lang="en-US" sz="1300" dirty="0" smtClean="0"/>
                        <a:t>Target Dates </a:t>
                      </a:r>
                      <a:endParaRPr lang="en-US" sz="1300" dirty="0"/>
                    </a:p>
                  </a:txBody>
                  <a:tcPr/>
                </a:tc>
                <a:extLst>
                  <a:ext uri="{0D108BD9-81ED-4DB2-BD59-A6C34878D82A}">
                    <a16:rowId xmlns="" xmlns:a16="http://schemas.microsoft.com/office/drawing/2014/main" val="10000"/>
                  </a:ext>
                </a:extLst>
              </a:tr>
              <a:tr h="344561">
                <a:tc>
                  <a:txBody>
                    <a:bodyPr/>
                    <a:lstStyle/>
                    <a:p>
                      <a:r>
                        <a:rPr lang="en-US" sz="1050" b="0" dirty="0">
                          <a:solidFill>
                            <a:schemeClr val="tx1"/>
                          </a:solidFill>
                        </a:rPr>
                        <a:t>Directive #</a:t>
                      </a:r>
                      <a:r>
                        <a:rPr lang="en-US" sz="1050" b="0" dirty="0" smtClean="0">
                          <a:solidFill>
                            <a:schemeClr val="tx1"/>
                          </a:solidFill>
                        </a:rPr>
                        <a:t>1 – Registration and market segment</a:t>
                      </a:r>
                      <a:endParaRPr lang="en-US" sz="1050" b="0" dirty="0">
                        <a:solidFill>
                          <a:schemeClr val="tx1"/>
                        </a:solidFill>
                      </a:endParaRPr>
                    </a:p>
                  </a:txBody>
                  <a:tcPr>
                    <a:solidFill>
                      <a:srgbClr val="CBE3EB"/>
                    </a:solidFill>
                  </a:tcPr>
                </a:tc>
                <a:tc>
                  <a:txBody>
                    <a:bodyPr/>
                    <a:lstStyle/>
                    <a:p>
                      <a:r>
                        <a:rPr lang="en-US" sz="1050" b="0" u="sng" dirty="0" smtClean="0">
                          <a:solidFill>
                            <a:schemeClr val="tx1"/>
                          </a:solidFill>
                        </a:rPr>
                        <a:t>TAC</a:t>
                      </a:r>
                      <a:r>
                        <a:rPr lang="en-US" sz="1050" b="0" baseline="0"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NPRR857 for registration. Approved by TAC on 9/26/18.  ERCOT </a:t>
                      </a:r>
                      <a:r>
                        <a:rPr lang="en-US" sz="1050" baseline="0" dirty="0" smtClean="0">
                          <a:solidFill>
                            <a:schemeClr val="tx1"/>
                          </a:solidFill>
                        </a:rPr>
                        <a:t>Board vote expected on 10/9/18.  If approved, </a:t>
                      </a:r>
                      <a:r>
                        <a:rPr lang="en-US" sz="1050" dirty="0" smtClean="0">
                          <a:solidFill>
                            <a:schemeClr val="tx1"/>
                          </a:solidFill>
                        </a:rPr>
                        <a:t>ERCOT will update PUCT on Market Participant determination in next periodic update.</a:t>
                      </a:r>
                    </a:p>
                    <a:p>
                      <a:endParaRPr lang="en-US" sz="1050" b="0"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NOGRR177 related to NPRR857. Approved by TAC on 9/26/18.  ERCOT </a:t>
                      </a:r>
                      <a:r>
                        <a:rPr lang="en-US" sz="1050" baseline="0" dirty="0" smtClean="0">
                          <a:solidFill>
                            <a:schemeClr val="tx1"/>
                          </a:solidFill>
                        </a:rPr>
                        <a:t>Board vote expected on 10/9/18.  If approved, </a:t>
                      </a:r>
                      <a:r>
                        <a:rPr lang="en-US" sz="1050" dirty="0" smtClean="0">
                          <a:solidFill>
                            <a:schemeClr val="tx1"/>
                          </a:solidFill>
                        </a:rPr>
                        <a:t>ERCOT will update PUCT on Market Participant determination in next periodic update.</a:t>
                      </a:r>
                      <a:endParaRPr lang="en-US" sz="1050" b="0" baseline="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Proposed bylaw segment definition amendment withdrawn at this time.  Expected to reinitiate at a later date.</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Board 10/9/18</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PUCT update following Oct. Board</a:t>
                      </a:r>
                      <a:endParaRPr lang="en-US" sz="1050" b="0" dirty="0" smtClean="0">
                        <a:solidFill>
                          <a:schemeClr val="tx1"/>
                        </a:solidFill>
                      </a:endParaRPr>
                    </a:p>
                    <a:p>
                      <a:endParaRPr lang="en-US" sz="105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Board 10/9/18</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PUCT update following Oct. Board</a:t>
                      </a:r>
                      <a:endParaRPr lang="en-US" sz="1050" b="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No scheduled activity</a:t>
                      </a:r>
                    </a:p>
                  </a:txBody>
                  <a:tcPr>
                    <a:solidFill>
                      <a:srgbClr val="CBE3EB"/>
                    </a:solidFill>
                  </a:tcPr>
                </a:tc>
                <a:extLst>
                  <a:ext uri="{0D108BD9-81ED-4DB2-BD59-A6C34878D82A}">
                    <a16:rowId xmlns="" xmlns:a16="http://schemas.microsoft.com/office/drawing/2014/main" val="4164978374"/>
                  </a:ext>
                </a:extLst>
              </a:tr>
              <a:tr h="838200">
                <a:tc>
                  <a:txBody>
                    <a:bodyPr/>
                    <a:lstStyle/>
                    <a:p>
                      <a:r>
                        <a:rPr lang="en-US" sz="1050" dirty="0">
                          <a:solidFill>
                            <a:schemeClr val="tx1"/>
                          </a:solidFill>
                        </a:rPr>
                        <a:t>Directive #</a:t>
                      </a:r>
                      <a:r>
                        <a:rPr lang="en-US" sz="1050" dirty="0" smtClean="0">
                          <a:solidFill>
                            <a:schemeClr val="tx1"/>
                          </a:solidFill>
                        </a:rPr>
                        <a:t>5 - </a:t>
                      </a:r>
                      <a:r>
                        <a:rPr lang="en-US" sz="1050" dirty="0">
                          <a:solidFill>
                            <a:schemeClr val="tx1"/>
                          </a:solidFill>
                        </a:rPr>
                        <a:t>Planning model considerations</a:t>
                      </a:r>
                    </a:p>
                  </a:txBody>
                  <a:tcPr/>
                </a:tc>
                <a:tc>
                  <a:txBody>
                    <a:bodyPr/>
                    <a:lstStyle/>
                    <a:p>
                      <a:r>
                        <a:rPr lang="en-US" sz="1050" u="sng" dirty="0" smtClean="0">
                          <a:solidFill>
                            <a:schemeClr val="tx1"/>
                          </a:solidFill>
                        </a:rPr>
                        <a:t>PLWG (ROS)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tx1"/>
                          </a:solidFill>
                          <a:effectLst/>
                          <a:latin typeface="+mn-lt"/>
                          <a:ea typeface="+mn-ea"/>
                          <a:cs typeface="+mn-cs"/>
                        </a:rPr>
                        <a:t>PGRR068, Addition of a Proposed DC Tie to the Planning Models, language approved at ROS 9/6/18.  Currently at ROS for IA review/approval</a:t>
                      </a:r>
                      <a:r>
                        <a:rPr lang="en-US" sz="1050" kern="1200" baseline="0" dirty="0" smtClean="0">
                          <a:solidFill>
                            <a:schemeClr val="tx1"/>
                          </a:solidFill>
                          <a:effectLst/>
                          <a:latin typeface="+mn-lt"/>
                          <a:ea typeface="+mn-ea"/>
                          <a:cs typeface="+mn-cs"/>
                        </a:rPr>
                        <a:t>.  If endorsed, it will go to TAC. </a:t>
                      </a:r>
                      <a:endParaRPr lang="en-US" sz="1050" b="0" u="none" dirty="0" smtClean="0">
                        <a:solidFill>
                          <a:schemeClr val="tx1"/>
                        </a:solidFill>
                      </a:endParaRPr>
                    </a:p>
                  </a:txBody>
                  <a:tcPr/>
                </a:tc>
                <a:tc>
                  <a:txBody>
                    <a:bodyPr/>
                    <a:lstStyle/>
                    <a:p>
                      <a:endParaRPr lang="en-US" sz="1050" baseline="0" dirty="0" smtClean="0">
                        <a:solidFill>
                          <a:schemeClr val="tx1"/>
                        </a:solidFill>
                      </a:endParaRPr>
                    </a:p>
                    <a:p>
                      <a:r>
                        <a:rPr lang="en-US" sz="1050" baseline="0" dirty="0" smtClean="0">
                          <a:solidFill>
                            <a:schemeClr val="tx1"/>
                          </a:solidFill>
                        </a:rPr>
                        <a:t>ROS 10/11/18</a:t>
                      </a:r>
                    </a:p>
                    <a:p>
                      <a:endParaRPr lang="en-US" sz="1050" baseline="0" dirty="0" smtClean="0">
                        <a:solidFill>
                          <a:schemeClr val="tx1"/>
                        </a:solidFill>
                      </a:endParaRPr>
                    </a:p>
                    <a:p>
                      <a:r>
                        <a:rPr lang="en-US" sz="1050" baseline="0" dirty="0" smtClean="0">
                          <a:solidFill>
                            <a:schemeClr val="tx1"/>
                          </a:solidFill>
                        </a:rPr>
                        <a:t>TAC 10/24/18</a:t>
                      </a:r>
                    </a:p>
                  </a:txBody>
                  <a:tcPr/>
                </a:tc>
                <a:extLst>
                  <a:ext uri="{0D108BD9-81ED-4DB2-BD59-A6C34878D82A}">
                    <a16:rowId xmlns="" xmlns:a16="http://schemas.microsoft.com/office/drawing/2014/main" val="10001"/>
                  </a:ext>
                </a:extLst>
              </a:tr>
              <a:tr h="441757">
                <a:tc>
                  <a:txBody>
                    <a:bodyPr/>
                    <a:lstStyle/>
                    <a:p>
                      <a:r>
                        <a:rPr lang="en-US" sz="1050" dirty="0">
                          <a:solidFill>
                            <a:schemeClr val="tx1"/>
                          </a:solidFill>
                        </a:rPr>
                        <a:t>Directive #</a:t>
                      </a:r>
                      <a:r>
                        <a:rPr lang="en-US" sz="1050" dirty="0" smtClean="0">
                          <a:solidFill>
                            <a:schemeClr val="tx1"/>
                          </a:solidFill>
                        </a:rPr>
                        <a:t>6 - </a:t>
                      </a:r>
                      <a:r>
                        <a:rPr lang="en-US" sz="1050" dirty="0">
                          <a:solidFill>
                            <a:schemeClr val="tx1"/>
                          </a:solidFill>
                        </a:rPr>
                        <a:t>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RPG (Other)</a:t>
                      </a:r>
                      <a:r>
                        <a:rPr lang="en-US" sz="1050" u="none"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solidFill>
                            <a:schemeClr val="tx1"/>
                          </a:solidFill>
                        </a:rPr>
                        <a:t>Studies underway.</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Results by 1/31/19</a:t>
                      </a:r>
                      <a:endParaRPr lang="en-US" sz="1050" dirty="0">
                        <a:solidFill>
                          <a:schemeClr val="tx1"/>
                        </a:solidFill>
                      </a:endParaRPr>
                    </a:p>
                  </a:txBody>
                  <a:tcPr/>
                </a:tc>
                <a:extLst>
                  <a:ext uri="{0D108BD9-81ED-4DB2-BD59-A6C34878D82A}">
                    <a16:rowId xmlns="" xmlns:a16="http://schemas.microsoft.com/office/drawing/2014/main" val="10002"/>
                  </a:ext>
                </a:extLst>
              </a:tr>
              <a:tr h="441757">
                <a:tc>
                  <a:txBody>
                    <a:bodyPr/>
                    <a:lstStyle/>
                    <a:p>
                      <a:r>
                        <a:rPr lang="en-US" sz="1050" dirty="0">
                          <a:solidFill>
                            <a:schemeClr val="tx1"/>
                          </a:solidFill>
                        </a:rPr>
                        <a:t>Directive </a:t>
                      </a:r>
                      <a:r>
                        <a:rPr lang="en-US" sz="1050" dirty="0" smtClean="0">
                          <a:solidFill>
                            <a:schemeClr val="tx1"/>
                          </a:solidFill>
                        </a:rPr>
                        <a:t>#7</a:t>
                      </a:r>
                      <a:r>
                        <a:rPr lang="en-US" sz="1050" baseline="0" dirty="0" smtClean="0">
                          <a:solidFill>
                            <a:schemeClr val="tx1"/>
                          </a:solidFill>
                        </a:rPr>
                        <a:t> </a:t>
                      </a:r>
                      <a:r>
                        <a:rPr lang="en-US" sz="1050" dirty="0" smtClean="0">
                          <a:solidFill>
                            <a:schemeClr val="tx1"/>
                          </a:solidFill>
                        </a:rPr>
                        <a:t>– Congestion management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Joint QMWG/CMWG (WMS)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none" dirty="0" smtClean="0">
                          <a:solidFill>
                            <a:schemeClr val="tx1"/>
                          </a:solidFill>
                        </a:rPr>
                        <a:t>Discussions</a:t>
                      </a:r>
                      <a:r>
                        <a:rPr lang="en-US" sz="1050" dirty="0" smtClean="0">
                          <a:solidFill>
                            <a:schemeClr val="tx1"/>
                          </a:solidFill>
                        </a:rPr>
                        <a:t> starting Q2-18 postponed pending results of Directive #6 planning studies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QMWG/CMWG pending</a:t>
                      </a:r>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3851369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a:t>
            </a:r>
            <a:r>
              <a:rPr lang="en-US" sz="2000" dirty="0" smtClean="0"/>
              <a:t>Status Dashboard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973039656"/>
              </p:ext>
            </p:extLst>
          </p:nvPr>
        </p:nvGraphicFramePr>
        <p:xfrm>
          <a:off x="271346" y="990600"/>
          <a:ext cx="8534400" cy="2804160"/>
        </p:xfrm>
        <a:graphic>
          <a:graphicData uri="http://schemas.openxmlformats.org/drawingml/2006/table">
            <a:tbl>
              <a:tblPr firstRow="1" bandRow="1">
                <a:tableStyleId>{5C22544A-7EE6-4342-B048-85BDC9FD1C3A}</a:tableStyleId>
              </a:tblPr>
              <a:tblGrid>
                <a:gridCol w="2243254">
                  <a:extLst>
                    <a:ext uri="{9D8B030D-6E8A-4147-A177-3AD203B41FA5}">
                      <a16:colId xmlns="" xmlns:a16="http://schemas.microsoft.com/office/drawing/2014/main" val="20000"/>
                    </a:ext>
                  </a:extLst>
                </a:gridCol>
                <a:gridCol w="4648200">
                  <a:extLst>
                    <a:ext uri="{9D8B030D-6E8A-4147-A177-3AD203B41FA5}">
                      <a16:colId xmlns="" xmlns:a16="http://schemas.microsoft.com/office/drawing/2014/main" val="20001"/>
                    </a:ext>
                  </a:extLst>
                </a:gridCol>
                <a:gridCol w="1642946">
                  <a:extLst>
                    <a:ext uri="{9D8B030D-6E8A-4147-A177-3AD203B41FA5}">
                      <a16:colId xmlns="" xmlns:a16="http://schemas.microsoft.com/office/drawing/2014/main" val="20002"/>
                    </a:ext>
                  </a:extLst>
                </a:gridCol>
              </a:tblGrid>
              <a:tr h="152400">
                <a:tc>
                  <a:txBody>
                    <a:bodyPr/>
                    <a:lstStyle/>
                    <a:p>
                      <a:pPr algn="ctr"/>
                      <a:r>
                        <a:rPr lang="en-US" sz="1300" dirty="0" smtClean="0"/>
                        <a:t>Directive</a:t>
                      </a:r>
                      <a:endParaRPr lang="en-US" sz="1300" dirty="0"/>
                    </a:p>
                  </a:txBody>
                  <a:tcPr/>
                </a:tc>
                <a:tc>
                  <a:txBody>
                    <a:bodyPr/>
                    <a:lstStyle/>
                    <a:p>
                      <a:pPr algn="ctr"/>
                      <a:r>
                        <a:rPr lang="en-US" sz="1300" dirty="0" smtClean="0"/>
                        <a:t>Status</a:t>
                      </a:r>
                      <a:endParaRPr lang="en-US" sz="1300" dirty="0"/>
                    </a:p>
                  </a:txBody>
                  <a:tcPr/>
                </a:tc>
                <a:tc>
                  <a:txBody>
                    <a:bodyPr/>
                    <a:lstStyle/>
                    <a:p>
                      <a:pPr algn="ctr"/>
                      <a:r>
                        <a:rPr lang="en-US" sz="1300" dirty="0" smtClean="0"/>
                        <a:t>Target Dates </a:t>
                      </a:r>
                      <a:endParaRPr lang="en-US" sz="1300" dirty="0"/>
                    </a:p>
                  </a:txBody>
                  <a:tcPr/>
                </a:tc>
                <a:extLst>
                  <a:ext uri="{0D108BD9-81ED-4DB2-BD59-A6C34878D82A}">
                    <a16:rowId xmlns="" xmlns:a16="http://schemas.microsoft.com/office/drawing/2014/main" val="10000"/>
                  </a:ext>
                </a:extLst>
              </a:tr>
              <a:tr h="344561">
                <a:tc>
                  <a:txBody>
                    <a:bodyPr/>
                    <a:lstStyle/>
                    <a:p>
                      <a:r>
                        <a:rPr lang="en-US" sz="1050" dirty="0">
                          <a:solidFill>
                            <a:schemeClr val="tx1"/>
                          </a:solidFill>
                        </a:rPr>
                        <a:t>Directive #</a:t>
                      </a:r>
                      <a:r>
                        <a:rPr lang="en-US" sz="1050" dirty="0" smtClean="0">
                          <a:solidFill>
                            <a:schemeClr val="tx1"/>
                          </a:solidFill>
                        </a:rPr>
                        <a:t>8 -</a:t>
                      </a:r>
                      <a:r>
                        <a:rPr lang="en-US" sz="1050" baseline="0" dirty="0" smtClean="0">
                          <a:solidFill>
                            <a:schemeClr val="tx1"/>
                          </a:solidFill>
                        </a:rPr>
                        <a:t> </a:t>
                      </a:r>
                      <a:r>
                        <a:rPr lang="en-US" sz="1050" baseline="0" dirty="0">
                          <a:solidFill>
                            <a:schemeClr val="tx1"/>
                          </a:solidFill>
                        </a:rPr>
                        <a:t>Frequency </a:t>
                      </a:r>
                      <a:r>
                        <a:rPr lang="en-US" sz="1050" baseline="0" dirty="0" smtClean="0">
                          <a:solidFill>
                            <a:schemeClr val="tx1"/>
                          </a:solidFill>
                        </a:rPr>
                        <a:t>response and </a:t>
                      </a:r>
                      <a:r>
                        <a:rPr lang="en-US" sz="1050" baseline="0" dirty="0">
                          <a:solidFill>
                            <a:schemeClr val="tx1"/>
                          </a:solidFill>
                        </a:rPr>
                        <a:t>v</a:t>
                      </a:r>
                      <a:r>
                        <a:rPr lang="en-US" sz="1050" baseline="0" dirty="0" smtClean="0">
                          <a:solidFill>
                            <a:schemeClr val="tx1"/>
                          </a:solidFill>
                        </a:rPr>
                        <a:t>oltage </a:t>
                      </a:r>
                      <a:r>
                        <a:rPr lang="en-US" sz="1050" baseline="0" dirty="0">
                          <a:solidFill>
                            <a:schemeClr val="tx1"/>
                          </a:solidFill>
                        </a:rPr>
                        <a:t>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PDCWG (ROS)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Primary Frequency</a:t>
                      </a:r>
                      <a:r>
                        <a:rPr lang="en-US" sz="1050" baseline="0" dirty="0" smtClean="0">
                          <a:solidFill>
                            <a:schemeClr val="tx1"/>
                          </a:solidFill>
                        </a:rPr>
                        <a:t> Response determination a</a:t>
                      </a:r>
                      <a:r>
                        <a:rPr lang="en-US" sz="1050" dirty="0" smtClean="0">
                          <a:solidFill>
                            <a:schemeClr val="tx1"/>
                          </a:solidFill>
                        </a:rPr>
                        <a:t>pproved by ERCOT</a:t>
                      </a:r>
                      <a:r>
                        <a:rPr lang="en-US" sz="1050" baseline="0" dirty="0" smtClean="0">
                          <a:solidFill>
                            <a:schemeClr val="tx1"/>
                          </a:solidFill>
                        </a:rPr>
                        <a:t> Board.  </a:t>
                      </a:r>
                      <a:r>
                        <a:rPr lang="en-US" sz="1050" dirty="0" smtClean="0">
                          <a:solidFill>
                            <a:schemeClr val="tx1"/>
                          </a:solidFill>
                        </a:rPr>
                        <a:t>ERCOT will update PUCT on PFR determination in next periodic update.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RPG (Other)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solidFill>
                            <a:schemeClr val="tx1"/>
                          </a:solidFill>
                        </a:rPr>
                        <a:t>Studies underway to consider whether voltage support is needed.</a:t>
                      </a:r>
                      <a:endParaRPr lang="en-US" sz="1050" dirty="0">
                        <a:solidFill>
                          <a:schemeClr val="tx1"/>
                        </a:solidFill>
                      </a:endParaRPr>
                    </a:p>
                  </a:txBody>
                  <a:tcPr/>
                </a:tc>
                <a:tc>
                  <a:txBody>
                    <a:bodyPr/>
                    <a:lstStyle/>
                    <a:p>
                      <a:endParaRPr lang="en-US" sz="10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PUCT update following Oct. Board</a:t>
                      </a:r>
                      <a:endParaRPr lang="en-US" sz="1050" b="0" dirty="0" smtClean="0">
                        <a:solidFill>
                          <a:schemeClr val="tx1"/>
                        </a:solidFill>
                      </a:endParaRPr>
                    </a:p>
                    <a:p>
                      <a:endParaRPr lang="en-US" sz="1050" dirty="0" smtClean="0">
                        <a:solidFill>
                          <a:schemeClr val="tx1"/>
                        </a:solidFill>
                      </a:endParaRPr>
                    </a:p>
                    <a:p>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Results by 1/31/19</a:t>
                      </a:r>
                    </a:p>
                  </a:txBody>
                  <a:tcPr/>
                </a:tc>
              </a:tr>
              <a:tr h="344561">
                <a:tc>
                  <a:txBody>
                    <a:bodyPr/>
                    <a:lstStyle/>
                    <a:p>
                      <a:r>
                        <a:rPr lang="en-US" sz="1050" dirty="0">
                          <a:solidFill>
                            <a:schemeClr val="tx1"/>
                          </a:solidFill>
                        </a:rPr>
                        <a:t>Directive #</a:t>
                      </a:r>
                      <a:r>
                        <a:rPr lang="en-US" sz="1050" dirty="0" smtClean="0">
                          <a:solidFill>
                            <a:schemeClr val="tx1"/>
                          </a:solidFill>
                        </a:rPr>
                        <a:t>9 -</a:t>
                      </a:r>
                      <a:r>
                        <a:rPr lang="en-US" sz="1050" baseline="0" dirty="0" smtClean="0">
                          <a:solidFill>
                            <a:schemeClr val="tx1"/>
                          </a:solidFill>
                        </a:rPr>
                        <a:t> </a:t>
                      </a:r>
                      <a:r>
                        <a:rPr lang="en-US" sz="1050" baseline="0" dirty="0">
                          <a:solidFill>
                            <a:schemeClr val="tx1"/>
                          </a:solidFill>
                        </a:rPr>
                        <a:t>Ancillary </a:t>
                      </a:r>
                      <a:r>
                        <a:rPr lang="en-US" sz="1050" baseline="0" dirty="0" smtClean="0">
                          <a:solidFill>
                            <a:schemeClr val="tx1"/>
                          </a:solidFill>
                        </a:rPr>
                        <a:t>services</a:t>
                      </a:r>
                      <a:endParaRPr lang="en-US" sz="1050" dirty="0">
                        <a:solidFill>
                          <a:schemeClr val="tx1"/>
                        </a:solidFill>
                      </a:endParaRPr>
                    </a:p>
                  </a:txBody>
                  <a:tcPr/>
                </a:tc>
                <a:tc>
                  <a:txBody>
                    <a:bodyPr/>
                    <a:lstStyle/>
                    <a:p>
                      <a:pPr>
                        <a:buFont typeface="+mj-lt"/>
                        <a:buNone/>
                      </a:pPr>
                      <a:r>
                        <a:rPr lang="en-US" sz="1050" u="sng" dirty="0" smtClean="0">
                          <a:solidFill>
                            <a:schemeClr val="tx1"/>
                          </a:solidFill>
                        </a:rPr>
                        <a:t>OWG &amp; PDCWG (ROS)</a:t>
                      </a:r>
                    </a:p>
                    <a:p>
                      <a:pPr>
                        <a:buFont typeface="+mj-lt"/>
                        <a:buNone/>
                      </a:pPr>
                      <a:r>
                        <a:rPr lang="en-US" sz="1050" dirty="0" smtClean="0">
                          <a:solidFill>
                            <a:schemeClr val="tx1"/>
                          </a:solidFill>
                        </a:rPr>
                        <a:t>Discussions on impacts to current A/S, setup &amp; methodology for the overshoot studies began</a:t>
                      </a:r>
                      <a:r>
                        <a:rPr lang="en-US" sz="1050" baseline="0" dirty="0" smtClean="0">
                          <a:solidFill>
                            <a:schemeClr val="tx1"/>
                          </a:solidFill>
                        </a:rPr>
                        <a:t> at PDCWG on 8/23/18.  Discussions continue.</a:t>
                      </a:r>
                      <a:endParaRPr lang="en-US" sz="1050" dirty="0" smtClean="0">
                        <a:solidFill>
                          <a:schemeClr val="tx1"/>
                        </a:solidFill>
                      </a:endParaRPr>
                    </a:p>
                    <a:p>
                      <a:pPr>
                        <a:buFont typeface="+mj-lt"/>
                        <a:buNone/>
                      </a:pPr>
                      <a:endParaRPr lang="en-US" sz="1050" dirty="0" smtClean="0">
                        <a:solidFill>
                          <a:schemeClr val="tx1"/>
                        </a:solidFill>
                      </a:endParaRPr>
                    </a:p>
                  </a:txBody>
                  <a:tcPr/>
                </a:tc>
                <a:tc>
                  <a:txBody>
                    <a:bodyPr/>
                    <a:lstStyle/>
                    <a:p>
                      <a:endParaRPr lang="en-US" sz="1050" dirty="0" smtClean="0">
                        <a:solidFill>
                          <a:schemeClr val="tx1"/>
                        </a:solidFill>
                      </a:endParaRPr>
                    </a:p>
                    <a:p>
                      <a:r>
                        <a:rPr lang="en-US" sz="1050" baseline="0" dirty="0" smtClean="0">
                          <a:solidFill>
                            <a:schemeClr val="tx1"/>
                          </a:solidFill>
                        </a:rPr>
                        <a:t>PDCWG 10/22/18</a:t>
                      </a:r>
                    </a:p>
                    <a:p>
                      <a:r>
                        <a:rPr lang="en-US" sz="1050" baseline="0" dirty="0" smtClean="0">
                          <a:solidFill>
                            <a:schemeClr val="tx1"/>
                          </a:solidFill>
                        </a:rPr>
                        <a:t>DWG </a:t>
                      </a:r>
                      <a:r>
                        <a:rPr lang="en-US" sz="1050" baseline="0" dirty="0" smtClean="0">
                          <a:solidFill>
                            <a:schemeClr val="tx1"/>
                          </a:solidFill>
                        </a:rPr>
                        <a:t>12/18 </a:t>
                      </a:r>
                      <a:r>
                        <a:rPr lang="en-US" sz="1050" baseline="0" dirty="0" smtClean="0">
                          <a:solidFill>
                            <a:schemeClr val="tx1"/>
                          </a:solidFill>
                        </a:rPr>
                        <a:t>target</a:t>
                      </a:r>
                      <a:endParaRPr lang="en-US" sz="1050" dirty="0" smtClean="0">
                        <a:solidFill>
                          <a:schemeClr val="tx1"/>
                        </a:solidFill>
                      </a:endParaRPr>
                    </a:p>
                  </a:txBody>
                  <a:tcPr/>
                </a:tc>
              </a:tr>
              <a:tr h="344561">
                <a:tc>
                  <a:txBody>
                    <a:bodyPr/>
                    <a:lstStyle/>
                    <a:p>
                      <a:r>
                        <a:rPr lang="en-US" sz="1050" b="0" dirty="0">
                          <a:solidFill>
                            <a:schemeClr val="tx1"/>
                          </a:solidFill>
                        </a:rPr>
                        <a:t>Directive #10 – Price </a:t>
                      </a:r>
                      <a:r>
                        <a:rPr lang="en-US" sz="1050" b="0" dirty="0" smtClean="0">
                          <a:solidFill>
                            <a:schemeClr val="tx1"/>
                          </a:solidFill>
                        </a:rPr>
                        <a:t>formation in emergency conditions</a:t>
                      </a:r>
                      <a:endParaRPr lang="en-US" sz="1050" b="0" dirty="0">
                        <a:solidFill>
                          <a:schemeClr val="tx1"/>
                        </a:solidFill>
                      </a:endParaRPr>
                    </a:p>
                  </a:txBody>
                  <a:tcPr/>
                </a:tc>
                <a:tc>
                  <a:txBody>
                    <a:bodyPr/>
                    <a:lstStyle/>
                    <a:p>
                      <a:r>
                        <a:rPr lang="en-US" sz="1050" b="0" u="sng" dirty="0" smtClean="0">
                          <a:solidFill>
                            <a:schemeClr val="tx1"/>
                          </a:solidFill>
                        </a:rPr>
                        <a:t>QMWG (WMS)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Determination endorsed by TAC on 9/26/18.  ERCOT </a:t>
                      </a:r>
                      <a:r>
                        <a:rPr lang="en-US" sz="1050" baseline="0" dirty="0" smtClean="0">
                          <a:solidFill>
                            <a:schemeClr val="tx1"/>
                          </a:solidFill>
                        </a:rPr>
                        <a:t>Board vote expected on 10/9/18.  If approved, </a:t>
                      </a:r>
                      <a:r>
                        <a:rPr lang="en-US" sz="1050" dirty="0" smtClean="0">
                          <a:solidFill>
                            <a:schemeClr val="tx1"/>
                          </a:solidFill>
                        </a:rPr>
                        <a:t>ERCOT will update PUCT on Emergency</a:t>
                      </a:r>
                      <a:r>
                        <a:rPr lang="en-US" sz="1050" baseline="0" dirty="0" smtClean="0">
                          <a:solidFill>
                            <a:schemeClr val="tx1"/>
                          </a:solidFill>
                        </a:rPr>
                        <a:t> Condition Price Formation</a:t>
                      </a:r>
                      <a:r>
                        <a:rPr lang="en-US" sz="1050" dirty="0" smtClean="0">
                          <a:solidFill>
                            <a:schemeClr val="tx1"/>
                          </a:solidFill>
                        </a:rPr>
                        <a:t> determination in next periodic update.</a:t>
                      </a:r>
                    </a:p>
                  </a:txBody>
                  <a:tcPr/>
                </a:tc>
                <a:tc>
                  <a:txBody>
                    <a:bodyPr/>
                    <a:lstStyle/>
                    <a:p>
                      <a:endParaRPr lang="en-US" sz="105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Board 10/9/18</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PUCT update following Oct. Board</a:t>
                      </a:r>
                      <a:endParaRPr lang="en-US" sz="1050" b="0" dirty="0" smtClean="0">
                        <a:solidFill>
                          <a:schemeClr val="tx1"/>
                        </a:solidFill>
                      </a:endParaRPr>
                    </a:p>
                  </a:txBody>
                  <a:tcPr/>
                </a:tc>
              </a:tr>
            </a:tbl>
          </a:graphicData>
        </a:graphic>
      </p:graphicFrame>
    </p:spTree>
    <p:extLst>
      <p:ext uri="{BB962C8B-B14F-4D97-AF65-F5344CB8AC3E}">
        <p14:creationId xmlns:p14="http://schemas.microsoft.com/office/powerpoint/2010/main" val="751944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a:t>
            </a:r>
            <a:endParaRPr lang="en-US" dirty="0"/>
          </a:p>
        </p:txBody>
      </p:sp>
    </p:spTree>
    <p:extLst>
      <p:ext uri="{BB962C8B-B14F-4D97-AF65-F5344CB8AC3E}">
        <p14:creationId xmlns:p14="http://schemas.microsoft.com/office/powerpoint/2010/main" val="3687567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894396546"/>
              </p:ext>
            </p:extLst>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 xmlns:a16="http://schemas.microsoft.com/office/drawing/2014/main" val="10000"/>
                  </a:ext>
                </a:extLst>
              </a:tr>
              <a:tr h="344561">
                <a:tc>
                  <a:txBody>
                    <a:bodyPr/>
                    <a:lstStyle/>
                    <a:p>
                      <a:r>
                        <a:rPr lang="en-US" sz="1000" b="0" dirty="0">
                          <a:solidFill>
                            <a:schemeClr val="tx1"/>
                          </a:solidFill>
                          <a:latin typeface="+mn-lt"/>
                        </a:rPr>
                        <a:t>Directive #</a:t>
                      </a:r>
                      <a:r>
                        <a:rPr lang="en-US" sz="1000" b="0" dirty="0" smtClean="0">
                          <a:solidFill>
                            <a:schemeClr val="tx1"/>
                          </a:solidFill>
                          <a:latin typeface="+mn-lt"/>
                        </a:rPr>
                        <a:t>1 – Registration and market segment</a:t>
                      </a:r>
                      <a:endParaRPr lang="en-US" sz="1000" b="0" dirty="0">
                        <a:solidFill>
                          <a:schemeClr val="tx1"/>
                        </a:solidFill>
                        <a:latin typeface="+mn-lt"/>
                      </a:endParaRPr>
                    </a:p>
                  </a:txBody>
                  <a:tcPr>
                    <a:solidFill>
                      <a:srgbClr val="CBE3EB"/>
                    </a:solidFill>
                  </a:tcPr>
                </a:tc>
                <a:tc>
                  <a:txBody>
                    <a:bodyPr/>
                    <a:lstStyle/>
                    <a:p>
                      <a:pPr marL="0" marR="0">
                        <a:spcBef>
                          <a:spcPts val="0"/>
                        </a:spcBef>
                        <a:spcAft>
                          <a:spcPts val="0"/>
                        </a:spcAft>
                      </a:pPr>
                      <a:r>
                        <a:rPr lang="en-US" sz="1000" dirty="0" smtClean="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00" dirty="0" smtClean="0">
                          <a:solidFill>
                            <a:schemeClr val="tx1"/>
                          </a:solidFill>
                          <a:latin typeface="+mn-lt"/>
                        </a:rPr>
                        <a:t>Directive # 2 – Coordination agreement</a:t>
                      </a:r>
                      <a:endParaRPr lang="en-US" sz="1000" dirty="0">
                        <a:solidFill>
                          <a:schemeClr val="tx1"/>
                        </a:solidFill>
                        <a:latin typeface="+mn-lt"/>
                      </a:endParaRPr>
                    </a:p>
                  </a:txBody>
                  <a:tcPr/>
                </a:tc>
                <a:tc>
                  <a:txBody>
                    <a:bodyPr/>
                    <a:lstStyle/>
                    <a:p>
                      <a:pPr marL="0" marR="0">
                        <a:spcBef>
                          <a:spcPts val="0"/>
                        </a:spcBef>
                        <a:spcAft>
                          <a:spcPts val="0"/>
                        </a:spcAft>
                      </a:pPr>
                      <a:r>
                        <a:rPr lang="en-US" sz="1000" dirty="0" smtClean="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pPr marL="0" marR="0">
                        <a:spcBef>
                          <a:spcPts val="0"/>
                        </a:spcBef>
                        <a:spcAft>
                          <a:spcPts val="0"/>
                        </a:spcAft>
                      </a:pPr>
                      <a:r>
                        <a:rPr lang="en-US" sz="1000" dirty="0" smtClean="0">
                          <a:effectLst/>
                          <a:latin typeface="+mn-lt"/>
                        </a:rPr>
                        <a:t>Directive #3 -- Ramp rate restrictions</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#4 -- Outage coordination</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5 - </a:t>
                      </a:r>
                      <a:r>
                        <a:rPr lang="en-US" sz="1000" dirty="0">
                          <a:solidFill>
                            <a:schemeClr val="tx1"/>
                          </a:solidFill>
                          <a:latin typeface="+mn-lt"/>
                        </a:rPr>
                        <a:t>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1"/>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6 - </a:t>
                      </a:r>
                      <a:r>
                        <a:rPr lang="en-US" sz="1000" dirty="0">
                          <a:solidFill>
                            <a:schemeClr val="tx1"/>
                          </a:solidFill>
                          <a:latin typeface="+mn-lt"/>
                        </a:rPr>
                        <a:t>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2"/>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#7</a:t>
                      </a:r>
                      <a:r>
                        <a:rPr lang="en-US" sz="1000" baseline="0" dirty="0" smtClean="0">
                          <a:solidFill>
                            <a:schemeClr val="tx1"/>
                          </a:solidFill>
                          <a:latin typeface="+mn-lt"/>
                        </a:rPr>
                        <a:t> </a:t>
                      </a:r>
                      <a:r>
                        <a:rPr lang="en-US" sz="1000" dirty="0" smtClean="0">
                          <a:solidFill>
                            <a:schemeClr val="tx1"/>
                          </a:solidFill>
                          <a:latin typeface="+mn-lt"/>
                        </a:rPr>
                        <a:t>– Congestion management</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Q2-2020</a:t>
            </a:r>
            <a:endParaRPr lang="en-US" sz="1100" dirty="0"/>
          </a:p>
        </p:txBody>
      </p:sp>
      <p:sp>
        <p:nvSpPr>
          <p:cNvPr id="7" name="Flowchart: Terminator 6"/>
          <p:cNvSpPr/>
          <p:nvPr/>
        </p:nvSpPr>
        <p:spPr>
          <a:xfrm>
            <a:off x="7787268" y="320894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Q1-2019</a:t>
            </a:r>
            <a:endParaRPr lang="en-US" sz="1100" dirty="0"/>
          </a:p>
        </p:txBody>
      </p:sp>
      <p:sp>
        <p:nvSpPr>
          <p:cNvPr id="8" name="Flowchart: Terminator 7"/>
          <p:cNvSpPr/>
          <p:nvPr/>
        </p:nvSpPr>
        <p:spPr>
          <a:xfrm>
            <a:off x="7787268" y="3752724"/>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Q1-2019</a:t>
            </a:r>
            <a:endParaRPr lang="en-US" sz="1100" dirty="0"/>
          </a:p>
        </p:txBody>
      </p:sp>
      <p:sp>
        <p:nvSpPr>
          <p:cNvPr id="9" name="Flowchart: Terminator 8"/>
          <p:cNvSpPr/>
          <p:nvPr/>
        </p:nvSpPr>
        <p:spPr>
          <a:xfrm>
            <a:off x="7787268" y="4320319"/>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1" name="Flowchart: Terminator 10"/>
          <p:cNvSpPr/>
          <p:nvPr/>
        </p:nvSpPr>
        <p:spPr>
          <a:xfrm>
            <a:off x="7787266" y="5717130"/>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Q1-2019</a:t>
            </a:r>
          </a:p>
        </p:txBody>
      </p:sp>
      <p:sp>
        <p:nvSpPr>
          <p:cNvPr id="13" name="Flowchart: Terminator 12"/>
          <p:cNvSpPr/>
          <p:nvPr/>
        </p:nvSpPr>
        <p:spPr>
          <a:xfrm>
            <a:off x="7787265" y="490506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Tree>
    <p:extLst>
      <p:ext uri="{BB962C8B-B14F-4D97-AF65-F5344CB8AC3E}">
        <p14:creationId xmlns:p14="http://schemas.microsoft.com/office/powerpoint/2010/main" val="3986934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661993145"/>
              </p:ext>
            </p:extLst>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 xmlns:a16="http://schemas.microsoft.com/office/drawing/2014/main" val="10000"/>
                  </a:ext>
                </a:extLst>
              </a:tr>
              <a:tr h="344561">
                <a:tc>
                  <a:txBody>
                    <a:bodyPr/>
                    <a:lstStyle/>
                    <a:p>
                      <a:r>
                        <a:rPr lang="en-US" sz="1000" dirty="0" smtClean="0">
                          <a:solidFill>
                            <a:schemeClr val="tx1"/>
                          </a:solidFill>
                          <a:latin typeface="+mn-lt"/>
                        </a:rPr>
                        <a:t>Directive #8 -</a:t>
                      </a:r>
                      <a:r>
                        <a:rPr lang="en-US" sz="1000" baseline="0" dirty="0" smtClean="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00" dirty="0" smtClean="0">
                          <a:solidFill>
                            <a:schemeClr val="tx1"/>
                          </a:solidFill>
                          <a:latin typeface="+mn-lt"/>
                        </a:rPr>
                        <a:t>Directive #9 -</a:t>
                      </a:r>
                      <a:r>
                        <a:rPr lang="en-US" sz="1000" baseline="0" dirty="0" smtClean="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r>
                        <a:rPr lang="en-US" sz="1000" b="0" dirty="0" smtClean="0">
                          <a:solidFill>
                            <a:schemeClr val="tx1"/>
                          </a:solidFill>
                          <a:latin typeface="+mn-lt"/>
                        </a:rPr>
                        <a:t>Directive #10 – Price formation under emergency conditions</a:t>
                      </a:r>
                      <a:endParaRPr lang="en-US" sz="1000" b="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#11</a:t>
                      </a:r>
                      <a:endParaRPr lang="en-US" sz="1000" dirty="0" smtClean="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#12</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1"/>
                  </a:ext>
                </a:extLst>
              </a:tr>
              <a:tr h="441757">
                <a:tc>
                  <a:txBody>
                    <a:bodyPr/>
                    <a:lstStyle/>
                    <a:p>
                      <a:r>
                        <a:rPr lang="en-US" sz="1000" dirty="0" smtClean="0">
                          <a:solidFill>
                            <a:schemeClr val="tx1"/>
                          </a:solidFill>
                          <a:latin typeface="+mn-lt"/>
                        </a:rPr>
                        <a:t>Directive #13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2"/>
                  </a:ext>
                </a:extLst>
              </a:tr>
              <a:tr h="441757">
                <a:tc>
                  <a:txBody>
                    <a:bodyPr/>
                    <a:lstStyle/>
                    <a:p>
                      <a:r>
                        <a:rPr lang="en-US" sz="1000" dirty="0" smtClean="0">
                          <a:solidFill>
                            <a:schemeClr val="tx1"/>
                          </a:solidFill>
                          <a:latin typeface="+mn-lt"/>
                        </a:rPr>
                        <a:t>Directive #14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2" name="Flowchart: Terminator 11"/>
          <p:cNvSpPr/>
          <p:nvPr/>
        </p:nvSpPr>
        <p:spPr>
          <a:xfrm>
            <a:off x="7787266" y="2315593"/>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3" name="Flowchart: Terminator 12"/>
          <p:cNvSpPr/>
          <p:nvPr/>
        </p:nvSpPr>
        <p:spPr>
          <a:xfrm>
            <a:off x="7787266" y="3074181"/>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Tree>
    <p:extLst>
      <p:ext uri="{BB962C8B-B14F-4D97-AF65-F5344CB8AC3E}">
        <p14:creationId xmlns:p14="http://schemas.microsoft.com/office/powerpoint/2010/main" val="2390469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Public</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elements/1.1/"/>
    <ds:schemaRef ds:uri="http://schemas.microsoft.com/office/infopath/2007/PartnerControls"/>
    <ds:schemaRef ds:uri="http://purl.org/dc/dcmitype/"/>
    <ds:schemaRef ds:uri="http://schemas.openxmlformats.org/package/2006/metadata/core-properties"/>
    <ds:schemaRef ds:uri="http://purl.org/dc/terms/"/>
    <ds:schemaRef ds:uri="c34af464-7aa1-4edd-9be4-83dffc1cb926"/>
    <ds:schemaRef ds:uri="http://schemas.microsoft.com/office/2006/metadata/properties"/>
    <ds:schemaRef ds:uri="http://schemas.microsoft.com/office/2006/documentManagement/types"/>
    <ds:schemaRef ds:uri="http://www.w3.org/XML/1998/namespace"/>
  </ds:schemaRefs>
</ds:datastoreItem>
</file>

<file path=customXml/itemProps3.xml><?xml version="1.0" encoding="utf-8"?>
<ds:datastoreItem xmlns:ds="http://schemas.openxmlformats.org/officeDocument/2006/customXml" ds:itemID="{B64CD9AA-98CE-4B6E-AD86-260792973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4735</TotalTime>
  <Words>1292</Words>
  <Application>Microsoft Office PowerPoint</Application>
  <PresentationFormat>On-screen Show (4:3)</PresentationFormat>
  <Paragraphs>120</Paragraphs>
  <Slides>6</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6</vt:i4>
      </vt:variant>
    </vt:vector>
  </HeadingPairs>
  <TitlesOfParts>
    <vt:vector size="13" baseType="lpstr">
      <vt:lpstr>Arial</vt:lpstr>
      <vt:lpstr>Calibri</vt:lpstr>
      <vt:lpstr>Calibri Light</vt:lpstr>
      <vt:lpstr>Times New Roman</vt:lpstr>
      <vt:lpstr>1_Custom Design</vt:lpstr>
      <vt:lpstr>Custom Design</vt:lpstr>
      <vt:lpstr>Office Theme</vt:lpstr>
      <vt:lpstr>PowerPoint Presentation</vt:lpstr>
      <vt:lpstr>ERCOT – Southern Cross Transmission Working Group Assignments Status Dashboard</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174</cp:revision>
  <cp:lastPrinted>2017-09-19T15:00:37Z</cp:lastPrinted>
  <dcterms:created xsi:type="dcterms:W3CDTF">2016-01-21T15:20:31Z</dcterms:created>
  <dcterms:modified xsi:type="dcterms:W3CDTF">2018-09-27T21:45:14Z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