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7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99CCFF"/>
    <a:srgbClr val="EAEAE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>
      <p:cViewPr varScale="1">
        <p:scale>
          <a:sx n="107" d="100"/>
          <a:sy n="107" d="100"/>
        </p:scale>
        <p:origin x="-18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7EF5D-7B55-4814-91E8-E881FEB7C63E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191C-270F-4BE2-B622-26BE6D80B8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84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57614-19ED-4A61-9109-6175E64907A7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745CD-4B16-4B92-B2C5-5613EEC62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B338C-B8C7-4A53-80A6-9328EDC0A02E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6CFB3-BADC-41CA-9CE0-8685CDD96E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8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CE03A-CA5C-4D12-B9C8-FAB7CEDBA870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B07F-BFA8-4E92-98F1-2DC717ACC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8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58D3C-510C-40ED-B634-AE4C1ACDBC1F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752BE-1244-4F33-84AC-633043223A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73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54E19-25F3-439D-B8C2-4C0E3B54E166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CC425-61D2-4DC6-9303-1A7B4D2BA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5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19D88-7BD2-4E2C-BFEF-DED2D17652BE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C30ED-389F-42F6-B4F9-D2A462A000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6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BE5E4-C53D-4FDF-93E0-3C3EB6F2C18C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44E4F-0194-4C01-A642-F2E8F4A673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17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5ED58-8986-48F3-9489-E316E9D160CB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ECFB0-014C-4EEB-90B3-55CF6A0EF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9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B1A9-0006-4D3D-BAAF-EEC5A959DD55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5C7E-6E94-488B-B7A3-E5B9EA1F7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20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0A60-1014-4075-8175-6E3D2E7639A4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1897-0027-4ACD-B085-CC90EA882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05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tint val="80000"/>
                <a:satMod val="250000"/>
              </a:schemeClr>
            </a:gs>
            <a:gs pos="83000">
              <a:schemeClr val="bg1">
                <a:tint val="90000"/>
                <a:shade val="90000"/>
                <a:satMod val="200000"/>
              </a:schemeClr>
            </a:gs>
            <a:gs pos="95000">
              <a:schemeClr val="bg1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6A81574C-DB1B-449B-964D-5D11985F4B04}" type="datetimeFigureOut">
              <a:rPr lang="en-US"/>
              <a:pPr>
                <a:defRPr/>
              </a:pPr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21DBE24C-CF7F-481E-AB2F-63EF1C3DBB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1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1461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 smtClean="0"/>
              <a:t>PLWG Report to ROS</a:t>
            </a:r>
            <a:endParaRPr lang="en-US" sz="54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95400" y="3429000"/>
            <a:ext cx="6400800" cy="533400"/>
          </a:xfrm>
        </p:spPr>
        <p:txBody>
          <a:bodyPr/>
          <a:lstStyle/>
          <a:p>
            <a:pPr eaLnBrk="1" hangingPunct="1"/>
            <a:r>
              <a:rPr lang="en-US" altLang="en-US" b="1" i="1" dirty="0" smtClean="0">
                <a:solidFill>
                  <a:schemeClr val="tx1"/>
                </a:solidFill>
              </a:rPr>
              <a:t>(October 11</a:t>
            </a:r>
            <a:r>
              <a:rPr lang="en-US" altLang="en-US" b="1" i="1" baseline="30000" dirty="0" smtClean="0">
                <a:solidFill>
                  <a:schemeClr val="tx1"/>
                </a:solidFill>
              </a:rPr>
              <a:t>th</a:t>
            </a:r>
            <a:r>
              <a:rPr lang="en-US" altLang="en-US" b="1" i="1" dirty="0" smtClean="0">
                <a:solidFill>
                  <a:schemeClr val="tx1"/>
                </a:solidFill>
              </a:rPr>
              <a:t>, 2018)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2438400" y="563880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en-US" altLang="en-US" b="1" i="1" dirty="0" smtClean="0">
                <a:solidFill>
                  <a:schemeClr val="tx1"/>
                </a:solidFill>
              </a:rPr>
              <a:t>PLWG Chair: Brad Myers, AEPSC</a:t>
            </a:r>
          </a:p>
          <a:p>
            <a:pPr algn="r" eaLnBrk="1" hangingPunct="1"/>
            <a:r>
              <a:rPr lang="en-US" altLang="en-US" b="1" i="1" dirty="0" smtClean="0">
                <a:solidFill>
                  <a:schemeClr val="tx1"/>
                </a:solidFill>
              </a:rPr>
              <a:t>PLWG Vice Chair: Jennifer Rochelle, CES-LTD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</a:rPr>
              <a:t>PGRR-066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(GINR Cancellation and Inactive Status)</a:t>
            </a:r>
            <a:endParaRPr lang="en-US" sz="4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600200"/>
            <a:ext cx="8610600" cy="0"/>
          </a:xfrm>
          <a:prstGeom prst="line">
            <a:avLst/>
          </a:prstGeom>
          <a:ln/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chemeClr val="tx1"/>
                </a:solidFill>
              </a:rPr>
              <a:t>Referred to PLWG </a:t>
            </a:r>
            <a:r>
              <a:rPr lang="en-US" altLang="en-US" sz="2800" dirty="0" smtClean="0">
                <a:solidFill>
                  <a:schemeClr val="tx1"/>
                </a:solidFill>
              </a:rPr>
              <a:t>in July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Taken Up By PLWG: July, August, September</a:t>
            </a:r>
          </a:p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Status: PLWG Consensus</a:t>
            </a:r>
          </a:p>
          <a:p>
            <a:pPr lvl="1"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Consensus on 9/18 PLWG Meeting Edits</a:t>
            </a:r>
          </a:p>
          <a:p>
            <a:pPr lvl="1"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Based on ERCOT’s 9/12 Comments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i="1" dirty="0" smtClean="0">
                <a:solidFill>
                  <a:srgbClr val="FF0000"/>
                </a:solidFill>
              </a:rPr>
              <a:t>PLWG </a:t>
            </a:r>
            <a:r>
              <a:rPr lang="en-US" altLang="en-US" sz="2800" i="1" dirty="0">
                <a:solidFill>
                  <a:srgbClr val="FF0000"/>
                </a:solidFill>
              </a:rPr>
              <a:t>Requests That ROS </a:t>
            </a:r>
            <a:r>
              <a:rPr lang="en-US" altLang="en-US" sz="2800" i="1" dirty="0" smtClean="0">
                <a:solidFill>
                  <a:srgbClr val="FF0000"/>
                </a:solidFill>
              </a:rPr>
              <a:t>Consider Vote</a:t>
            </a:r>
            <a:endParaRPr lang="en-US" alt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17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NPRR-882 / PGRR-067</a:t>
            </a:r>
            <a:br>
              <a:rPr lang="en-US" sz="4400" dirty="0" smtClean="0"/>
            </a:br>
            <a:r>
              <a:rPr lang="en-US" sz="4400" dirty="0" smtClean="0"/>
              <a:t>(Re-Power Procedures)</a:t>
            </a:r>
            <a:endParaRPr lang="en-US" sz="4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600200"/>
            <a:ext cx="8610600" cy="0"/>
          </a:xfrm>
          <a:prstGeom prst="line">
            <a:avLst/>
          </a:prstGeom>
          <a:ln/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chemeClr val="tx1"/>
                </a:solidFill>
              </a:rPr>
              <a:t>Referred to PLWG </a:t>
            </a:r>
            <a:r>
              <a:rPr lang="en-US" altLang="en-US" sz="2800" dirty="0" smtClean="0">
                <a:solidFill>
                  <a:schemeClr val="tx1"/>
                </a:solidFill>
              </a:rPr>
              <a:t>in July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Taken Up By PLWG: July, August, September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“Re-power” </a:t>
            </a:r>
            <a:r>
              <a:rPr lang="en-US" altLang="en-US" sz="2800" dirty="0" smtClean="0">
                <a:solidFill>
                  <a:schemeClr val="tx1"/>
                </a:solidFill>
              </a:rPr>
              <a:t>Definition Strategy:</a:t>
            </a:r>
          </a:p>
          <a:p>
            <a:pPr marL="857250" lvl="2" indent="-457200" eaLnBrk="1" hangingPunct="1">
              <a:buFont typeface="Courier New" panose="02070309020205020404" pitchFamily="49" charset="0"/>
              <a:buChar char="o"/>
            </a:pPr>
            <a:r>
              <a:rPr lang="en-US" altLang="en-US" sz="2200" dirty="0" smtClean="0">
                <a:solidFill>
                  <a:schemeClr val="tx1"/>
                </a:solidFill>
              </a:rPr>
              <a:t>Focus Primarily on Wind Re-powers</a:t>
            </a:r>
          </a:p>
          <a:p>
            <a:pPr marL="857250" lvl="2" indent="-457200" eaLnBrk="1" hangingPunct="1">
              <a:buFont typeface="Courier New" panose="02070309020205020404" pitchFamily="49" charset="0"/>
              <a:buChar char="o"/>
            </a:pPr>
            <a:r>
              <a:rPr lang="en-US" altLang="en-US" sz="2200" dirty="0" smtClean="0">
                <a:solidFill>
                  <a:schemeClr val="tx1"/>
                </a:solidFill>
              </a:rPr>
              <a:t>Define Characteristics of “Re-power” in Section 5.1.1, Applicability</a:t>
            </a:r>
          </a:p>
          <a:p>
            <a:pPr marL="857250" lvl="2" indent="-457200" eaLnBrk="1" hangingPunct="1">
              <a:buFont typeface="Courier New" panose="02070309020205020404" pitchFamily="49" charset="0"/>
              <a:buChar char="o"/>
            </a:pPr>
            <a:r>
              <a:rPr lang="en-US" altLang="en-US" sz="2200" dirty="0" smtClean="0">
                <a:solidFill>
                  <a:schemeClr val="tx1"/>
                </a:solidFill>
              </a:rPr>
              <a:t>(See Next Slide)</a:t>
            </a:r>
          </a:p>
          <a:p>
            <a:pPr marL="857250" lvl="2" indent="-457200" eaLnBrk="1" hangingPunct="1">
              <a:buFont typeface="Courier New" panose="02070309020205020404" pitchFamily="49" charset="0"/>
              <a:buChar char="o"/>
            </a:pPr>
            <a:r>
              <a:rPr lang="en-US" altLang="en-US" sz="2200" dirty="0" smtClean="0">
                <a:solidFill>
                  <a:schemeClr val="tx1"/>
                </a:solidFill>
              </a:rPr>
              <a:t>Point Applicable Study Processes, Including QSA, to Section 5.1.1</a:t>
            </a:r>
          </a:p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Status</a:t>
            </a:r>
            <a:r>
              <a:rPr lang="en-US" altLang="en-US" sz="2800" dirty="0">
                <a:solidFill>
                  <a:schemeClr val="tx1"/>
                </a:solidFill>
              </a:rPr>
              <a:t>: PLWG </a:t>
            </a:r>
            <a:r>
              <a:rPr lang="en-US" altLang="en-US" sz="2800" dirty="0" smtClean="0">
                <a:solidFill>
                  <a:schemeClr val="tx1"/>
                </a:solidFill>
              </a:rPr>
              <a:t>Consensus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630238" lvl="1" indent="-284163" eaLnBrk="1" hangingPunct="1"/>
            <a:r>
              <a:rPr lang="en-US" altLang="en-US" sz="2200" dirty="0" smtClean="0">
                <a:solidFill>
                  <a:schemeClr val="tx1"/>
                </a:solidFill>
              </a:rPr>
              <a:t>PGRR067: On </a:t>
            </a:r>
            <a:r>
              <a:rPr lang="en-US" altLang="en-US" sz="2200" dirty="0" smtClean="0">
                <a:solidFill>
                  <a:schemeClr val="tx1"/>
                </a:solidFill>
              </a:rPr>
              <a:t>9/18 </a:t>
            </a:r>
            <a:r>
              <a:rPr lang="en-US" altLang="en-US" sz="2200" dirty="0">
                <a:solidFill>
                  <a:schemeClr val="tx1"/>
                </a:solidFill>
              </a:rPr>
              <a:t>PLWG Meeting </a:t>
            </a:r>
            <a:r>
              <a:rPr lang="en-US" altLang="en-US" sz="2200" dirty="0" smtClean="0">
                <a:solidFill>
                  <a:schemeClr val="tx1"/>
                </a:solidFill>
              </a:rPr>
              <a:t>Edits of ERCOT’s 9/13 Comments</a:t>
            </a:r>
          </a:p>
          <a:p>
            <a:pPr marL="630238" lvl="1" indent="-284163" eaLnBrk="1" hangingPunct="1"/>
            <a:r>
              <a:rPr lang="en-US" altLang="en-US" sz="2200" dirty="0" smtClean="0">
                <a:solidFill>
                  <a:schemeClr val="tx1"/>
                </a:solidFill>
              </a:rPr>
              <a:t>NPRR882: On ERCOT’s 9/13 Comments (Strike “Re-Power” </a:t>
            </a:r>
            <a:r>
              <a:rPr lang="en-US" altLang="en-US" sz="2200" dirty="0" err="1" smtClean="0">
                <a:solidFill>
                  <a:schemeClr val="tx1"/>
                </a:solidFill>
              </a:rPr>
              <a:t>Defn</a:t>
            </a:r>
            <a:r>
              <a:rPr lang="en-US" altLang="en-US" sz="2200" dirty="0" smtClean="0">
                <a:solidFill>
                  <a:schemeClr val="tx1"/>
                </a:solidFill>
              </a:rPr>
              <a:t>.)</a:t>
            </a:r>
            <a:endParaRPr lang="en-US" altLang="en-US" sz="2200" dirty="0" smtClean="0">
              <a:solidFill>
                <a:schemeClr val="tx1"/>
              </a:solidFill>
            </a:endParaRPr>
          </a:p>
          <a:p>
            <a:pPr marL="341313" indent="-457200" eaLnBrk="1" hangingPunct="1">
              <a:buFont typeface="Wingdings" panose="05000000000000000000" pitchFamily="2" charset="2"/>
              <a:buChar char="Ø"/>
            </a:pPr>
            <a:r>
              <a:rPr lang="en-US" altLang="en-US" sz="2800" i="1" dirty="0" smtClean="0">
                <a:solidFill>
                  <a:srgbClr val="FF0000"/>
                </a:solidFill>
              </a:rPr>
              <a:t>PLWG Requests That ROS Consider Vote</a:t>
            </a:r>
            <a:endParaRPr lang="en-US" altLang="en-US" sz="27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03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28600" y="1600200"/>
            <a:ext cx="8610600" cy="0"/>
          </a:xfrm>
          <a:prstGeom prst="line">
            <a:avLst/>
          </a:prstGeom>
          <a:ln/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89916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i="1" dirty="0">
                <a:solidFill>
                  <a:schemeClr val="tx1"/>
                </a:solidFill>
              </a:rPr>
              <a:t>5.1.1	Applicability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1800" dirty="0">
                <a:solidFill>
                  <a:schemeClr val="tx1"/>
                </a:solidFill>
              </a:rPr>
              <a:t>(</a:t>
            </a:r>
            <a:r>
              <a:rPr lang="en-US" sz="1800" dirty="0" smtClean="0">
                <a:solidFill>
                  <a:schemeClr val="tx1"/>
                </a:solidFill>
              </a:rPr>
              <a:t>1) 	The </a:t>
            </a:r>
            <a:r>
              <a:rPr lang="en-US" sz="1800" dirty="0">
                <a:solidFill>
                  <a:schemeClr val="tx1"/>
                </a:solidFill>
              </a:rPr>
              <a:t>requirements in this Section 5, Generation Resource Interconnection or Change </a:t>
            </a:r>
            <a:r>
              <a:rPr lang="en-US" sz="1800" dirty="0" smtClean="0">
                <a:solidFill>
                  <a:schemeClr val="tx1"/>
                </a:solidFill>
              </a:rPr>
              <a:t>	Request</a:t>
            </a:r>
            <a:r>
              <a:rPr lang="en-US" sz="1800" dirty="0">
                <a:solidFill>
                  <a:schemeClr val="tx1"/>
                </a:solidFill>
              </a:rPr>
              <a:t>, are applicable, to the following: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	(</a:t>
            </a:r>
            <a:r>
              <a:rPr lang="en-US" sz="1800" dirty="0">
                <a:solidFill>
                  <a:schemeClr val="tx1"/>
                </a:solidFill>
              </a:rPr>
              <a:t>a)	Any Entity proposing a new All-Inclusive Generation Resource, including a storage </a:t>
            </a:r>
            <a:r>
              <a:rPr lang="en-US" sz="1800" dirty="0" smtClean="0">
                <a:solidFill>
                  <a:schemeClr val="tx1"/>
                </a:solidFill>
              </a:rPr>
              <a:t>		device</a:t>
            </a:r>
            <a:r>
              <a:rPr lang="en-US" sz="1800" dirty="0">
                <a:solidFill>
                  <a:schemeClr val="tx1"/>
                </a:solidFill>
              </a:rPr>
              <a:t>, with an aggregate power output (gross Generation Resource output minus </a:t>
            </a:r>
            <a:r>
              <a:rPr lang="en-US" sz="1800" dirty="0" smtClean="0">
                <a:solidFill>
                  <a:schemeClr val="tx1"/>
                </a:solidFill>
              </a:rPr>
              <a:t>		auxiliary </a:t>
            </a:r>
            <a:r>
              <a:rPr lang="en-US" sz="1800" dirty="0">
                <a:solidFill>
                  <a:schemeClr val="tx1"/>
                </a:solidFill>
              </a:rPr>
              <a:t>Load directly related to the Generation Resource) of ten MW or greater, </a:t>
            </a:r>
            <a:r>
              <a:rPr lang="en-US" sz="1800" dirty="0" smtClean="0">
                <a:solidFill>
                  <a:schemeClr val="tx1"/>
                </a:solidFill>
              </a:rPr>
              <a:t>		planning </a:t>
            </a:r>
            <a:r>
              <a:rPr lang="en-US" sz="1800" dirty="0">
                <a:solidFill>
                  <a:schemeClr val="tx1"/>
                </a:solidFill>
              </a:rPr>
              <a:t>to interconnect to transmission in the ERCOT System; or</a:t>
            </a:r>
          </a:p>
          <a:p>
            <a:pPr marL="0" indent="0">
              <a:buNone/>
              <a:tabLst>
                <a:tab pos="461963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	(</a:t>
            </a:r>
            <a:r>
              <a:rPr lang="en-US" sz="1800" dirty="0">
                <a:solidFill>
                  <a:schemeClr val="tx1"/>
                </a:solidFill>
              </a:rPr>
              <a:t>b)	Resource Entities that are seeking to:</a:t>
            </a:r>
          </a:p>
          <a:p>
            <a:pPr marL="0" indent="0">
              <a:buNone/>
              <a:tabLst>
                <a:tab pos="914400" algn="l"/>
                <a:tab pos="1376363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	(i)	Upgrade </a:t>
            </a:r>
            <a:r>
              <a:rPr lang="en-US" sz="1800" dirty="0">
                <a:solidFill>
                  <a:schemeClr val="tx1"/>
                </a:solidFill>
              </a:rPr>
              <a:t>the summer or winter Net Dependable Capability of an All-Inclusive </a:t>
            </a:r>
            <a:r>
              <a:rPr lang="en-US" sz="1800" dirty="0" smtClean="0">
                <a:solidFill>
                  <a:schemeClr val="tx1"/>
                </a:solidFill>
              </a:rPr>
              <a:t>		Generation </a:t>
            </a:r>
            <a:r>
              <a:rPr lang="en-US" sz="1800" dirty="0">
                <a:solidFill>
                  <a:schemeClr val="tx1"/>
                </a:solidFill>
              </a:rPr>
              <a:t>Resource by ten MW or greater within a single year; </a:t>
            </a:r>
          </a:p>
          <a:p>
            <a:pPr marL="0" indent="0">
              <a:buNone/>
              <a:tabLst>
                <a:tab pos="914400" algn="l"/>
                <a:tab pos="1376363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	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>
                <a:solidFill>
                  <a:srgbClr val="FF0000"/>
                </a:solidFill>
              </a:rPr>
              <a:t>ii)	</a:t>
            </a:r>
            <a:r>
              <a:rPr lang="en-US" dirty="0">
                <a:solidFill>
                  <a:srgbClr val="FF0000"/>
                </a:solidFill>
              </a:rPr>
              <a:t>Excluding in-kind replacement, change the inverter, wind </a:t>
            </a:r>
            <a:r>
              <a:rPr lang="en-US" dirty="0" smtClean="0">
                <a:solidFill>
                  <a:srgbClr val="FF0000"/>
                </a:solidFill>
              </a:rPr>
              <a:t>		turbine </a:t>
            </a:r>
            <a:r>
              <a:rPr lang="en-US" dirty="0">
                <a:solidFill>
                  <a:srgbClr val="FF0000"/>
                </a:solidFill>
              </a:rPr>
              <a:t>generator, </a:t>
            </a:r>
            <a:r>
              <a:rPr lang="en-US" dirty="0" smtClean="0">
                <a:solidFill>
                  <a:srgbClr val="FF0000"/>
                </a:solidFill>
              </a:rPr>
              <a:t>or </a:t>
            </a:r>
            <a:r>
              <a:rPr lang="en-US" dirty="0">
                <a:solidFill>
                  <a:srgbClr val="FF0000"/>
                </a:solidFill>
              </a:rPr>
              <a:t>power converter associated with an </a:t>
            </a:r>
            <a:r>
              <a:rPr lang="en-US" dirty="0" smtClean="0">
                <a:solidFill>
                  <a:srgbClr val="FF0000"/>
                </a:solidFill>
              </a:rPr>
              <a:t>		All-Inclusive </a:t>
            </a:r>
            <a:r>
              <a:rPr lang="en-US" dirty="0">
                <a:solidFill>
                  <a:srgbClr val="FF0000"/>
                </a:solidFill>
              </a:rPr>
              <a:t>Generation Resource of </a:t>
            </a:r>
            <a:r>
              <a:rPr lang="en-US" dirty="0" smtClean="0">
                <a:solidFill>
                  <a:srgbClr val="FF0000"/>
                </a:solidFill>
              </a:rPr>
              <a:t>ten </a:t>
            </a:r>
            <a:r>
              <a:rPr lang="en-US" dirty="0">
                <a:solidFill>
                  <a:srgbClr val="FF0000"/>
                </a:solidFill>
              </a:rPr>
              <a:t>MW or greater; or </a:t>
            </a:r>
          </a:p>
          <a:p>
            <a:pPr marL="0" indent="0">
              <a:buNone/>
              <a:tabLst>
                <a:tab pos="914400" algn="l"/>
                <a:tab pos="1376363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	(</a:t>
            </a:r>
            <a:r>
              <a:rPr lang="en-US" sz="1800" dirty="0">
                <a:solidFill>
                  <a:schemeClr val="tx1"/>
                </a:solidFill>
              </a:rPr>
              <a:t>iii)	Change or add a Point of Interconnection (POI) of an All-Inclusive Generation </a:t>
            </a:r>
            <a:r>
              <a:rPr lang="en-US" sz="1800" dirty="0" smtClean="0">
                <a:solidFill>
                  <a:schemeClr val="tx1"/>
                </a:solidFill>
              </a:rPr>
              <a:t>		Resource </a:t>
            </a:r>
            <a:r>
              <a:rPr lang="en-US" sz="1800" dirty="0">
                <a:solidFill>
                  <a:schemeClr val="tx1"/>
                </a:solidFill>
              </a:rPr>
              <a:t>of ten MW or greater.</a:t>
            </a:r>
          </a:p>
          <a:p>
            <a:pPr eaLnBrk="1" hangingPunct="1"/>
            <a:endParaRPr lang="en-US" altLang="en-US" sz="1200" i="1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NPRR-882 / PGRR-067</a:t>
            </a:r>
            <a:br>
              <a:rPr lang="en-US" sz="4400" dirty="0" smtClean="0"/>
            </a:br>
            <a:r>
              <a:rPr lang="en-US" sz="4400" dirty="0" smtClean="0"/>
              <a:t>(Section 5.1.1)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91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2013</TotalTime>
  <Words>156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Executive</vt:lpstr>
      <vt:lpstr>PLWG Report to ROS</vt:lpstr>
      <vt:lpstr>PGRR-066 (GINR Cancellation and Inactive Status)</vt:lpstr>
      <vt:lpstr>NPRR-882 / PGRR-067 (Re-Power Procedures)</vt:lpstr>
      <vt:lpstr>NPRR-882 / PGRR-067 (Section 5.1.1)</vt:lpstr>
    </vt:vector>
  </TitlesOfParts>
  <Company>American Electric Power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PLWG Report to ROS</dc:title>
  <dc:creator>s204949</dc:creator>
  <cp:lastModifiedBy>s204949</cp:lastModifiedBy>
  <cp:revision>119</cp:revision>
  <dcterms:created xsi:type="dcterms:W3CDTF">2018-02-28T15:39:06Z</dcterms:created>
  <dcterms:modified xsi:type="dcterms:W3CDTF">2018-10-01T19:15:07Z</dcterms:modified>
</cp:coreProperties>
</file>