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9" r:id="rId1"/>
    <p:sldMasterId id="2147483695" r:id="rId2"/>
    <p:sldMasterId id="2147483697" r:id="rId3"/>
    <p:sldMasterId id="2147483667" r:id="rId4"/>
    <p:sldMasterId id="2147483686" r:id="rId5"/>
  </p:sldMasterIdLst>
  <p:notesMasterIdLst>
    <p:notesMasterId r:id="rId32"/>
  </p:notesMasterIdLst>
  <p:handoutMasterIdLst>
    <p:handoutMasterId r:id="rId33"/>
  </p:handoutMasterIdLst>
  <p:sldIdLst>
    <p:sldId id="270" r:id="rId6"/>
    <p:sldId id="793" r:id="rId7"/>
    <p:sldId id="735" r:id="rId8"/>
    <p:sldId id="567" r:id="rId9"/>
    <p:sldId id="613" r:id="rId10"/>
    <p:sldId id="818" r:id="rId11"/>
    <p:sldId id="656" r:id="rId12"/>
    <p:sldId id="571" r:id="rId13"/>
    <p:sldId id="762" r:id="rId14"/>
    <p:sldId id="817" r:id="rId15"/>
    <p:sldId id="740" r:id="rId16"/>
    <p:sldId id="742" r:id="rId17"/>
    <p:sldId id="809" r:id="rId18"/>
    <p:sldId id="746" r:id="rId19"/>
    <p:sldId id="816" r:id="rId20"/>
    <p:sldId id="748" r:id="rId21"/>
    <p:sldId id="572" r:id="rId22"/>
    <p:sldId id="764" r:id="rId23"/>
    <p:sldId id="654" r:id="rId24"/>
    <p:sldId id="751" r:id="rId25"/>
    <p:sldId id="753" r:id="rId26"/>
    <p:sldId id="756" r:id="rId27"/>
    <p:sldId id="757" r:id="rId28"/>
    <p:sldId id="813" r:id="rId29"/>
    <p:sldId id="759" r:id="rId30"/>
    <p:sldId id="76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C8FD"/>
    <a:srgbClr val="C0504D"/>
    <a:srgbClr val="FFE89F"/>
    <a:srgbClr val="50BC32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79272" autoAdjust="0"/>
  </p:normalViewPr>
  <p:slideViewPr>
    <p:cSldViewPr snapToGrid="0">
      <p:cViewPr varScale="1">
        <p:scale>
          <a:sx n="101" d="100"/>
          <a:sy n="101" d="100"/>
        </p:scale>
        <p:origin x="181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32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03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8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77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138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52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003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5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14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63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0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58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38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48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50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1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64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4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73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9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90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60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728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547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1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16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99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/>
              <a:t>Proposed </a:t>
            </a:r>
            <a:r>
              <a:rPr lang="en-US" sz="3200" dirty="0" smtClean="0"/>
              <a:t>2019 Ancillary </a:t>
            </a:r>
            <a:r>
              <a:rPr lang="en-US" sz="3200" dirty="0"/>
              <a:t>Service Methodology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Preliminary Quantities</a:t>
            </a: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3550883" y="30427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cap="small" dirty="0" smtClean="0">
              <a:solidFill>
                <a:prstClr val="black"/>
              </a:solidFill>
            </a:endParaRPr>
          </a:p>
          <a:p>
            <a:endParaRPr lang="en-US" b="1" cap="small" dirty="0">
              <a:solidFill>
                <a:prstClr val="black"/>
              </a:solidFill>
            </a:endParaRPr>
          </a:p>
          <a:p>
            <a:endParaRPr lang="en-US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Oct 10, </a:t>
            </a:r>
            <a:r>
              <a:rPr lang="en-US" dirty="0" smtClean="0"/>
              <a:t>2018</a:t>
            </a:r>
          </a:p>
          <a:p>
            <a:r>
              <a:rPr lang="en-US" dirty="0" smtClean="0"/>
              <a:t>WMS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ERCOT Staff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(Updated in 2017)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381000" y="952375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2.25:1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3743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3424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3285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381000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2737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2492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50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478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 2019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4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0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Jun 2019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4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Jul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3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RRS </a:t>
            </a:r>
            <a:r>
              <a:rPr lang="en-US" dirty="0" smtClean="0"/>
              <a:t>Aug </a:t>
            </a:r>
            <a:r>
              <a:rPr lang="en-US" dirty="0"/>
              <a:t>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</a:t>
            </a:r>
            <a:r>
              <a:rPr lang="en-US" dirty="0" smtClean="0"/>
              <a:t>. RRS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52" y="1026968"/>
            <a:ext cx="862658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Non-Spin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8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(NSRS) - 2019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err="1" smtClean="0"/>
              <a:t>NSRS</a:t>
            </a:r>
            <a:r>
              <a:rPr lang="en-US" dirty="0" smtClean="0"/>
              <a:t> quantities </a:t>
            </a:r>
            <a:r>
              <a:rPr lang="en-US" dirty="0"/>
              <a:t>for January 2019 thru </a:t>
            </a:r>
            <a:r>
              <a:rPr lang="en-US" dirty="0" smtClean="0"/>
              <a:t>Aug. </a:t>
            </a:r>
            <a:r>
              <a:rPr lang="en-US" dirty="0"/>
              <a:t>2019 in subsequent slides have been computed using </a:t>
            </a:r>
            <a:r>
              <a:rPr lang="en-US" u="sng" dirty="0"/>
              <a:t>current methodology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u="sng" dirty="0"/>
              <a:t>updated Wind 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56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Wind Over-Forecast Error </a:t>
            </a:r>
            <a:r>
              <a:rPr lang="en-US" sz="2400" dirty="0" smtClean="0"/>
              <a:t>Adjustment Table - 2019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2019.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510483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accent2"/>
                </a:solidFill>
              </a:rPr>
              <a:t>Average hourly increase in Wind Forecast </a:t>
            </a:r>
            <a:r>
              <a:rPr lang="en-US" sz="1100" dirty="0">
                <a:solidFill>
                  <a:schemeClr val="accent2"/>
                </a:solidFill>
              </a:rPr>
              <a:t>error per 1000 MW increase in installed Wind </a:t>
            </a:r>
            <a:r>
              <a:rPr lang="en-US" sz="1100" dirty="0" smtClean="0">
                <a:solidFill>
                  <a:schemeClr val="accent2"/>
                </a:solidFill>
              </a:rPr>
              <a:t>capacity = 40 MW</a:t>
            </a:r>
            <a:endParaRPr lang="en-US" sz="1100" dirty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1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September  </a:t>
            </a:r>
            <a:r>
              <a:rPr lang="en-US" dirty="0"/>
              <a:t>12, 2018 – </a:t>
            </a:r>
            <a:r>
              <a:rPr lang="en-US" dirty="0" smtClean="0"/>
              <a:t>PDCWG (</a:t>
            </a:r>
            <a:r>
              <a:rPr lang="en-US" dirty="0"/>
              <a:t>2019 AS Methodology)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September 20, 2018 </a:t>
            </a:r>
            <a:r>
              <a:rPr lang="en-US" dirty="0"/>
              <a:t>– OWG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September </a:t>
            </a:r>
            <a:r>
              <a:rPr lang="en-US" dirty="0"/>
              <a:t>24, 2018 – QMWG</a:t>
            </a:r>
          </a:p>
          <a:p>
            <a:endParaRPr lang="en-US" dirty="0" smtClean="0"/>
          </a:p>
          <a:p>
            <a:r>
              <a:rPr lang="en-US" dirty="0" smtClean="0"/>
              <a:t>October</a:t>
            </a:r>
            <a:r>
              <a:rPr lang="en-US" sz="1800" dirty="0" smtClean="0"/>
              <a:t> 10, 2018 </a:t>
            </a:r>
            <a:r>
              <a:rPr lang="en-US" sz="1800" dirty="0"/>
              <a:t>– </a:t>
            </a:r>
            <a:r>
              <a:rPr lang="en-US" sz="1800" dirty="0" smtClean="0"/>
              <a:t>WMS</a:t>
            </a:r>
          </a:p>
          <a:p>
            <a:r>
              <a:rPr lang="en-US" dirty="0"/>
              <a:t>October </a:t>
            </a:r>
            <a:r>
              <a:rPr lang="en-US" dirty="0" smtClean="0"/>
              <a:t>11, </a:t>
            </a:r>
            <a:r>
              <a:rPr lang="en-US" sz="1800" dirty="0" smtClean="0"/>
              <a:t>2018 – ROS</a:t>
            </a:r>
          </a:p>
          <a:p>
            <a:pPr lvl="0"/>
            <a:r>
              <a:rPr lang="en-US" dirty="0"/>
              <a:t>October </a:t>
            </a:r>
            <a:r>
              <a:rPr lang="en-US" dirty="0" smtClean="0"/>
              <a:t>25, </a:t>
            </a:r>
            <a:r>
              <a:rPr lang="en-US" sz="1800" dirty="0" smtClean="0"/>
              <a:t>2018 </a:t>
            </a:r>
            <a:r>
              <a:rPr lang="en-US" sz="1800" dirty="0"/>
              <a:t>– TAC</a:t>
            </a:r>
          </a:p>
          <a:p>
            <a:endParaRPr lang="en-US" dirty="0" smtClean="0"/>
          </a:p>
          <a:p>
            <a:r>
              <a:rPr lang="en-US" sz="1800" dirty="0" smtClean="0"/>
              <a:t>Dec 11, 2018 </a:t>
            </a:r>
            <a:r>
              <a:rPr lang="en-US" sz="1800" dirty="0"/>
              <a:t>– </a:t>
            </a:r>
            <a:r>
              <a:rPr lang="en-US" sz="1800" dirty="0" smtClean="0"/>
              <a:t>BOD</a:t>
            </a:r>
          </a:p>
          <a:p>
            <a:pPr marL="0" indent="0">
              <a:buNone/>
            </a:pPr>
            <a:endParaRPr lang="en-US" sz="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Jan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*1375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in On-peak </a:t>
            </a:r>
            <a:r>
              <a:rPr lang="en-US" sz="900" dirty="0">
                <a:latin typeface="Arial" panose="020B0604020202020204" pitchFamily="34" charset="0"/>
              </a:rPr>
              <a:t>hours (HE 7 thru 22</a:t>
            </a:r>
            <a:r>
              <a:rPr lang="en-US" sz="900" dirty="0" smtClean="0">
                <a:latin typeface="Arial" panose="020B0604020202020204" pitchFamily="34" charset="0"/>
              </a:rPr>
              <a:t>)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6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NSRS</a:t>
            </a:r>
            <a:r>
              <a:rPr lang="en-US" dirty="0" smtClean="0"/>
              <a:t> March </a:t>
            </a:r>
            <a:r>
              <a:rPr lang="en-US" dirty="0"/>
              <a:t>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NSRS</a:t>
            </a:r>
            <a:r>
              <a:rPr lang="en-US" dirty="0" smtClean="0"/>
              <a:t> June </a:t>
            </a:r>
            <a:r>
              <a:rPr lang="en-US" dirty="0"/>
              <a:t>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4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NSRS</a:t>
            </a:r>
            <a:r>
              <a:rPr lang="en-US" dirty="0" smtClean="0"/>
              <a:t> </a:t>
            </a:r>
            <a:r>
              <a:rPr lang="en-US" dirty="0"/>
              <a:t>July 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NSRS</a:t>
            </a:r>
            <a:r>
              <a:rPr lang="en-US" dirty="0"/>
              <a:t> </a:t>
            </a:r>
            <a:r>
              <a:rPr lang="en-US" dirty="0" smtClean="0"/>
              <a:t>Aug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070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Avg. </a:t>
            </a:r>
            <a:r>
              <a:rPr lang="en-US" dirty="0" smtClean="0"/>
              <a:t>NSRS </a:t>
            </a:r>
            <a:r>
              <a:rPr lang="en-US" dirty="0"/>
              <a:t>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82" y="1024128"/>
            <a:ext cx="8541236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not proposing any changes to the Ancillary Service </a:t>
            </a:r>
            <a:r>
              <a:rPr lang="en-US" dirty="0" smtClean="0"/>
              <a:t>(A/S) </a:t>
            </a:r>
            <a:r>
              <a:rPr lang="en-US" dirty="0"/>
              <a:t>Methodology for 2019.</a:t>
            </a:r>
          </a:p>
          <a:p>
            <a:pPr lvl="1" algn="just"/>
            <a:r>
              <a:rPr lang="en-US" dirty="0" smtClean="0"/>
              <a:t>The A/S quantities </a:t>
            </a:r>
            <a:r>
              <a:rPr lang="en-US" dirty="0"/>
              <a:t>for </a:t>
            </a:r>
            <a:r>
              <a:rPr lang="en-US" dirty="0" smtClean="0"/>
              <a:t>2019 </a:t>
            </a:r>
            <a:r>
              <a:rPr lang="en-US" dirty="0"/>
              <a:t>contained in this presentation are based on the </a:t>
            </a:r>
            <a:r>
              <a:rPr lang="en-US" dirty="0" smtClean="0"/>
              <a:t>methodology </a:t>
            </a:r>
            <a:r>
              <a:rPr lang="en-US" dirty="0"/>
              <a:t>that was approved in December </a:t>
            </a:r>
            <a:r>
              <a:rPr lang="en-US" dirty="0" smtClean="0"/>
              <a:t>2017. </a:t>
            </a:r>
          </a:p>
          <a:p>
            <a:pPr lvl="1" algn="just"/>
            <a:r>
              <a:rPr lang="en-US" dirty="0" smtClean="0"/>
              <a:t>These </a:t>
            </a:r>
            <a:r>
              <a:rPr lang="en-US" dirty="0"/>
              <a:t>quantities </a:t>
            </a:r>
            <a:r>
              <a:rPr lang="en-US" dirty="0" smtClean="0"/>
              <a:t>reflect </a:t>
            </a:r>
            <a:r>
              <a:rPr lang="en-US" dirty="0"/>
              <a:t>moving forward the historic data on which </a:t>
            </a:r>
            <a:r>
              <a:rPr lang="en-US" dirty="0" smtClean="0"/>
              <a:t>these </a:t>
            </a:r>
            <a:r>
              <a:rPr lang="en-US" dirty="0"/>
              <a:t>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algn="just"/>
            <a:r>
              <a:rPr lang="en-US" dirty="0"/>
              <a:t>A redline version of the draft methodology and </a:t>
            </a:r>
            <a:r>
              <a:rPr lang="en-US" dirty="0" smtClean="0"/>
              <a:t>spreadsheets that contain </a:t>
            </a:r>
            <a:r>
              <a:rPr lang="en-US" dirty="0"/>
              <a:t>the associated quantities for January </a:t>
            </a:r>
            <a:r>
              <a:rPr lang="en-US" dirty="0" smtClean="0"/>
              <a:t>through September </a:t>
            </a:r>
            <a:r>
              <a:rPr lang="en-US" dirty="0"/>
              <a:t>of </a:t>
            </a:r>
            <a:r>
              <a:rPr lang="en-US" dirty="0" smtClean="0"/>
              <a:t>2019 have </a:t>
            </a:r>
            <a:r>
              <a:rPr lang="en-US" dirty="0"/>
              <a:t>been posted on the meeting </a:t>
            </a:r>
            <a:r>
              <a:rPr lang="en-US" dirty="0" smtClean="0"/>
              <a:t>page on ercot.com for today’s meeting.</a:t>
            </a:r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2019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Regulation quantities for January </a:t>
            </a:r>
            <a:r>
              <a:rPr lang="en-US" dirty="0" smtClean="0"/>
              <a:t>2019 </a:t>
            </a:r>
            <a:r>
              <a:rPr lang="en-US" dirty="0"/>
              <a:t>thru </a:t>
            </a:r>
            <a:r>
              <a:rPr lang="en-US" dirty="0" smtClean="0"/>
              <a:t>July 2019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 and 2018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r>
              <a:rPr lang="en-US" dirty="0"/>
              <a:t>Wind Adjustment Tables track incremental MWs of Regulation needed to account for additional variability per 1000 MW increase in installed Wind capacity. </a:t>
            </a:r>
          </a:p>
          <a:p>
            <a:pPr lvl="1"/>
            <a:r>
              <a:rPr lang="en-US" dirty="0" smtClean="0"/>
              <a:t>These tables have </a:t>
            </a:r>
            <a:r>
              <a:rPr lang="en-US" dirty="0"/>
              <a:t>been updated for 2019.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Wind Adjustment Monthly Average Comparison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33" y="777240"/>
            <a:ext cx="8547333" cy="27617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333" y="3520440"/>
            <a:ext cx="8547333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04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Avg. Regulation Comparison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3520440"/>
            <a:ext cx="8534400" cy="27616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752" y="777240"/>
            <a:ext cx="8553429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- 2019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</a:t>
            </a:r>
            <a:r>
              <a:rPr lang="en-US" dirty="0" smtClean="0"/>
              <a:t>2019 </a:t>
            </a:r>
            <a:r>
              <a:rPr lang="en-US" dirty="0"/>
              <a:t>thru </a:t>
            </a:r>
            <a:r>
              <a:rPr lang="en-US" dirty="0" smtClean="0"/>
              <a:t>Aug. 2019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2017 and 2018 system inertia conditions</a:t>
            </a:r>
            <a:r>
              <a:rPr lang="en-US" dirty="0" smtClean="0"/>
              <a:t> and </a:t>
            </a:r>
            <a:r>
              <a:rPr lang="en-US" u="sng" dirty="0"/>
              <a:t>RRS table updated </a:t>
            </a:r>
            <a:r>
              <a:rPr lang="en-US" u="sng" dirty="0" smtClean="0"/>
              <a:t>in 2017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/>
              <a:t>Note that 2018 Jan thru May RRS quantities in this </a:t>
            </a:r>
            <a:r>
              <a:rPr lang="en-US" dirty="0" smtClean="0"/>
              <a:t>slide deck </a:t>
            </a:r>
            <a:r>
              <a:rPr lang="en-US" dirty="0"/>
              <a:t>are different from the posted quantities. </a:t>
            </a:r>
            <a:endParaRPr lang="en-US" dirty="0" smtClean="0"/>
          </a:p>
          <a:p>
            <a:pPr lvl="1" algn="just"/>
            <a:r>
              <a:rPr lang="en-US" dirty="0" smtClean="0"/>
              <a:t>RRS </a:t>
            </a:r>
            <a:r>
              <a:rPr lang="en-US" dirty="0"/>
              <a:t>quantities were incrementally </a:t>
            </a:r>
            <a:r>
              <a:rPr lang="en-US" dirty="0" smtClean="0"/>
              <a:t>adjusted </a:t>
            </a:r>
            <a:r>
              <a:rPr lang="en-US" dirty="0"/>
              <a:t>starting Feb 2018 and then changed again in Jun 2018 following NPRR 815 implementation. </a:t>
            </a:r>
            <a:endParaRPr lang="en-US" dirty="0" smtClean="0"/>
          </a:p>
          <a:p>
            <a:pPr lvl="1" algn="just"/>
            <a:r>
              <a:rPr lang="en-US" dirty="0" smtClean="0"/>
              <a:t>In </a:t>
            </a:r>
            <a:r>
              <a:rPr lang="en-US" dirty="0"/>
              <a:t>order to aid comparison, </a:t>
            </a:r>
            <a:r>
              <a:rPr lang="en-US" dirty="0" smtClean="0"/>
              <a:t>in this slide deck, the </a:t>
            </a:r>
            <a:r>
              <a:rPr lang="en-US" dirty="0"/>
              <a:t>RRS quantities for </a:t>
            </a:r>
            <a:r>
              <a:rPr lang="en-US" dirty="0" smtClean="0"/>
              <a:t>entire 2018 </a:t>
            </a:r>
            <a:r>
              <a:rPr lang="en-US" dirty="0"/>
              <a:t>have been </a:t>
            </a:r>
            <a:r>
              <a:rPr lang="en-US" u="sng" dirty="0"/>
              <a:t>recomputed</a:t>
            </a:r>
            <a:r>
              <a:rPr lang="en-US" dirty="0"/>
              <a:t> using a methodology that </a:t>
            </a:r>
            <a:r>
              <a:rPr lang="en-US" dirty="0" smtClean="0"/>
              <a:t>is consistent </a:t>
            </a:r>
            <a:r>
              <a:rPr lang="en-US" dirty="0"/>
              <a:t>with the </a:t>
            </a:r>
            <a:r>
              <a:rPr lang="en-US" dirty="0" smtClean="0"/>
              <a:t>current methodology </a:t>
            </a:r>
            <a:r>
              <a:rPr lang="en-US" dirty="0"/>
              <a:t>used for computing 2019 RRS quantities.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7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862</Words>
  <Application>Microsoft Office PowerPoint</Application>
  <PresentationFormat>On-screen Show (4:3)</PresentationFormat>
  <Paragraphs>250</Paragraphs>
  <Slides>26</Slides>
  <Notes>20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Calibri</vt:lpstr>
      <vt:lpstr>Courier New</vt:lpstr>
      <vt:lpstr>Times New Roman</vt:lpstr>
      <vt:lpstr>Verdana</vt:lpstr>
      <vt:lpstr>Wingdings</vt:lpstr>
      <vt:lpstr>2_Office Theme</vt:lpstr>
      <vt:lpstr>3_Custom Design</vt:lpstr>
      <vt:lpstr>4_Custom Design</vt:lpstr>
      <vt:lpstr>1_Custom Design</vt:lpstr>
      <vt:lpstr>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2019</vt:lpstr>
      <vt:lpstr>Wind Adjustment Monthly Average Comparison</vt:lpstr>
      <vt:lpstr>Hourly Avg. Regulation Comparison</vt:lpstr>
      <vt:lpstr>PowerPoint Presentation</vt:lpstr>
      <vt:lpstr>Responsive Service Methodology (RRS) - 2019</vt:lpstr>
      <vt:lpstr>RRS Table (Updated in 2017)</vt:lpstr>
      <vt:lpstr>RRS Jan 2019</vt:lpstr>
      <vt:lpstr>RRS Mar 2019</vt:lpstr>
      <vt:lpstr>RRS Jun 2019</vt:lpstr>
      <vt:lpstr>RRS Jul 2019</vt:lpstr>
      <vt:lpstr>RRS Aug 2019</vt:lpstr>
      <vt:lpstr>Hourly Avg. RRS Comparison</vt:lpstr>
      <vt:lpstr>PowerPoint Presentation</vt:lpstr>
      <vt:lpstr>Non Spinning Reserve Methodology (NSRS) - 2019</vt:lpstr>
      <vt:lpstr>Wind Over-Forecast Error Adjustment Table - 2019</vt:lpstr>
      <vt:lpstr>NSRS Jan 2019</vt:lpstr>
      <vt:lpstr>NSRS March 2019</vt:lpstr>
      <vt:lpstr>NSRS June 2019</vt:lpstr>
      <vt:lpstr>NSRS July 2019</vt:lpstr>
      <vt:lpstr>NSRS Aug 2019</vt:lpstr>
      <vt:lpstr>Hourly Avg. NSRS Comparison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2017-09-11T16:32:38Z</dcterms:created>
  <dcterms:modified xsi:type="dcterms:W3CDTF">2018-10-02T19:35:56Z</dcterms:modified>
</cp:coreProperties>
</file>