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60"/>
  </p:notesMasterIdLst>
  <p:handoutMasterIdLst>
    <p:handoutMasterId r:id="rId61"/>
  </p:handoutMasterIdLst>
  <p:sldIdLst>
    <p:sldId id="445" r:id="rId7"/>
    <p:sldId id="463" r:id="rId8"/>
    <p:sldId id="491" r:id="rId9"/>
    <p:sldId id="456" r:id="rId10"/>
    <p:sldId id="509" r:id="rId11"/>
    <p:sldId id="516" r:id="rId12"/>
    <p:sldId id="510" r:id="rId13"/>
    <p:sldId id="508" r:id="rId14"/>
    <p:sldId id="502" r:id="rId15"/>
    <p:sldId id="503" r:id="rId16"/>
    <p:sldId id="515" r:id="rId17"/>
    <p:sldId id="465" r:id="rId18"/>
    <p:sldId id="517" r:id="rId19"/>
    <p:sldId id="512" r:id="rId20"/>
    <p:sldId id="514" r:id="rId21"/>
    <p:sldId id="513" r:id="rId22"/>
    <p:sldId id="466" r:id="rId23"/>
    <p:sldId id="467" r:id="rId24"/>
    <p:sldId id="474" r:id="rId25"/>
    <p:sldId id="473" r:id="rId26"/>
    <p:sldId id="453" r:id="rId27"/>
    <p:sldId id="507" r:id="rId28"/>
    <p:sldId id="454" r:id="rId29"/>
    <p:sldId id="464" r:id="rId30"/>
    <p:sldId id="500" r:id="rId31"/>
    <p:sldId id="497" r:id="rId32"/>
    <p:sldId id="468" r:id="rId33"/>
    <p:sldId id="487" r:id="rId34"/>
    <p:sldId id="488" r:id="rId35"/>
    <p:sldId id="489" r:id="rId36"/>
    <p:sldId id="501" r:id="rId37"/>
    <p:sldId id="476" r:id="rId38"/>
    <p:sldId id="477" r:id="rId39"/>
    <p:sldId id="478" r:id="rId40"/>
    <p:sldId id="479" r:id="rId41"/>
    <p:sldId id="483" r:id="rId42"/>
    <p:sldId id="484" r:id="rId43"/>
    <p:sldId id="485" r:id="rId44"/>
    <p:sldId id="486" r:id="rId45"/>
    <p:sldId id="461" r:id="rId46"/>
    <p:sldId id="462" r:id="rId47"/>
    <p:sldId id="475" r:id="rId48"/>
    <p:sldId id="482" r:id="rId49"/>
    <p:sldId id="492" r:id="rId50"/>
    <p:sldId id="493" r:id="rId51"/>
    <p:sldId id="494" r:id="rId52"/>
    <p:sldId id="495" r:id="rId53"/>
    <p:sldId id="499" r:id="rId54"/>
    <p:sldId id="490" r:id="rId55"/>
    <p:sldId id="498" r:id="rId56"/>
    <p:sldId id="505" r:id="rId57"/>
    <p:sldId id="455" r:id="rId58"/>
    <p:sldId id="506" r:id="rId5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21" d="100"/>
          <a:sy n="121" d="100"/>
        </p:scale>
        <p:origin x="456" y="102"/>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presProps" Target="presProp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61"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viewProps" Target="viewProp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9/24/2018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9/24/2018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22</a:t>
            </a:fld>
            <a:endParaRPr lang="en-US"/>
          </a:p>
        </p:txBody>
      </p:sp>
    </p:spTree>
    <p:extLst>
      <p:ext uri="{BB962C8B-B14F-4D97-AF65-F5344CB8AC3E}">
        <p14:creationId xmlns:p14="http://schemas.microsoft.com/office/powerpoint/2010/main" val="12806272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23</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24</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21633199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30490796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35958202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29</a:t>
            </a:fld>
            <a:endParaRPr lang="en-US"/>
          </a:p>
        </p:txBody>
      </p:sp>
    </p:spTree>
    <p:extLst>
      <p:ext uri="{BB962C8B-B14F-4D97-AF65-F5344CB8AC3E}">
        <p14:creationId xmlns:p14="http://schemas.microsoft.com/office/powerpoint/2010/main" val="3249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30</a:t>
            </a:fld>
            <a:endParaRPr lang="en-US"/>
          </a:p>
        </p:txBody>
      </p:sp>
    </p:spTree>
    <p:extLst>
      <p:ext uri="{BB962C8B-B14F-4D97-AF65-F5344CB8AC3E}">
        <p14:creationId xmlns:p14="http://schemas.microsoft.com/office/powerpoint/2010/main" val="17512215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40878505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34</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35</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29446115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451626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90763896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39</a:t>
            </a:fld>
            <a:endParaRPr lang="en-US"/>
          </a:p>
        </p:txBody>
      </p:sp>
    </p:spTree>
    <p:extLst>
      <p:ext uri="{BB962C8B-B14F-4D97-AF65-F5344CB8AC3E}">
        <p14:creationId xmlns:p14="http://schemas.microsoft.com/office/powerpoint/2010/main" val="1375442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42</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401788983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334087175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45</a:t>
            </a:fld>
            <a:endParaRPr lang="en-US"/>
          </a:p>
        </p:txBody>
      </p:sp>
    </p:spTree>
    <p:extLst>
      <p:ext uri="{BB962C8B-B14F-4D97-AF65-F5344CB8AC3E}">
        <p14:creationId xmlns:p14="http://schemas.microsoft.com/office/powerpoint/2010/main" val="23665090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46</a:t>
            </a:fld>
            <a:endParaRPr lang="en-US"/>
          </a:p>
        </p:txBody>
      </p:sp>
    </p:spTree>
    <p:extLst>
      <p:ext uri="{BB962C8B-B14F-4D97-AF65-F5344CB8AC3E}">
        <p14:creationId xmlns:p14="http://schemas.microsoft.com/office/powerpoint/2010/main" val="155495219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47</a:t>
            </a:fld>
            <a:endParaRPr lang="en-US"/>
          </a:p>
        </p:txBody>
      </p:sp>
    </p:spTree>
    <p:extLst>
      <p:ext uri="{BB962C8B-B14F-4D97-AF65-F5344CB8AC3E}">
        <p14:creationId xmlns:p14="http://schemas.microsoft.com/office/powerpoint/2010/main" val="159996911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48</a:t>
            </a:fld>
            <a:endParaRPr lang="en-US"/>
          </a:p>
        </p:txBody>
      </p:sp>
    </p:spTree>
    <p:extLst>
      <p:ext uri="{BB962C8B-B14F-4D97-AF65-F5344CB8AC3E}">
        <p14:creationId xmlns:p14="http://schemas.microsoft.com/office/powerpoint/2010/main" val="398027057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49</a:t>
            </a:fld>
            <a:endParaRPr lang="en-US"/>
          </a:p>
        </p:txBody>
      </p:sp>
    </p:spTree>
    <p:extLst>
      <p:ext uri="{BB962C8B-B14F-4D97-AF65-F5344CB8AC3E}">
        <p14:creationId xmlns:p14="http://schemas.microsoft.com/office/powerpoint/2010/main" val="850201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50</a:t>
            </a:fld>
            <a:endParaRPr lang="en-US"/>
          </a:p>
        </p:txBody>
      </p:sp>
    </p:spTree>
    <p:extLst>
      <p:ext uri="{BB962C8B-B14F-4D97-AF65-F5344CB8AC3E}">
        <p14:creationId xmlns:p14="http://schemas.microsoft.com/office/powerpoint/2010/main" val="163452367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51</a:t>
            </a:fld>
            <a:endParaRPr lang="en-US"/>
          </a:p>
        </p:txBody>
      </p:sp>
    </p:spTree>
    <p:extLst>
      <p:ext uri="{BB962C8B-B14F-4D97-AF65-F5344CB8AC3E}">
        <p14:creationId xmlns:p14="http://schemas.microsoft.com/office/powerpoint/2010/main" val="343274782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52</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53</a:t>
            </a:fld>
            <a:endParaRPr lang="en-US"/>
          </a:p>
        </p:txBody>
      </p:sp>
    </p:spTree>
    <p:extLst>
      <p:ext uri="{BB962C8B-B14F-4D97-AF65-F5344CB8AC3E}">
        <p14:creationId xmlns:p14="http://schemas.microsoft.com/office/powerpoint/2010/main" val="3435298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096388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13</a:t>
            </a:fld>
            <a:endParaRPr lang="en-US"/>
          </a:p>
        </p:txBody>
      </p:sp>
    </p:spTree>
    <p:extLst>
      <p:ext uri="{BB962C8B-B14F-4D97-AF65-F5344CB8AC3E}">
        <p14:creationId xmlns:p14="http://schemas.microsoft.com/office/powerpoint/2010/main" val="520037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794585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mailto:GINR@ercot.com"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hyperlink" Target="mailto:ResourceIntegrationDepartment@ercot.co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41.xml"/><Relationship Id="rId1" Type="http://schemas.openxmlformats.org/officeDocument/2006/relationships/slideLayout" Target="../slideLayouts/slideLayout4.xml"/><Relationship Id="rId5" Type="http://schemas.openxmlformats.org/officeDocument/2006/relationships/image" Target="../media/image9.tmp"/><Relationship Id="rId4" Type="http://schemas.openxmlformats.org/officeDocument/2006/relationships/image" Target="../media/image8.tmp"/></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September 28, 2018</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 </a:t>
            </a:r>
            <a:r>
              <a:rPr lang="en-US" dirty="0"/>
              <a:t>3</a:t>
            </a:r>
            <a:r>
              <a:rPr lang="en-US" baseline="30000" dirty="0" smtClean="0"/>
              <a:t>rd</a:t>
            </a:r>
            <a:r>
              <a:rPr lang="en-US" dirty="0" smtClean="0"/>
              <a:t> </a:t>
            </a:r>
            <a:r>
              <a:rPr lang="en-US" dirty="0" err="1" smtClean="0"/>
              <a:t>Reivew</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Added to 5.2.1(4) – that COD date can be changed after submission (5.2.1 (3) in </a:t>
            </a:r>
            <a:r>
              <a:rPr lang="en-US" dirty="0" err="1" smtClean="0"/>
              <a:t>greybox</a:t>
            </a:r>
            <a:r>
              <a:rPr lang="en-US" dirty="0" smtClean="0"/>
              <a:t>)</a:t>
            </a:r>
          </a:p>
          <a:p>
            <a:pPr lvl="1"/>
            <a:r>
              <a:rPr lang="en-US" dirty="0" smtClean="0">
                <a:solidFill>
                  <a:srgbClr val="FF0000"/>
                </a:solidFill>
              </a:rPr>
              <a:t>Re-powers not subject to 15 month rule?</a:t>
            </a:r>
            <a:endParaRPr lang="en-US" dirty="0" smtClean="0">
              <a:solidFill>
                <a:srgbClr val="FF0000"/>
              </a:solidFill>
            </a:endParaRPr>
          </a:p>
          <a:p>
            <a:r>
              <a:rPr lang="en-US" dirty="0" smtClean="0"/>
              <a:t>Edited 5.4.2.1(6) during meeting to clarify FIS scope and study agreement requirements</a:t>
            </a:r>
          </a:p>
          <a:p>
            <a:r>
              <a:rPr lang="en-US" dirty="0"/>
              <a:t>Added 5.4.8(1) – requirement that separate FIS study element reports be created for posting for the </a:t>
            </a:r>
            <a:r>
              <a:rPr lang="en-US" dirty="0" smtClean="0"/>
              <a:t>IE – </a:t>
            </a:r>
            <a:r>
              <a:rPr lang="en-US" dirty="0" smtClean="0">
                <a:solidFill>
                  <a:srgbClr val="FF0000"/>
                </a:solidFill>
              </a:rPr>
              <a:t>Some TSP have problem with separating SS, SC, and Facility but can separate these 3 from the dynamic.</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46730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 </a:t>
            </a:r>
            <a:r>
              <a:rPr lang="en-US" dirty="0"/>
              <a:t>3</a:t>
            </a:r>
            <a:r>
              <a:rPr lang="en-US" baseline="30000" dirty="0" smtClean="0"/>
              <a:t>rd</a:t>
            </a:r>
            <a:r>
              <a:rPr lang="en-US" dirty="0" smtClean="0"/>
              <a:t> </a:t>
            </a:r>
            <a:r>
              <a:rPr lang="en-US" dirty="0" err="1" smtClean="0"/>
              <a:t>Reivew</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a:t>Added 5.7.1(4)(b)(vi) – to submit Reactive Study prior to Stability study and data requirements for TSP to give to </a:t>
            </a:r>
            <a:r>
              <a:rPr lang="en-US" dirty="0" smtClean="0"/>
              <a:t>IE</a:t>
            </a:r>
          </a:p>
          <a:p>
            <a:pPr lvl="1"/>
            <a:r>
              <a:rPr lang="en-US" dirty="0" smtClean="0">
                <a:solidFill>
                  <a:srgbClr val="FF0000"/>
                </a:solidFill>
              </a:rPr>
              <a:t>Quick fault current study different than SC study done later</a:t>
            </a:r>
          </a:p>
          <a:p>
            <a:pPr lvl="1"/>
            <a:r>
              <a:rPr lang="en-US" dirty="0" smtClean="0">
                <a:solidFill>
                  <a:srgbClr val="FF0000"/>
                </a:solidFill>
              </a:rPr>
              <a:t>Discuss at next meeting</a:t>
            </a:r>
            <a:endParaRPr lang="en-US" dirty="0"/>
          </a:p>
          <a:p>
            <a:r>
              <a:rPr lang="en-US" dirty="0"/>
              <a:t>Reworded 5.9(4)(b) – to not add new requirement but make suggestion that model be submitted 30 days prior to QSA</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12649072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458200" cy="518318"/>
          </a:xfrm>
        </p:spPr>
        <p:txBody>
          <a:bodyPr/>
          <a:lstStyle/>
          <a:p>
            <a:r>
              <a:rPr lang="en-US" dirty="0"/>
              <a:t>RARF Guidelines for Inverter-Based Resources</a:t>
            </a:r>
            <a:endParaRPr lang="en-US" dirty="0"/>
          </a:p>
        </p:txBody>
      </p:sp>
      <p:sp>
        <p:nvSpPr>
          <p:cNvPr id="3" name="Content Placeholder 2"/>
          <p:cNvSpPr>
            <a:spLocks noGrp="1"/>
          </p:cNvSpPr>
          <p:nvPr>
            <p:ph idx="1"/>
          </p:nvPr>
        </p:nvSpPr>
        <p:spPr>
          <a:xfrm>
            <a:off x="685800" y="914400"/>
            <a:ext cx="10439400" cy="5791200"/>
          </a:xfrm>
        </p:spPr>
        <p:txBody>
          <a:bodyPr/>
          <a:lstStyle/>
          <a:p>
            <a:pPr>
              <a:lnSpc>
                <a:spcPct val="150000"/>
              </a:lnSpc>
              <a:spcBef>
                <a:spcPts val="0"/>
              </a:spcBef>
            </a:pPr>
            <a:r>
              <a:rPr lang="en-US" sz="2800" dirty="0"/>
              <a:t>Inverter Details</a:t>
            </a:r>
          </a:p>
          <a:p>
            <a:pPr lvl="1"/>
            <a:r>
              <a:rPr lang="en-US" sz="2400" dirty="0"/>
              <a:t>“MW Rating for this model of Inverter” should reflect unity power factor (i.e. the MVA rating for the inverter)</a:t>
            </a:r>
          </a:p>
          <a:p>
            <a:pPr>
              <a:lnSpc>
                <a:spcPct val="150000"/>
              </a:lnSpc>
              <a:spcBef>
                <a:spcPts val="0"/>
              </a:spcBef>
            </a:pPr>
            <a:r>
              <a:rPr lang="en-US" sz="2800" dirty="0"/>
              <a:t>Unit Info</a:t>
            </a:r>
          </a:p>
          <a:p>
            <a:pPr lvl="1"/>
            <a:r>
              <a:rPr lang="en-US" sz="2400" dirty="0"/>
              <a:t>“Name Plate Rating” = (number of inverters) x (MVA rating of inverter)</a:t>
            </a:r>
          </a:p>
          <a:p>
            <a:pPr lvl="1"/>
            <a:r>
              <a:rPr lang="en-US" sz="2400" dirty="0"/>
              <a:t>“Real Power Rating” and “Reactive Power Rating” should be based on “Name Plate Rating” as defined above assuming a reasonable power factor (0.9 – 0.95)</a:t>
            </a:r>
          </a:p>
          <a:p>
            <a:pPr lvl="1"/>
            <a:r>
              <a:rPr lang="en-US" sz="2400" dirty="0"/>
              <a:t>These values represent the aggregate resource as modeled at the medium voltage bus</a:t>
            </a:r>
          </a:p>
          <a:p>
            <a:pPr lvl="1"/>
            <a:r>
              <a:rPr lang="en-US" sz="2400" dirty="0"/>
              <a:t>Estimated losses should not be included prior to detailed collector system design</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9668310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Planning Geomagnetic Disturbance Task Force</a:t>
            </a:r>
            <a:endParaRPr lang="en-US" dirty="0"/>
          </a:p>
        </p:txBody>
      </p:sp>
      <p:sp>
        <p:nvSpPr>
          <p:cNvPr id="3" name="Content Placeholder 2"/>
          <p:cNvSpPr>
            <a:spLocks noGrp="1"/>
          </p:cNvSpPr>
          <p:nvPr>
            <p:ph idx="1"/>
          </p:nvPr>
        </p:nvSpPr>
        <p:spPr/>
        <p:txBody>
          <a:bodyPr/>
          <a:lstStyle/>
          <a:p>
            <a:r>
              <a:rPr lang="en-US" sz="2800" dirty="0" smtClean="0"/>
              <a:t>Task Force created in October 2014 to create planning models to comply with NERC Standard TPL-007-1</a:t>
            </a:r>
          </a:p>
          <a:p>
            <a:r>
              <a:rPr lang="en-US" sz="2800" dirty="0" smtClean="0"/>
              <a:t>NERC TPL-007-1 created to satisfy FERC Order No. 779</a:t>
            </a:r>
          </a:p>
          <a:p>
            <a:r>
              <a:rPr lang="en-US" sz="2800" dirty="0" smtClean="0"/>
              <a:t>Multiple market rules changes in support of PGDTF</a:t>
            </a:r>
          </a:p>
          <a:p>
            <a:pPr lvl="1"/>
            <a:r>
              <a:rPr lang="en-US" sz="2400" dirty="0"/>
              <a:t>PGRR046 - Addition of </a:t>
            </a:r>
            <a:r>
              <a:rPr lang="en-US" sz="2400" dirty="0" err="1"/>
              <a:t>Geomagnetically</a:t>
            </a:r>
            <a:r>
              <a:rPr lang="en-US" sz="2400" dirty="0"/>
              <a:t> Induced Current (GIC) Model Building Requirements</a:t>
            </a:r>
            <a:endParaRPr lang="en-US" sz="2400" dirty="0" smtClean="0"/>
          </a:p>
          <a:p>
            <a:pPr lvl="1"/>
            <a:r>
              <a:rPr lang="en-US" sz="2400" dirty="0"/>
              <a:t>PGRR057 - Responsibilities for Performing Geomagnetic Disturbance (GMD) Vulnerability </a:t>
            </a:r>
            <a:r>
              <a:rPr lang="en-US" sz="2400" dirty="0" smtClean="0"/>
              <a:t>Assessments</a:t>
            </a:r>
          </a:p>
          <a:p>
            <a:pPr lvl="1"/>
            <a:r>
              <a:rPr lang="en-US" sz="2400" dirty="0"/>
              <a:t>RRGRR009 - Adding Voltage Limit Sets, Relay </a:t>
            </a:r>
            <a:r>
              <a:rPr lang="en-US" sz="2400" dirty="0" err="1"/>
              <a:t>Loadability</a:t>
            </a:r>
            <a:r>
              <a:rPr lang="en-US" sz="2400" dirty="0"/>
              <a:t>, MLSE, and GMD </a:t>
            </a:r>
            <a:r>
              <a:rPr lang="en-US" sz="2400" dirty="0" smtClean="0"/>
              <a:t>Data</a:t>
            </a:r>
          </a:p>
          <a:p>
            <a:pPr lvl="1"/>
            <a:r>
              <a:rPr lang="en-US" sz="2400" dirty="0"/>
              <a:t>RRGRR015 - Additional Guidance for Transformer and Station </a:t>
            </a:r>
            <a:r>
              <a:rPr lang="en-US" sz="2400" dirty="0" smtClean="0"/>
              <a:t>Data</a:t>
            </a:r>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dirty="0"/>
          </a:p>
        </p:txBody>
      </p:sp>
    </p:spTree>
    <p:extLst>
      <p:ext uri="{BB962C8B-B14F-4D97-AF65-F5344CB8AC3E}">
        <p14:creationId xmlns:p14="http://schemas.microsoft.com/office/powerpoint/2010/main" val="525587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FIS Data Requirements for Kick-Off Meeting</a:t>
            </a:r>
            <a:endParaRPr lang="en-US" dirty="0"/>
          </a:p>
        </p:txBody>
      </p:sp>
      <p:sp>
        <p:nvSpPr>
          <p:cNvPr id="3" name="Content Placeholder 2"/>
          <p:cNvSpPr>
            <a:spLocks noGrp="1"/>
          </p:cNvSpPr>
          <p:nvPr>
            <p:ph idx="1"/>
          </p:nvPr>
        </p:nvSpPr>
        <p:spPr/>
        <p:txBody>
          <a:bodyPr/>
          <a:lstStyle/>
          <a:p>
            <a:r>
              <a:rPr lang="en-US" sz="2800" dirty="0" smtClean="0"/>
              <a:t>Presentation by:</a:t>
            </a:r>
          </a:p>
          <a:p>
            <a:pPr lvl="1"/>
            <a:r>
              <a:rPr lang="en-US" sz="2400" dirty="0" smtClean="0"/>
              <a:t>Mike </a:t>
            </a:r>
            <a:r>
              <a:rPr lang="en-US" sz="2400" dirty="0" err="1" smtClean="0"/>
              <a:t>Juricek</a:t>
            </a:r>
            <a:endParaRPr lang="en-US" sz="2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dirty="0"/>
          </a:p>
        </p:txBody>
      </p:sp>
    </p:spTree>
    <p:extLst>
      <p:ext uri="{BB962C8B-B14F-4D97-AF65-F5344CB8AC3E}">
        <p14:creationId xmlns:p14="http://schemas.microsoft.com/office/powerpoint/2010/main" val="3883872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GIC Data Submittal Requirements</a:t>
            </a:r>
            <a:endParaRPr lang="en-US" dirty="0"/>
          </a:p>
        </p:txBody>
      </p:sp>
      <p:sp>
        <p:nvSpPr>
          <p:cNvPr id="3" name="Content Placeholder 2"/>
          <p:cNvSpPr>
            <a:spLocks noGrp="1"/>
          </p:cNvSpPr>
          <p:nvPr>
            <p:ph idx="1"/>
          </p:nvPr>
        </p:nvSpPr>
        <p:spPr/>
        <p:txBody>
          <a:bodyPr/>
          <a:lstStyle/>
          <a:p>
            <a:r>
              <a:rPr lang="en-US" sz="2800" dirty="0" smtClean="0"/>
              <a:t>Presentation by:</a:t>
            </a:r>
          </a:p>
          <a:p>
            <a:pPr lvl="1"/>
            <a:r>
              <a:rPr lang="en-US" sz="2400" dirty="0" smtClean="0"/>
              <a:t>Ed Geer</a:t>
            </a:r>
          </a:p>
        </p:txBody>
      </p:sp>
      <p:sp>
        <p:nvSpPr>
          <p:cNvPr id="4" name="Slide Number Placeholder 3"/>
          <p:cNvSpPr>
            <a:spLocks noGrp="1"/>
          </p:cNvSpPr>
          <p:nvPr>
            <p:ph type="sldNum" sz="quarter" idx="4"/>
          </p:nvPr>
        </p:nvSpPr>
        <p:spPr/>
        <p:txBody>
          <a:bodyPr/>
          <a:lstStyle/>
          <a:p>
            <a:fld id="{1D93BD3E-1E9A-4970-A6F7-E7AC52762E0C}" type="slidenum">
              <a:rPr lang="en-US" smtClean="0"/>
              <a:pPr/>
              <a:t>16</a:t>
            </a:fld>
            <a:endParaRPr lang="en-US" dirty="0"/>
          </a:p>
        </p:txBody>
      </p:sp>
    </p:spTree>
    <p:extLst>
      <p:ext uri="{BB962C8B-B14F-4D97-AF65-F5344CB8AC3E}">
        <p14:creationId xmlns:p14="http://schemas.microsoft.com/office/powerpoint/2010/main" val="2681019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PGRR’s Submitted</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PGRR’s Submitted</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PGRR062</a:t>
            </a:r>
            <a:r>
              <a:rPr lang="en-US" dirty="0" smtClean="0"/>
              <a:t> </a:t>
            </a:r>
            <a:r>
              <a:rPr lang="en-US" dirty="0"/>
              <a:t>- Updates to Generation Interconnection or Change Request (GINR) </a:t>
            </a:r>
            <a:r>
              <a:rPr lang="en-US" dirty="0" smtClean="0"/>
              <a:t>Process – BOD approved August 7, 2018</a:t>
            </a:r>
          </a:p>
          <a:p>
            <a:r>
              <a:rPr lang="en-US" dirty="0" smtClean="0">
                <a:solidFill>
                  <a:srgbClr val="FF0000"/>
                </a:solidFill>
              </a:rPr>
              <a:t>PGRR066</a:t>
            </a:r>
            <a:r>
              <a:rPr lang="en-US" dirty="0" smtClean="0"/>
              <a:t> </a:t>
            </a:r>
            <a:r>
              <a:rPr lang="en-US" dirty="0"/>
              <a:t>- Interconnection Request Cancellation and Creation of Inactive </a:t>
            </a:r>
            <a:r>
              <a:rPr lang="en-US" dirty="0" smtClean="0"/>
              <a:t>Status – language review at Sept 18, PLWG, next Oct 11, ROS</a:t>
            </a:r>
          </a:p>
          <a:p>
            <a:r>
              <a:rPr lang="en-US" dirty="0" smtClean="0">
                <a:solidFill>
                  <a:srgbClr val="FF0000"/>
                </a:solidFill>
              </a:rPr>
              <a:t>PGRR067, NPRR882</a:t>
            </a:r>
            <a:r>
              <a:rPr lang="en-US" dirty="0" smtClean="0"/>
              <a:t> – </a:t>
            </a:r>
            <a:r>
              <a:rPr lang="en-US" dirty="0"/>
              <a:t>Re-powering </a:t>
            </a:r>
            <a:r>
              <a:rPr lang="en-US" dirty="0" smtClean="0"/>
              <a:t>Procedures – </a:t>
            </a:r>
            <a:r>
              <a:rPr lang="en-US" dirty="0"/>
              <a:t>language </a:t>
            </a:r>
            <a:r>
              <a:rPr lang="en-US" dirty="0" smtClean="0"/>
              <a:t>review at </a:t>
            </a:r>
            <a:r>
              <a:rPr lang="en-US" dirty="0"/>
              <a:t>Sept 18, PLWG, next Oct 11, ROS</a:t>
            </a: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19</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3363468"/>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a:t>Propose </a:t>
            </a:r>
            <a:r>
              <a:rPr lang="en-US" dirty="0" smtClean="0"/>
              <a:t>Fee Increase for Project Determination</a:t>
            </a:r>
            <a:endParaRPr lang="en-US" dirty="0"/>
          </a:p>
        </p:txBody>
      </p:sp>
      <p:sp>
        <p:nvSpPr>
          <p:cNvPr id="3" name="Content Placeholder 2"/>
          <p:cNvSpPr>
            <a:spLocks noGrp="1"/>
          </p:cNvSpPr>
          <p:nvPr>
            <p:ph idx="1"/>
          </p:nvPr>
        </p:nvSpPr>
        <p:spPr>
          <a:xfrm>
            <a:off x="685800" y="1288975"/>
            <a:ext cx="10363200" cy="5372100"/>
          </a:xfrm>
        </p:spPr>
        <p:txBody>
          <a:bodyPr/>
          <a:lstStyle/>
          <a:p>
            <a:pPr lvl="0"/>
            <a:r>
              <a:rPr lang="en-US" dirty="0"/>
              <a:t>Screening Study </a:t>
            </a:r>
            <a:r>
              <a:rPr lang="en-US" dirty="0" smtClean="0"/>
              <a:t>Advanced. This </a:t>
            </a:r>
            <a:r>
              <a:rPr lang="en-US" dirty="0"/>
              <a:t>option consists of:</a:t>
            </a:r>
          </a:p>
          <a:p>
            <a:pPr lvl="1"/>
            <a:r>
              <a:rPr lang="en-US" dirty="0"/>
              <a:t>appropriate case(s)</a:t>
            </a:r>
          </a:p>
          <a:p>
            <a:pPr lvl="1"/>
            <a:r>
              <a:rPr lang="en-US" dirty="0"/>
              <a:t>one POI will be </a:t>
            </a:r>
            <a:r>
              <a:rPr lang="en-US" dirty="0" smtClean="0"/>
              <a:t>studied </a:t>
            </a:r>
            <a:endParaRPr lang="en-US" dirty="0"/>
          </a:p>
          <a:p>
            <a:pPr lvl="1"/>
            <a:r>
              <a:rPr lang="en-US" dirty="0"/>
              <a:t>a set of transmission projects to allow full output will be determined</a:t>
            </a:r>
          </a:p>
          <a:p>
            <a:pPr lvl="1"/>
            <a:r>
              <a:rPr lang="en-US" dirty="0"/>
              <a:t>current fee schedule price </a:t>
            </a:r>
            <a:r>
              <a:rPr lang="en-US" dirty="0">
                <a:solidFill>
                  <a:srgbClr val="FF0000"/>
                </a:solidFill>
              </a:rPr>
              <a:t>+ $4,000</a:t>
            </a:r>
          </a:p>
          <a:p>
            <a:pPr lvl="1"/>
            <a:r>
              <a:rPr lang="en-US" dirty="0"/>
              <a:t>completed in 90 days</a:t>
            </a:r>
          </a:p>
          <a:p>
            <a:pPr lvl="1"/>
            <a:r>
              <a:rPr lang="en-US" dirty="0"/>
              <a:t>Normal Tracking and </a:t>
            </a:r>
            <a:r>
              <a:rPr lang="en-US" dirty="0" smtClean="0"/>
              <a:t>Coordination</a:t>
            </a:r>
          </a:p>
          <a:p>
            <a:r>
              <a:rPr lang="en-US" dirty="0" smtClean="0"/>
              <a:t>Need ERCOT advice on how to proceed</a:t>
            </a: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22</a:t>
            </a:fld>
            <a:endParaRPr lang="en-US"/>
          </a:p>
        </p:txBody>
      </p:sp>
    </p:spTree>
    <p:extLst>
      <p:ext uri="{BB962C8B-B14F-4D97-AF65-F5344CB8AC3E}">
        <p14:creationId xmlns:p14="http://schemas.microsoft.com/office/powerpoint/2010/main" val="41027744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GINR@ercot.com</a:t>
            </a:r>
            <a:r>
              <a:rPr lang="en-US" dirty="0"/>
              <a:t> - still used for INR activity</a:t>
            </a:r>
          </a:p>
          <a:p>
            <a:r>
              <a:rPr lang="en-US" dirty="0">
                <a:hlinkClick r:id="rId4"/>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23</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following are old slides for reference only</a:t>
            </a:r>
            <a:endParaRPr lang="en-US" dirty="0"/>
          </a:p>
        </p:txBody>
      </p:sp>
    </p:spTree>
    <p:extLst>
      <p:ext uri="{BB962C8B-B14F-4D97-AF65-F5344CB8AC3E}">
        <p14:creationId xmlns:p14="http://schemas.microsoft.com/office/powerpoint/2010/main" val="27013795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MW Output of Proposed Resources	</a:t>
            </a:r>
            <a:endParaRPr lang="en-US" dirty="0"/>
          </a:p>
        </p:txBody>
      </p:sp>
      <p:sp>
        <p:nvSpPr>
          <p:cNvPr id="3" name="Content Placeholder 2"/>
          <p:cNvSpPr>
            <a:spLocks noGrp="1"/>
          </p:cNvSpPr>
          <p:nvPr>
            <p:ph idx="1"/>
          </p:nvPr>
        </p:nvSpPr>
        <p:spPr/>
        <p:txBody>
          <a:bodyPr/>
          <a:lstStyle/>
          <a:p>
            <a:r>
              <a:rPr lang="en-US" sz="3600" dirty="0"/>
              <a:t>The MW size that is proposed by a new All-Inclusive Generation Resource is at the generator terminals entering the low side of the </a:t>
            </a:r>
            <a:r>
              <a:rPr lang="en-US" sz="3600" dirty="0" err="1"/>
              <a:t>gsu</a:t>
            </a:r>
            <a:r>
              <a:rPr lang="en-US" sz="3600" dirty="0"/>
              <a:t>/main transformer. – 5.1.1(a)</a:t>
            </a:r>
          </a:p>
          <a:p>
            <a:r>
              <a:rPr lang="en-US" sz="3600" dirty="0"/>
              <a:t>The change in MW size that triggers GINR applicability should be based on Seasonal Net Max Sustainable Rating in latest RARF – 5.1.1(b)(</a:t>
            </a:r>
            <a:r>
              <a:rPr lang="en-US" sz="3600" dirty="0" err="1"/>
              <a:t>i</a:t>
            </a:r>
            <a:r>
              <a:rPr lang="en-US" sz="3600"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26</a:t>
            </a:fld>
            <a:endParaRPr lang="en-US" dirty="0">
              <a:solidFill>
                <a:prstClr val="black">
                  <a:tint val="75000"/>
                </a:prstClr>
              </a:solidFill>
            </a:endParaRPr>
          </a:p>
        </p:txBody>
      </p:sp>
    </p:spTree>
    <p:extLst>
      <p:ext uri="{BB962C8B-B14F-4D97-AF65-F5344CB8AC3E}">
        <p14:creationId xmlns:p14="http://schemas.microsoft.com/office/powerpoint/2010/main" val="2024448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IE/TSP agreement on FIS scope - Clock starts ticking towards 60 day deadline at FIS Kickoff Meeting - 5.4.2.1 (6)</a:t>
            </a:r>
          </a:p>
          <a:p>
            <a:r>
              <a:rPr lang="en-US" sz="2800" dirty="0"/>
              <a:t>Minimum COD date to accept in a GINR application</a:t>
            </a:r>
          </a:p>
          <a:p>
            <a:pPr lvl="1"/>
            <a:r>
              <a:rPr lang="en-US" dirty="0"/>
              <a:t>18 to 24 months typical time frame to go from application to commissioning – 5.2.1(4</a:t>
            </a:r>
            <a:r>
              <a:rPr lang="en-US" dirty="0" smtClean="0"/>
              <a:t>), </a:t>
            </a:r>
            <a:r>
              <a:rPr lang="en-US" dirty="0" smtClean="0">
                <a:solidFill>
                  <a:srgbClr val="FF0000"/>
                </a:solidFill>
              </a:rPr>
              <a:t>changed to 15 months</a:t>
            </a:r>
            <a:endParaRPr lang="en-US" dirty="0">
              <a:solidFill>
                <a:srgbClr val="FF0000"/>
              </a:solidFill>
            </a:endParaRPr>
          </a:p>
          <a:p>
            <a:r>
              <a:rPr lang="en-US" sz="2800" dirty="0"/>
              <a:t>Alter PG section 5.9 Quarterly Stability Assessment</a:t>
            </a:r>
          </a:p>
          <a:p>
            <a:pPr lvl="1"/>
            <a:r>
              <a:rPr lang="en-US" dirty="0"/>
              <a:t>Add new deadline to meet PG 6.9 Addition of Proposed Generation to the Planning Models so that models can be validated prior to last day to meet prerequisites – 5.9(4)(a) and 5.9(4)(c</a:t>
            </a:r>
            <a:r>
              <a:rPr lang="en-US" dirty="0" smtClean="0"/>
              <a:t>) – </a:t>
            </a:r>
            <a:r>
              <a:rPr lang="en-US" dirty="0" smtClean="0">
                <a:solidFill>
                  <a:srgbClr val="FF0000"/>
                </a:solidFill>
              </a:rPr>
              <a:t>changed to provided data</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a:t>Dec 18: Comment: Not liked by IE’s as they divide due to power purchase agreements.</a:t>
            </a:r>
          </a:p>
          <a:p>
            <a:pPr lvl="1"/>
            <a:r>
              <a:rPr lang="en-US" dirty="0"/>
              <a:t>Further comment:  Can split but need to pay fees for all INR’s created by split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a:p>
        </p:txBody>
      </p:sp>
    </p:spTree>
    <p:extLst>
      <p:ext uri="{BB962C8B-B14F-4D97-AF65-F5344CB8AC3E}">
        <p14:creationId xmlns:p14="http://schemas.microsoft.com/office/powerpoint/2010/main" val="2743938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 </a:t>
            </a:r>
            <a:r>
              <a:rPr lang="en-US" sz="2400" dirty="0" smtClean="0">
                <a:solidFill>
                  <a:srgbClr val="FF0000"/>
                </a:solidFill>
              </a:rPr>
              <a:t>changed to not needed</a:t>
            </a: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29</a:t>
            </a:fld>
            <a:endParaRPr lang="en-US"/>
          </a:p>
        </p:txBody>
      </p:sp>
    </p:spTree>
    <p:extLst>
      <p:ext uri="{BB962C8B-B14F-4D97-AF65-F5344CB8AC3E}">
        <p14:creationId xmlns:p14="http://schemas.microsoft.com/office/powerpoint/2010/main" val="4196378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Fee 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a:p>
        </p:txBody>
      </p:sp>
    </p:spTree>
    <p:extLst>
      <p:ext uri="{BB962C8B-B14F-4D97-AF65-F5344CB8AC3E}">
        <p14:creationId xmlns:p14="http://schemas.microsoft.com/office/powerpoint/2010/main" val="6822457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31</a:t>
            </a:fld>
            <a:endParaRPr lang="en-US">
              <a:solidFill>
                <a:prstClr val="black">
                  <a:tint val="75000"/>
                </a:prstClr>
              </a:solidFill>
            </a:endParaRPr>
          </a:p>
        </p:txBody>
      </p:sp>
      <p:graphicFrame>
        <p:nvGraphicFramePr>
          <p:cNvPr id="6" name="Table 5"/>
          <p:cNvGraphicFramePr>
            <a:graphicFrameLocks noGrp="1"/>
          </p:cNvGraphicFramePr>
          <p:nvPr>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200</a:t>
            </a:r>
            <a:endParaRPr lang="en-US" dirty="0">
              <a:solidFill>
                <a:srgbClr val="FFFFFF"/>
              </a:solidFill>
            </a:endParaRPr>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solidFill>
                  <a:prstClr val="black"/>
                </a:solidFill>
              </a:rPr>
              <a:t>$7000</a:t>
            </a:r>
            <a:endParaRPr lang="en-US" dirty="0">
              <a:solidFill>
                <a:prstClr val="black"/>
              </a:solidFill>
            </a:endParaRPr>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solidFill>
                  <a:prstClr val="black"/>
                </a:solidFill>
              </a:rPr>
              <a:t>=</a:t>
            </a:r>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solidFill>
                  <a:prstClr val="black"/>
                </a:solidFill>
              </a:rPr>
              <a:t>$10000</a:t>
            </a:r>
            <a:endParaRPr lang="en-US" dirty="0">
              <a:solidFill>
                <a:prstClr val="black"/>
              </a:solidFill>
            </a:endParaRPr>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solidFill>
                  <a:prstClr val="black"/>
                </a:solidFill>
              </a:rPr>
              <a:t>Splitting a 200 MW INR into 2 100 MW INRs will cost an additional $3000</a:t>
            </a:r>
            <a:endParaRPr lang="en-US" dirty="0">
              <a:solidFill>
                <a:prstClr val="black"/>
              </a:solidFill>
            </a:endParaRPr>
          </a:p>
        </p:txBody>
      </p:sp>
    </p:spTree>
    <p:extLst>
      <p:ext uri="{BB962C8B-B14F-4D97-AF65-F5344CB8AC3E}">
        <p14:creationId xmlns:p14="http://schemas.microsoft.com/office/powerpoint/2010/main" val="37894143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32</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33</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34</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35</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a:p>
        </p:txBody>
      </p:sp>
    </p:spTree>
    <p:extLst>
      <p:ext uri="{BB962C8B-B14F-4D97-AF65-F5344CB8AC3E}">
        <p14:creationId xmlns:p14="http://schemas.microsoft.com/office/powerpoint/2010/main" val="31924014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a:p>
        </p:txBody>
      </p:sp>
    </p:spTree>
    <p:extLst>
      <p:ext uri="{BB962C8B-B14F-4D97-AF65-F5344CB8AC3E}">
        <p14:creationId xmlns:p14="http://schemas.microsoft.com/office/powerpoint/2010/main" val="36614168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a:p>
        </p:txBody>
      </p:sp>
    </p:spTree>
    <p:extLst>
      <p:ext uri="{BB962C8B-B14F-4D97-AF65-F5344CB8AC3E}">
        <p14:creationId xmlns:p14="http://schemas.microsoft.com/office/powerpoint/2010/main" val="38366943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39</a:t>
            </a:fld>
            <a:endParaRPr lang="en-US"/>
          </a:p>
        </p:txBody>
      </p:sp>
    </p:spTree>
    <p:extLst>
      <p:ext uri="{BB962C8B-B14F-4D97-AF65-F5344CB8AC3E}">
        <p14:creationId xmlns:p14="http://schemas.microsoft.com/office/powerpoint/2010/main" val="33499113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RIOO-GINR Application</a:t>
            </a:r>
            <a:br>
              <a:rPr lang="en-US" dirty="0" smtClean="0"/>
            </a:br>
            <a:r>
              <a:rPr lang="en-US" dirty="0" smtClean="0"/>
              <a:t>Go-Live</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40</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41</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42</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219200"/>
            <a:ext cx="11328400" cy="5605546"/>
          </a:xfrm>
        </p:spPr>
        <p:txBody>
          <a:bodyPr/>
          <a:lstStyle/>
          <a:p>
            <a:r>
              <a:rPr lang="en-US" dirty="0" smtClean="0"/>
              <a:t>POIs </a:t>
            </a:r>
            <a:r>
              <a:rPr lang="en-US" dirty="0"/>
              <a:t>consisting of a non-</a:t>
            </a:r>
            <a:r>
              <a:rPr lang="en-US" dirty="0" err="1"/>
              <a:t>breakered</a:t>
            </a:r>
            <a:r>
              <a:rPr lang="en-US" dirty="0"/>
              <a:t> tap to an existing line will not be accepted in future FIS </a:t>
            </a:r>
            <a:r>
              <a:rPr lang="en-US" dirty="0" smtClean="0"/>
              <a:t>reports</a:t>
            </a:r>
          </a:p>
          <a:p>
            <a:pPr lvl="1"/>
            <a:r>
              <a:rPr lang="en-US" dirty="0" smtClean="0"/>
              <a:t>Change will apply to all projects where the FIS has not been approved by ERCOT effective May 31, 2018</a:t>
            </a:r>
          </a:p>
          <a:p>
            <a:pPr lvl="1"/>
            <a:r>
              <a:rPr lang="en-US" dirty="0" smtClean="0"/>
              <a:t>Going forward, ERCOT will not approve FIS reports for this type of configuration</a:t>
            </a:r>
          </a:p>
          <a:p>
            <a:pPr lvl="1"/>
            <a:r>
              <a:rPr lang="en-US" dirty="0" smtClean="0"/>
              <a:t>Need </a:t>
            </a:r>
            <a:r>
              <a:rPr lang="en-US" dirty="0"/>
              <a:t>for exit strategies will be determined for existing non-</a:t>
            </a:r>
            <a:r>
              <a:rPr lang="en-US" dirty="0" err="1"/>
              <a:t>breakered</a:t>
            </a:r>
            <a:r>
              <a:rPr lang="en-US" dirty="0"/>
              <a:t> </a:t>
            </a:r>
            <a:r>
              <a:rPr lang="en-US" dirty="0" smtClean="0"/>
              <a:t>POIs with Resource Commissioning Date after January 1, 2013</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43</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a:t>
            </a:r>
            <a:endParaRPr lang="en-US" dirty="0"/>
          </a:p>
        </p:txBody>
      </p:sp>
    </p:spTree>
    <p:extLst>
      <p:ext uri="{BB962C8B-B14F-4D97-AF65-F5344CB8AC3E}">
        <p14:creationId xmlns:p14="http://schemas.microsoft.com/office/powerpoint/2010/main" val="17873073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44</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1142999" y="1676400"/>
            <a:ext cx="10272113" cy="4343400"/>
          </a:xfrm>
          <a:prstGeom prst="rect">
            <a:avLst/>
          </a:prstGeom>
        </p:spPr>
      </p:pic>
    </p:spTree>
    <p:extLst>
      <p:ext uri="{BB962C8B-B14F-4D97-AF65-F5344CB8AC3E}">
        <p14:creationId xmlns:p14="http://schemas.microsoft.com/office/powerpoint/2010/main" val="40707945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45</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8" name="Picture 7"/>
          <p:cNvPicPr>
            <a:picLocks noChangeAspect="1"/>
          </p:cNvPicPr>
          <p:nvPr/>
        </p:nvPicPr>
        <p:blipFill>
          <a:blip r:embed="rId3"/>
          <a:stretch>
            <a:fillRect/>
          </a:stretch>
        </p:blipFill>
        <p:spPr>
          <a:xfrm>
            <a:off x="1237650" y="1219201"/>
            <a:ext cx="8896950" cy="5308684"/>
          </a:xfrm>
          <a:prstGeom prst="rect">
            <a:avLst/>
          </a:prstGeom>
        </p:spPr>
      </p:pic>
    </p:spTree>
    <p:extLst>
      <p:ext uri="{BB962C8B-B14F-4D97-AF65-F5344CB8AC3E}">
        <p14:creationId xmlns:p14="http://schemas.microsoft.com/office/powerpoint/2010/main" val="317576081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46</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6" name="Picture 5"/>
          <p:cNvPicPr>
            <a:picLocks noChangeAspect="1"/>
          </p:cNvPicPr>
          <p:nvPr/>
        </p:nvPicPr>
        <p:blipFill>
          <a:blip r:embed="rId3"/>
          <a:stretch>
            <a:fillRect/>
          </a:stretch>
        </p:blipFill>
        <p:spPr>
          <a:xfrm>
            <a:off x="609600" y="2286000"/>
            <a:ext cx="10440326" cy="3089365"/>
          </a:xfrm>
          <a:prstGeom prst="rect">
            <a:avLst/>
          </a:prstGeom>
        </p:spPr>
      </p:pic>
    </p:spTree>
    <p:extLst>
      <p:ext uri="{BB962C8B-B14F-4D97-AF65-F5344CB8AC3E}">
        <p14:creationId xmlns:p14="http://schemas.microsoft.com/office/powerpoint/2010/main" val="7145808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47</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914400" y="2514600"/>
            <a:ext cx="9829800" cy="1388819"/>
          </a:xfrm>
          <a:prstGeom prst="rect">
            <a:avLst/>
          </a:prstGeom>
        </p:spPr>
      </p:pic>
    </p:spTree>
    <p:extLst>
      <p:ext uri="{BB962C8B-B14F-4D97-AF65-F5344CB8AC3E}">
        <p14:creationId xmlns:p14="http://schemas.microsoft.com/office/powerpoint/2010/main" val="425231971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48</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Additional Information</a:t>
            </a:r>
            <a:endParaRPr lang="en-US" dirty="0"/>
          </a:p>
        </p:txBody>
      </p:sp>
      <p:sp>
        <p:nvSpPr>
          <p:cNvPr id="2" name="TextBox 1"/>
          <p:cNvSpPr txBox="1"/>
          <p:nvPr/>
        </p:nvSpPr>
        <p:spPr>
          <a:xfrm>
            <a:off x="762000" y="2590800"/>
            <a:ext cx="10515600" cy="1477328"/>
          </a:xfrm>
          <a:prstGeom prst="rect">
            <a:avLst/>
          </a:prstGeom>
          <a:noFill/>
        </p:spPr>
        <p:txBody>
          <a:bodyPr wrap="square" rtlCol="0">
            <a:spAutoFit/>
          </a:bodyPr>
          <a:lstStyle/>
          <a:p>
            <a:r>
              <a:rPr lang="en-US" sz="2400" dirty="0" smtClean="0"/>
              <a:t>Any </a:t>
            </a:r>
            <a:r>
              <a:rPr lang="en-US" sz="2400" dirty="0"/>
              <a:t>planned FIS containing a hard tap that was submitted and </a:t>
            </a:r>
            <a:r>
              <a:rPr lang="en-US" sz="2400" b="1" dirty="0"/>
              <a:t>approved</a:t>
            </a:r>
            <a:r>
              <a:rPr lang="en-US" sz="2400" dirty="0"/>
              <a:t> before May 31, 2018, but isn’t energized, can proceed with the hard tap plan, but still needs to have an exit strategy</a:t>
            </a:r>
          </a:p>
          <a:p>
            <a:endParaRPr lang="en-US" dirty="0"/>
          </a:p>
        </p:txBody>
      </p:sp>
    </p:spTree>
    <p:extLst>
      <p:ext uri="{BB962C8B-B14F-4D97-AF65-F5344CB8AC3E}">
        <p14:creationId xmlns:p14="http://schemas.microsoft.com/office/powerpoint/2010/main" val="314052801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dirty="0" smtClean="0"/>
              <a:t>Language to require IE submit Reactive Study prior to TSP start of FIS Stability Study</a:t>
            </a:r>
          </a:p>
          <a:p>
            <a:pPr lvl="1"/>
            <a:r>
              <a:rPr lang="en-US" dirty="0" smtClean="0"/>
              <a:t>IE need SC info from TSP to do reactive study</a:t>
            </a:r>
          </a:p>
          <a:p>
            <a:pPr lvl="1"/>
            <a:r>
              <a:rPr lang="en-US" dirty="0" smtClean="0"/>
              <a:t>TSP do VRT first and need reactive study</a:t>
            </a:r>
          </a:p>
          <a:p>
            <a:pPr lvl="1"/>
            <a:r>
              <a:rPr lang="en-US" dirty="0" smtClean="0"/>
              <a:t>Reactive Study can be done at same time as steady state study</a:t>
            </a:r>
          </a:p>
          <a:p>
            <a:pPr lvl="1"/>
            <a:r>
              <a:rPr lang="en-US" dirty="0" smtClean="0"/>
              <a:t>How can TSPs provide SC info</a:t>
            </a:r>
          </a:p>
          <a:p>
            <a:pPr lvl="2"/>
            <a:r>
              <a:rPr lang="en-US" dirty="0" smtClean="0"/>
              <a:t>Provide after study scope agreement is signed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49</a:t>
            </a:fld>
            <a:endParaRPr lang="en-US"/>
          </a:p>
        </p:txBody>
      </p:sp>
    </p:spTree>
    <p:extLst>
      <p:ext uri="{BB962C8B-B14F-4D97-AF65-F5344CB8AC3E}">
        <p14:creationId xmlns:p14="http://schemas.microsoft.com/office/powerpoint/2010/main" val="41598764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Happened?</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Application was ready from a functional perspective</a:t>
            </a:r>
          </a:p>
          <a:p>
            <a:r>
              <a:rPr lang="en-US" dirty="0" smtClean="0"/>
              <a:t>ERCOT </a:t>
            </a:r>
            <a:r>
              <a:rPr lang="en-US" dirty="0"/>
              <a:t>Security </a:t>
            </a:r>
            <a:r>
              <a:rPr lang="en-US" dirty="0" smtClean="0"/>
              <a:t>does a </a:t>
            </a:r>
            <a:r>
              <a:rPr lang="en-US" dirty="0"/>
              <a:t>security assessment on every new application</a:t>
            </a:r>
            <a:r>
              <a:rPr lang="en-US" dirty="0" smtClean="0"/>
              <a:t>.</a:t>
            </a:r>
          </a:p>
          <a:p>
            <a:pPr lvl="1"/>
            <a:r>
              <a:rPr lang="en-US" dirty="0" smtClean="0"/>
              <a:t>Issues have to be </a:t>
            </a:r>
            <a:r>
              <a:rPr lang="en-US" dirty="0"/>
              <a:t>identified and </a:t>
            </a:r>
            <a:r>
              <a:rPr lang="en-US" dirty="0" smtClean="0"/>
              <a:t>resolved </a:t>
            </a:r>
            <a:r>
              <a:rPr lang="en-US" b="1" dirty="0"/>
              <a:t>prior</a:t>
            </a:r>
            <a:r>
              <a:rPr lang="en-US" dirty="0"/>
              <a:t> to allowing external access to the </a:t>
            </a:r>
            <a:r>
              <a:rPr lang="en-US" dirty="0" smtClean="0"/>
              <a:t>application</a:t>
            </a:r>
          </a:p>
          <a:p>
            <a:pPr lvl="1"/>
            <a:r>
              <a:rPr lang="en-US" dirty="0"/>
              <a:t>This application is different from </a:t>
            </a:r>
            <a:r>
              <a:rPr lang="en-US" dirty="0" smtClean="0"/>
              <a:t>most </a:t>
            </a:r>
            <a:endParaRPr lang="en-US" dirty="0"/>
          </a:p>
          <a:p>
            <a:pPr lvl="2"/>
            <a:r>
              <a:rPr lang="en-US" dirty="0"/>
              <a:t>Allows non-registered entities to create accounts and upload files with only an email address</a:t>
            </a:r>
          </a:p>
          <a:p>
            <a:pPr lvl="2"/>
            <a:r>
              <a:rPr lang="en-US" dirty="0"/>
              <a:t>Other applications are restricted to Market Participants that are considered to be more </a:t>
            </a:r>
            <a:r>
              <a:rPr lang="en-US" dirty="0" smtClean="0"/>
              <a:t>vetted</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400437555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Tightening of timeline for TSP to complete FIS studies</a:t>
            </a:r>
          </a:p>
          <a:p>
            <a:pPr lvl="1"/>
            <a:r>
              <a:rPr lang="en-US" dirty="0"/>
              <a:t>Dependent on IE submittal of necessary data for each stage of FIS</a:t>
            </a:r>
          </a:p>
          <a:p>
            <a:pPr lvl="2"/>
            <a:r>
              <a:rPr lang="en-US" sz="2800" dirty="0"/>
              <a:t>Many data problems</a:t>
            </a:r>
          </a:p>
          <a:p>
            <a:pPr lvl="2"/>
            <a:r>
              <a:rPr lang="en-US" sz="2800" dirty="0"/>
              <a:t>TSP put timeline in study scope</a:t>
            </a:r>
          </a:p>
          <a:p>
            <a:pPr lvl="2"/>
            <a:r>
              <a:rPr lang="en-US" sz="2800" dirty="0"/>
              <a:t>TSP report minimum 180 days under ideal conditions</a:t>
            </a:r>
          </a:p>
          <a:p>
            <a:r>
              <a:rPr lang="en-US" sz="2800" dirty="0"/>
              <a:t>Alter PG section 5.4.8 (8) from “before meeting Section 6.9” to “before Initial Synchronization”.</a:t>
            </a:r>
          </a:p>
          <a:p>
            <a:pPr lvl="1"/>
            <a:r>
              <a:rPr lang="en-US" dirty="0"/>
              <a:t>Removed from PGRR062, added to </a:t>
            </a:r>
            <a:r>
              <a:rPr lang="en-US" dirty="0" smtClean="0"/>
              <a:t>PGRR066</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50</a:t>
            </a:fld>
            <a:endParaRPr lang="en-US"/>
          </a:p>
        </p:txBody>
      </p:sp>
    </p:spTree>
    <p:extLst>
      <p:ext uri="{BB962C8B-B14F-4D97-AF65-F5344CB8AC3E}">
        <p14:creationId xmlns:p14="http://schemas.microsoft.com/office/powerpoint/2010/main" val="349404526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Studies</a:t>
            </a:r>
            <a:endParaRPr lang="en-US" dirty="0"/>
          </a:p>
        </p:txBody>
      </p:sp>
      <p:sp>
        <p:nvSpPr>
          <p:cNvPr id="3" name="Content Placeholder 2"/>
          <p:cNvSpPr>
            <a:spLocks noGrp="1"/>
          </p:cNvSpPr>
          <p:nvPr>
            <p:ph idx="1"/>
          </p:nvPr>
        </p:nvSpPr>
        <p:spPr>
          <a:xfrm>
            <a:off x="406400" y="1066801"/>
            <a:ext cx="4546600" cy="5461083"/>
          </a:xfrm>
        </p:spPr>
        <p:txBody>
          <a:bodyPr/>
          <a:lstStyle/>
          <a:p>
            <a:r>
              <a:rPr lang="en-US" dirty="0" smtClean="0"/>
              <a:t>Screening Study Responsibility to RI group</a:t>
            </a:r>
          </a:p>
          <a:p>
            <a:r>
              <a:rPr lang="en-US" dirty="0" smtClean="0"/>
              <a:t>Mario </a:t>
            </a:r>
            <a:r>
              <a:rPr lang="en-US" dirty="0"/>
              <a:t>Hayden to RI </a:t>
            </a:r>
            <a:r>
              <a:rPr lang="en-US" dirty="0" smtClean="0"/>
              <a:t>group</a:t>
            </a:r>
          </a:p>
          <a:p>
            <a:r>
              <a:rPr lang="en-US" dirty="0" smtClean="0"/>
              <a:t>+2 Contractors</a:t>
            </a:r>
            <a:endParaRPr lang="en-US" dirty="0"/>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51</a:t>
            </a:fld>
            <a:endParaRPr lang="en-US" dirty="0"/>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2743" y="518272"/>
            <a:ext cx="6680200" cy="3959508"/>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000" y="4477780"/>
            <a:ext cx="6134956" cy="2295845"/>
          </a:xfrm>
          <a:prstGeom prst="rect">
            <a:avLst/>
          </a:prstGeom>
        </p:spPr>
      </p:pic>
      <p:pic>
        <p:nvPicPr>
          <p:cNvPr id="7" name="Picture 6"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03768" y="4609786"/>
            <a:ext cx="3972479" cy="2248214"/>
          </a:xfrm>
          <a:prstGeom prst="rect">
            <a:avLst/>
          </a:prstGeom>
        </p:spPr>
      </p:pic>
      <p:sp>
        <p:nvSpPr>
          <p:cNvPr id="8" name="TextBox 7"/>
          <p:cNvSpPr txBox="1"/>
          <p:nvPr/>
        </p:nvSpPr>
        <p:spPr>
          <a:xfrm>
            <a:off x="10744200" y="4876800"/>
            <a:ext cx="1346200" cy="923330"/>
          </a:xfrm>
          <a:prstGeom prst="rect">
            <a:avLst/>
          </a:prstGeom>
          <a:noFill/>
        </p:spPr>
        <p:txBody>
          <a:bodyPr wrap="square" rtlCol="0">
            <a:spAutoFit/>
          </a:bodyPr>
          <a:lstStyle/>
          <a:p>
            <a:r>
              <a:rPr lang="en-US" dirty="0" smtClean="0"/>
              <a:t>+ 2 contractors to do SS</a:t>
            </a:r>
            <a:endParaRPr lang="en-US" dirty="0"/>
          </a:p>
        </p:txBody>
      </p:sp>
    </p:spTree>
    <p:extLst>
      <p:ext uri="{BB962C8B-B14F-4D97-AF65-F5344CB8AC3E}">
        <p14:creationId xmlns:p14="http://schemas.microsoft.com/office/powerpoint/2010/main" val="20335989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a:t>
            </a:r>
            <a:r>
              <a:rPr lang="en-US" dirty="0" smtClean="0"/>
              <a:t>structure</a:t>
            </a:r>
            <a:endParaRPr lang="en-US" dirty="0"/>
          </a:p>
        </p:txBody>
      </p:sp>
      <p:sp>
        <p:nvSpPr>
          <p:cNvPr id="3" name="Content Placeholder 2"/>
          <p:cNvSpPr>
            <a:spLocks noGrp="1"/>
          </p:cNvSpPr>
          <p:nvPr>
            <p:ph idx="1"/>
          </p:nvPr>
        </p:nvSpPr>
        <p:spPr>
          <a:xfrm>
            <a:off x="762000" y="1333500"/>
            <a:ext cx="10363200" cy="5372100"/>
          </a:xfrm>
        </p:spPr>
        <p:txBody>
          <a:bodyPr/>
          <a:lstStyle/>
          <a:p>
            <a:r>
              <a:rPr lang="en-US" sz="2800"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err="1"/>
              <a:t>inc</a:t>
            </a:r>
            <a:r>
              <a:rPr lang="en-US" dirty="0"/>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a:t>since studies are more involved and lines more congested?</a:t>
            </a:r>
          </a:p>
          <a:p>
            <a:pPr lvl="1"/>
            <a:r>
              <a:rPr lang="en-US" dirty="0"/>
              <a:t>Non-responsive INR’s moved to TBD status must pay fee to move forward from that </a:t>
            </a:r>
            <a:r>
              <a:rPr lang="en-US" dirty="0" smtClean="0"/>
              <a:t>status</a:t>
            </a:r>
          </a:p>
          <a:p>
            <a:pPr lvl="1"/>
            <a:r>
              <a:rPr lang="en-US" dirty="0">
                <a:solidFill>
                  <a:srgbClr val="FF0000"/>
                </a:solidFill>
              </a:rPr>
              <a:t>Reduced Screening Study scope options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52</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smtClean="0"/>
              <a:t>New reduction of Screening Study Scope</a:t>
            </a:r>
            <a:endParaRPr lang="en-US" dirty="0"/>
          </a:p>
        </p:txBody>
      </p:sp>
      <p:sp>
        <p:nvSpPr>
          <p:cNvPr id="3" name="Content Placeholder 2"/>
          <p:cNvSpPr>
            <a:spLocks noGrp="1"/>
          </p:cNvSpPr>
          <p:nvPr>
            <p:ph idx="1"/>
          </p:nvPr>
        </p:nvSpPr>
        <p:spPr>
          <a:xfrm>
            <a:off x="762000" y="1333500"/>
            <a:ext cx="10363200" cy="5372100"/>
          </a:xfrm>
        </p:spPr>
        <p:txBody>
          <a:bodyPr/>
          <a:lstStyle/>
          <a:p>
            <a:pPr lvl="0"/>
            <a:r>
              <a:rPr lang="en-US" dirty="0"/>
              <a:t>Screening Study </a:t>
            </a:r>
            <a:r>
              <a:rPr lang="en-US" dirty="0" smtClean="0"/>
              <a:t>Basic.  This </a:t>
            </a:r>
            <a:r>
              <a:rPr lang="en-US" dirty="0"/>
              <a:t>option consists of:</a:t>
            </a:r>
          </a:p>
          <a:p>
            <a:pPr lvl="1"/>
            <a:r>
              <a:rPr lang="en-US" dirty="0"/>
              <a:t>appropriate case(s</a:t>
            </a:r>
            <a:r>
              <a:rPr lang="en-US" dirty="0" smtClean="0"/>
              <a:t>) will be used</a:t>
            </a:r>
            <a:endParaRPr lang="en-US" dirty="0"/>
          </a:p>
          <a:p>
            <a:pPr lvl="1"/>
            <a:r>
              <a:rPr lang="en-US" dirty="0">
                <a:solidFill>
                  <a:srgbClr val="FF0000"/>
                </a:solidFill>
              </a:rPr>
              <a:t>one</a:t>
            </a:r>
            <a:r>
              <a:rPr lang="en-US" dirty="0"/>
              <a:t> POI will be </a:t>
            </a:r>
            <a:r>
              <a:rPr lang="en-US" dirty="0" smtClean="0"/>
              <a:t>studied </a:t>
            </a:r>
            <a:endParaRPr lang="en-US" dirty="0"/>
          </a:p>
          <a:p>
            <a:pPr lvl="1"/>
            <a:r>
              <a:rPr lang="en-US" dirty="0">
                <a:solidFill>
                  <a:srgbClr val="FF0000"/>
                </a:solidFill>
              </a:rPr>
              <a:t>no transmission projects to allow full output will be studied</a:t>
            </a:r>
          </a:p>
          <a:p>
            <a:pPr lvl="1"/>
            <a:r>
              <a:rPr lang="en-US" dirty="0"/>
              <a:t>current fee schedule price</a:t>
            </a:r>
          </a:p>
          <a:p>
            <a:pPr lvl="1"/>
            <a:r>
              <a:rPr lang="en-US" dirty="0"/>
              <a:t>completed in 90 business days</a:t>
            </a:r>
          </a:p>
          <a:p>
            <a:pPr lvl="1"/>
            <a:r>
              <a:rPr lang="en-US" dirty="0"/>
              <a:t>Normal Tracking and </a:t>
            </a:r>
            <a:r>
              <a:rPr lang="en-US" dirty="0" smtClean="0"/>
              <a:t>Coordination</a:t>
            </a:r>
          </a:p>
          <a:p>
            <a:r>
              <a:rPr lang="en-US" dirty="0" smtClean="0"/>
              <a:t>Effective will all screening studies submitted after 7/31</a:t>
            </a:r>
          </a:p>
          <a:p>
            <a:r>
              <a:rPr lang="en-US" dirty="0" smtClean="0"/>
              <a:t>SS will only use generation meeting PG 6.9(1)</a:t>
            </a:r>
          </a:p>
          <a:p>
            <a:r>
              <a:rPr lang="en-US" dirty="0" smtClean="0"/>
              <a:t>No loop stations will be created for study</a:t>
            </a:r>
            <a:endParaRPr lang="en-US" dirty="0"/>
          </a:p>
          <a:p>
            <a:pPr marL="0" indent="0">
              <a:buNone/>
            </a:pP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53</a:t>
            </a:fld>
            <a:endParaRPr lang="en-US"/>
          </a:p>
        </p:txBody>
      </p:sp>
    </p:spTree>
    <p:extLst>
      <p:ext uri="{BB962C8B-B14F-4D97-AF65-F5344CB8AC3E}">
        <p14:creationId xmlns:p14="http://schemas.microsoft.com/office/powerpoint/2010/main" val="3269823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Dates</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Internal </a:t>
            </a:r>
            <a:r>
              <a:rPr lang="en-US" dirty="0" smtClean="0"/>
              <a:t>Go-Live occurred on August 31, </a:t>
            </a:r>
            <a:r>
              <a:rPr lang="en-US" dirty="0" smtClean="0"/>
              <a:t>2018</a:t>
            </a:r>
          </a:p>
          <a:p>
            <a:pPr lvl="1"/>
            <a:r>
              <a:rPr lang="en-US" dirty="0" smtClean="0"/>
              <a:t>Used by RI to track INRs</a:t>
            </a:r>
          </a:p>
          <a:p>
            <a:pPr lvl="1"/>
            <a:r>
              <a:rPr lang="en-US" dirty="0" smtClean="0"/>
              <a:t>Used for GIS Report</a:t>
            </a:r>
          </a:p>
          <a:p>
            <a:pPr lvl="1"/>
            <a:r>
              <a:rPr lang="en-US" dirty="0" smtClean="0"/>
              <a:t>Used for Monthly Project Update</a:t>
            </a:r>
          </a:p>
          <a:p>
            <a:r>
              <a:rPr lang="en-US" dirty="0" smtClean="0"/>
              <a:t>Training will be given at November </a:t>
            </a:r>
            <a:r>
              <a:rPr lang="en-US" dirty="0"/>
              <a:t>30, 2018 </a:t>
            </a:r>
            <a:r>
              <a:rPr lang="en-US" dirty="0" smtClean="0"/>
              <a:t>workshop</a:t>
            </a:r>
            <a:endParaRPr lang="en-US" dirty="0" smtClean="0"/>
          </a:p>
          <a:p>
            <a:r>
              <a:rPr lang="en-US" dirty="0" smtClean="0"/>
              <a:t>External Go-Live target date December </a:t>
            </a:r>
            <a:r>
              <a:rPr lang="en-US" dirty="0" smtClean="0"/>
              <a:t>11-13</a:t>
            </a:r>
            <a:r>
              <a:rPr lang="en-US" dirty="0" smtClean="0"/>
              <a:t>, 2018</a:t>
            </a:r>
          </a:p>
          <a:p>
            <a:pPr lvl="1"/>
            <a:r>
              <a:rPr lang="en-US" dirty="0" smtClean="0"/>
              <a:t>IE functionality except for payment</a:t>
            </a:r>
          </a:p>
          <a:p>
            <a:pPr lvl="1"/>
            <a:r>
              <a:rPr lang="en-US" dirty="0" smtClean="0"/>
              <a:t>TSP functionality</a:t>
            </a:r>
          </a:p>
          <a:p>
            <a:r>
              <a:rPr lang="en-US" dirty="0" smtClean="0"/>
              <a:t>External Go-Live with payment around March 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509270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Masked Dates</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Certain Dates and Periods will be “masked” so that they cannot be selected for </a:t>
            </a:r>
            <a:endParaRPr lang="en-US" dirty="0"/>
          </a:p>
          <a:p>
            <a:pPr lvl="1"/>
            <a:r>
              <a:rPr lang="en-US" dirty="0"/>
              <a:t>Energization </a:t>
            </a:r>
            <a:r>
              <a:rPr lang="en-US" dirty="0" smtClean="0"/>
              <a:t>Date</a:t>
            </a:r>
          </a:p>
          <a:p>
            <a:pPr lvl="1"/>
            <a:r>
              <a:rPr lang="en-US" dirty="0" smtClean="0"/>
              <a:t>Synchronization Date</a:t>
            </a:r>
          </a:p>
          <a:p>
            <a:pPr lvl="1"/>
            <a:r>
              <a:rPr lang="en-US" dirty="0" smtClean="0"/>
              <a:t>Commercial </a:t>
            </a:r>
            <a:r>
              <a:rPr lang="en-US" dirty="0"/>
              <a:t>Operation </a:t>
            </a:r>
            <a:r>
              <a:rPr lang="en-US" dirty="0" smtClean="0"/>
              <a:t>Date</a:t>
            </a:r>
          </a:p>
          <a:p>
            <a:r>
              <a:rPr lang="en-US" dirty="0" smtClean="0"/>
              <a:t>Dates will be ERCOT Holidays</a:t>
            </a:r>
          </a:p>
          <a:p>
            <a:r>
              <a:rPr lang="en-US" dirty="0" smtClean="0"/>
              <a:t>Periods will be</a:t>
            </a:r>
          </a:p>
          <a:p>
            <a:pPr lvl="1"/>
            <a:r>
              <a:rPr lang="en-US" dirty="0" smtClean="0"/>
              <a:t>Week of Thanksgiving</a:t>
            </a:r>
          </a:p>
          <a:p>
            <a:pPr lvl="1"/>
            <a:r>
              <a:rPr lang="en-US" dirty="0" smtClean="0"/>
              <a:t>Week between Christmas and New Years Day</a:t>
            </a:r>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2995378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3781552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 </a:t>
            </a:r>
            <a:r>
              <a:rPr lang="en-US" dirty="0"/>
              <a:t>3</a:t>
            </a:r>
            <a:r>
              <a:rPr lang="en-US" baseline="30000" dirty="0" smtClean="0"/>
              <a:t>rd</a:t>
            </a:r>
            <a:r>
              <a:rPr lang="en-US" dirty="0" smtClean="0"/>
              <a:t> Review</a:t>
            </a:r>
            <a:endParaRPr lang="en-US" dirty="0"/>
          </a:p>
        </p:txBody>
      </p:sp>
      <p:sp>
        <p:nvSpPr>
          <p:cNvPr id="3" name="Content Placeholder 2"/>
          <p:cNvSpPr>
            <a:spLocks noGrp="1"/>
          </p:cNvSpPr>
          <p:nvPr>
            <p:ph idx="1"/>
          </p:nvPr>
        </p:nvSpPr>
        <p:spPr/>
        <p:txBody>
          <a:bodyPr/>
          <a:lstStyle/>
          <a:p>
            <a:r>
              <a:rPr lang="en-US" dirty="0" smtClean="0"/>
              <a:t>Main Power Transformer (MPT) – </a:t>
            </a:r>
            <a:r>
              <a:rPr lang="en-US" dirty="0"/>
              <a:t>transformer </a:t>
            </a:r>
            <a:r>
              <a:rPr lang="en-US" dirty="0" smtClean="0"/>
              <a:t>in a station with </a:t>
            </a:r>
            <a:r>
              <a:rPr lang="en-US" dirty="0" smtClean="0">
                <a:solidFill>
                  <a:srgbClr val="FF0000"/>
                </a:solidFill>
              </a:rPr>
              <a:t>generation </a:t>
            </a:r>
            <a:r>
              <a:rPr lang="en-US" dirty="0">
                <a:solidFill>
                  <a:srgbClr val="FF0000"/>
                </a:solidFill>
              </a:rPr>
              <a:t>r</a:t>
            </a:r>
            <a:r>
              <a:rPr lang="en-US" dirty="0" smtClean="0">
                <a:solidFill>
                  <a:srgbClr val="FF0000"/>
                </a:solidFill>
              </a:rPr>
              <a:t>esources </a:t>
            </a:r>
            <a:r>
              <a:rPr lang="en-US" dirty="0" smtClean="0"/>
              <a:t>where voltage is transformed </a:t>
            </a:r>
            <a:r>
              <a:rPr lang="en-US" dirty="0"/>
              <a:t>from a voltage lower than 60 kV to a voltage higher than 60 </a:t>
            </a:r>
            <a:r>
              <a:rPr lang="en-US" dirty="0" smtClean="0"/>
              <a:t>kV.   For thermal </a:t>
            </a:r>
            <a:r>
              <a:rPr lang="en-US" dirty="0" smtClean="0">
                <a:solidFill>
                  <a:srgbClr val="FF0000"/>
                </a:solidFill>
              </a:rPr>
              <a:t>generation resources</a:t>
            </a:r>
            <a:r>
              <a:rPr lang="en-US" dirty="0" smtClean="0"/>
              <a:t>, also known as a Generation Step-Up (GSU) transformer.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1218767972"/>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www.w3.org/XML/1998/namespace"/>
    <ds:schemaRef ds:uri="http://purl.org/dc/elements/1.1/"/>
    <ds:schemaRef ds:uri="http://schemas.openxmlformats.org/package/2006/metadata/core-properties"/>
    <ds:schemaRef ds:uri="http://schemas.microsoft.com/office/infopath/2007/PartnerControls"/>
    <ds:schemaRef ds:uri="c34af464-7aa1-4edd-9be4-83dffc1cb926"/>
    <ds:schemaRef ds:uri="http://schemas.microsoft.com/office/2006/documentManagement/types"/>
    <ds:schemaRef ds:uri="http://purl.org/dc/dcmitype/"/>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31672</TotalTime>
  <Words>3180</Words>
  <Application>Microsoft Office PowerPoint</Application>
  <PresentationFormat>Widescreen</PresentationFormat>
  <Paragraphs>401</Paragraphs>
  <Slides>53</Slides>
  <Notes>43</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53</vt:i4>
      </vt:variant>
    </vt:vector>
  </HeadingPairs>
  <TitlesOfParts>
    <vt:vector size="59"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RIOO-GINR Application Go-Live</vt:lpstr>
      <vt:lpstr>What Happened?</vt:lpstr>
      <vt:lpstr>Dates</vt:lpstr>
      <vt:lpstr>Masked Dates</vt:lpstr>
      <vt:lpstr>PGRR Language Review This Workshop</vt:lpstr>
      <vt:lpstr>Miscellaneous Updates 3rd Review</vt:lpstr>
      <vt:lpstr>Miscellaneous Updates 3rd Reivew</vt:lpstr>
      <vt:lpstr>Miscellaneous Updates 3rd Reivew</vt:lpstr>
      <vt:lpstr>Under Discussion This Workshop</vt:lpstr>
      <vt:lpstr>RARF Guidelines for Inverter-Based Resources</vt:lpstr>
      <vt:lpstr>Planning Geomagnetic Disturbance Task Force</vt:lpstr>
      <vt:lpstr>FIS Data Requirements for Kick-Off Meeting</vt:lpstr>
      <vt:lpstr>GIC Data Submittal Requirements</vt:lpstr>
      <vt:lpstr>Up Next Discussion next Workshop</vt:lpstr>
      <vt:lpstr>PGRR’s Submitted</vt:lpstr>
      <vt:lpstr>PGRR’s Submitted</vt:lpstr>
      <vt:lpstr>Back Log</vt:lpstr>
      <vt:lpstr>Possible Changes to Interconnection Process  Projects must have a unique name</vt:lpstr>
      <vt:lpstr>Possible Changes to Interconnection Process  Propose Fee Increase for Project Determination</vt:lpstr>
      <vt:lpstr>Other contact information</vt:lpstr>
      <vt:lpstr>Questions?</vt:lpstr>
      <vt:lpstr>The following are old slides for reference only</vt:lpstr>
      <vt:lpstr>MW Output of Proposed Resources </vt:lpstr>
      <vt:lpstr>Possible Changes to Interconnection Process  Miscellaneous</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Re-Power GINR</vt:lpstr>
      <vt:lpstr>Re-Power GINR</vt:lpstr>
      <vt:lpstr>INR Cancellation Process  </vt:lpstr>
      <vt:lpstr>Possible Changes to Interconnection Process  Temporary Taps Not Allowed</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Additional Information</vt:lpstr>
      <vt:lpstr>Possible Changes to Interconnection Process  Miscellaneous</vt:lpstr>
      <vt:lpstr>Possible Changes to Interconnection Process  Miscellaneous</vt:lpstr>
      <vt:lpstr>Screening Studies</vt:lpstr>
      <vt:lpstr>Possible Changes to Interconnection Process  Propose new fee structure</vt:lpstr>
      <vt:lpstr>Possible Changes to Interconnection Process  New reduction of Screening Study Scope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383</cp:revision>
  <cp:lastPrinted>2018-07-25T14:31:19Z</cp:lastPrinted>
  <dcterms:created xsi:type="dcterms:W3CDTF">2016-01-21T15:20:31Z</dcterms:created>
  <dcterms:modified xsi:type="dcterms:W3CDTF">2018-09-26T17:38:15Z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