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7"/>
  </p:notesMasterIdLst>
  <p:handoutMasterIdLst>
    <p:handoutMasterId r:id="rId18"/>
  </p:handoutMasterIdLst>
  <p:sldIdLst>
    <p:sldId id="260" r:id="rId6"/>
    <p:sldId id="268" r:id="rId7"/>
    <p:sldId id="267" r:id="rId8"/>
    <p:sldId id="270" r:id="rId9"/>
    <p:sldId id="275" r:id="rId10"/>
    <p:sldId id="278" r:id="rId11"/>
    <p:sldId id="277" r:id="rId12"/>
    <p:sldId id="279" r:id="rId13"/>
    <p:sldId id="269" r:id="rId14"/>
    <p:sldId id="280" r:id="rId15"/>
    <p:sldId id="273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22" d="100"/>
          <a:sy n="122" d="100"/>
        </p:scale>
        <p:origin x="114" y="17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588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81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521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566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539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9010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771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445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mktrules/guides/resourcereg/library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ercot.com/content/wcm/key_documents_lists/89641/RESOURCE_ASSET_REGISTRATION_FORMS.zip" TargetMode="External"/><Relationship Id="rId4" Type="http://schemas.openxmlformats.org/officeDocument/2006/relationships/hyperlink" Target="http://www.ercot.com/services/rq/re/index.html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rcot.com/content/wcm/key_documents_lists/112812/02_Transformer_Resistance_Workshop_Presentation_05162017.pptx" TargetMode="External"/><Relationship Id="rId3" Type="http://schemas.openxmlformats.org/officeDocument/2006/relationships/hyperlink" Target="http://www.ercot.com/committee/pgdtf" TargetMode="External"/><Relationship Id="rId7" Type="http://schemas.openxmlformats.org/officeDocument/2006/relationships/hyperlink" Target="http://www.ercot.com/content/wcm/key_documents_lists/112812/01_04_GIC_System_Model_Workshop_Material_OU_05102017.pptx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ercot.com/content/wcm/key_documents_lists/54489/PGDTF_GIC_Model_User_Guide_2-15-2018.docx" TargetMode="External"/><Relationship Id="rId5" Type="http://schemas.openxmlformats.org/officeDocument/2006/relationships/hyperlink" Target="http://www.ercot.com/content/wcm/key_documents_lists/54489/GIC_System_Model_Procedure_Manual_ROS_Approved_11118.docx" TargetMode="External"/><Relationship Id="rId4" Type="http://schemas.openxmlformats.org/officeDocument/2006/relationships/hyperlink" Target="http://www.ercot.com/content/wcm/key_documents_lists/54489/GIC_Application_Guide_2013_approved.pdf" TargetMode="External"/><Relationship Id="rId9" Type="http://schemas.openxmlformats.org/officeDocument/2006/relationships/hyperlink" Target="http://www.ercot.com/content/wcm/key_documents_lists/112812/03_AEPs_Ground_Grid_Resistance_Measurement_Procedure_05102017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0" y="2105561"/>
            <a:ext cx="564603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RARF v5.4  GIC Data Requirements</a:t>
            </a:r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1600" b="1" dirty="0" smtClean="0">
                <a:solidFill>
                  <a:schemeClr val="tx2"/>
                </a:solidFill>
              </a:rPr>
              <a:t>Resource Integration Workshop</a:t>
            </a:r>
            <a:endParaRPr lang="en-US" sz="1600" b="1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Ed Geer, P.E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Lead </a:t>
            </a:r>
            <a:r>
              <a:rPr lang="en-US" dirty="0" smtClean="0">
                <a:solidFill>
                  <a:schemeClr val="tx2"/>
                </a:solidFill>
              </a:rPr>
              <a:t>Network Model </a:t>
            </a:r>
            <a:r>
              <a:rPr lang="en-US" dirty="0" smtClean="0">
                <a:solidFill>
                  <a:schemeClr val="tx2"/>
                </a:solidFill>
              </a:rPr>
              <a:t>Engineer</a:t>
            </a:r>
          </a:p>
          <a:p>
            <a:r>
              <a:rPr lang="en-US" dirty="0">
                <a:solidFill>
                  <a:schemeClr val="tx2"/>
                </a:solidFill>
              </a:rPr>
              <a:t>Resource Integration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September 28, 2018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RARF v5.4 GIC Data Requirements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helpful references –</a:t>
            </a:r>
          </a:p>
          <a:p>
            <a:pPr lvl="1"/>
            <a:r>
              <a:rPr lang="en-US" dirty="0" smtClean="0"/>
              <a:t>RARF </a:t>
            </a:r>
            <a:r>
              <a:rPr lang="en-US" dirty="0"/>
              <a:t>Glossary –</a:t>
            </a:r>
          </a:p>
          <a:p>
            <a:pPr lvl="2"/>
            <a:r>
              <a:rPr lang="en-US" dirty="0">
                <a:hlinkClick r:id="rId3"/>
              </a:rPr>
              <a:t>http://www.ercot.com/mktrules/guides/resourcereg/library.html</a:t>
            </a:r>
            <a:endParaRPr lang="en-US" dirty="0"/>
          </a:p>
          <a:p>
            <a:pPr lvl="1"/>
            <a:r>
              <a:rPr lang="en-US" dirty="0"/>
              <a:t>Frequently Asked Questions - RARF v5.4 in the RARF package posted at the below link</a:t>
            </a:r>
          </a:p>
          <a:p>
            <a:pPr lvl="2"/>
            <a:r>
              <a:rPr lang="en-US" dirty="0">
                <a:hlinkClick r:id="rId4"/>
              </a:rPr>
              <a:t>http://www.ercot.com/services/rq/re/index.html</a:t>
            </a:r>
            <a:endParaRPr lang="en-US" dirty="0"/>
          </a:p>
          <a:p>
            <a:pPr lvl="2"/>
            <a:r>
              <a:rPr lang="en-US" dirty="0">
                <a:hlinkClick r:id="rId5"/>
              </a:rPr>
              <a:t>Resource Asset Registration Forms</a:t>
            </a:r>
            <a:r>
              <a:rPr lang="en-US" dirty="0"/>
              <a:t> </a:t>
            </a:r>
          </a:p>
          <a:p>
            <a:pPr lvl="1"/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03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RARF v5.4 GIC Data Requirements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 smtClean="0"/>
              <a:t>Questions </a:t>
            </a:r>
            <a:r>
              <a:rPr lang="en-US" b="1" dirty="0" smtClean="0"/>
              <a:t>or </a:t>
            </a:r>
            <a:r>
              <a:rPr lang="en-US" b="1" dirty="0" smtClean="0"/>
              <a:t>comments?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9929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RARF v5.4 GIC Data Requirements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What</a:t>
            </a:r>
            <a:r>
              <a:rPr lang="en-US" dirty="0" smtClean="0"/>
              <a:t> GIC </a:t>
            </a:r>
            <a:r>
              <a:rPr lang="en-US" dirty="0" smtClean="0"/>
              <a:t>(</a:t>
            </a:r>
            <a:r>
              <a:rPr lang="en-US" dirty="0" err="1" smtClean="0"/>
              <a:t>Geomagnetically</a:t>
            </a:r>
            <a:r>
              <a:rPr lang="en-US" dirty="0" smtClean="0"/>
              <a:t>-Induced Current) model </a:t>
            </a:r>
            <a:r>
              <a:rPr lang="en-US" dirty="0" smtClean="0"/>
              <a:t>data </a:t>
            </a:r>
            <a:r>
              <a:rPr lang="en-US" dirty="0" smtClean="0"/>
              <a:t>is required on RARF v5.4? </a:t>
            </a:r>
          </a:p>
          <a:p>
            <a:pPr lvl="1"/>
            <a:r>
              <a:rPr lang="en-US" dirty="0" smtClean="0"/>
              <a:t>Station data</a:t>
            </a:r>
          </a:p>
          <a:p>
            <a:pPr lvl="1"/>
            <a:r>
              <a:rPr lang="en-US" dirty="0" smtClean="0"/>
              <a:t>Line data</a:t>
            </a:r>
          </a:p>
          <a:p>
            <a:pPr lvl="1"/>
            <a:r>
              <a:rPr lang="en-US" dirty="0" smtClean="0"/>
              <a:t>Series Device data</a:t>
            </a:r>
          </a:p>
          <a:p>
            <a:pPr lvl="1"/>
            <a:r>
              <a:rPr lang="en-US" dirty="0" smtClean="0"/>
              <a:t>Shunt Reactor data</a:t>
            </a:r>
          </a:p>
          <a:p>
            <a:pPr lvl="1"/>
            <a:r>
              <a:rPr lang="en-US" dirty="0" smtClean="0"/>
              <a:t>Transformer data</a:t>
            </a:r>
          </a:p>
          <a:p>
            <a:r>
              <a:rPr lang="en-US" b="1" dirty="0" smtClean="0"/>
              <a:t>When</a:t>
            </a:r>
            <a:r>
              <a:rPr lang="en-US" dirty="0" smtClean="0"/>
              <a:t> is the RARF GIC data required?</a:t>
            </a:r>
          </a:p>
          <a:p>
            <a:pPr lvl="1"/>
            <a:r>
              <a:rPr lang="en-US" dirty="0" smtClean="0"/>
              <a:t>60 days after meeting </a:t>
            </a:r>
            <a:r>
              <a:rPr lang="en-US" dirty="0" smtClean="0"/>
              <a:t>Planning </a:t>
            </a:r>
            <a:r>
              <a:rPr lang="en-US" dirty="0" smtClean="0"/>
              <a:t>Guide 6.9 (1</a:t>
            </a:r>
            <a:r>
              <a:rPr lang="en-US" dirty="0"/>
              <a:t>) </a:t>
            </a:r>
            <a:r>
              <a:rPr lang="en-US" dirty="0" smtClean="0"/>
              <a:t>requirements -</a:t>
            </a:r>
            <a:endParaRPr lang="en-US" dirty="0" smtClean="0"/>
          </a:p>
          <a:p>
            <a:pPr lvl="2"/>
            <a:r>
              <a:rPr lang="en-US" dirty="0" smtClean="0"/>
              <a:t>Screening Study / FIS data provided by Interconnecting Entity (IE)</a:t>
            </a:r>
            <a:endParaRPr lang="en-US" dirty="0" smtClean="0"/>
          </a:p>
          <a:p>
            <a:pPr lvl="2"/>
            <a:r>
              <a:rPr lang="en-US" dirty="0" smtClean="0"/>
              <a:t>Signed SGIA, notice to proceed with construction and financial security</a:t>
            </a:r>
          </a:p>
          <a:p>
            <a:pPr lvl="2"/>
            <a:r>
              <a:rPr lang="en-US" dirty="0" smtClean="0"/>
              <a:t>Air permit and water supply, if required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48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RARF v5.4 GIC Data Requirements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GIC </a:t>
            </a:r>
            <a:r>
              <a:rPr lang="en-US" dirty="0"/>
              <a:t>data </a:t>
            </a:r>
            <a:r>
              <a:rPr lang="en-US" sz="2000" dirty="0" smtClean="0"/>
              <a:t>- </a:t>
            </a:r>
            <a:r>
              <a:rPr lang="en-US" sz="2000" b="1" dirty="0" smtClean="0"/>
              <a:t>Transmission Form </a:t>
            </a:r>
            <a:r>
              <a:rPr lang="en-US" sz="2000" dirty="0" smtClean="0"/>
              <a:t>as </a:t>
            </a:r>
            <a:r>
              <a:rPr lang="en-US" sz="2000" dirty="0" smtClean="0"/>
              <a:t>specified by RARF Glossary – Planning Model column</a:t>
            </a:r>
          </a:p>
          <a:p>
            <a:r>
              <a:rPr lang="en-US" dirty="0"/>
              <a:t>Station </a:t>
            </a:r>
            <a:r>
              <a:rPr lang="en-US" dirty="0" smtClean="0"/>
              <a:t>tab – </a:t>
            </a:r>
            <a:endParaRPr lang="en-US" dirty="0" smtClean="0"/>
          </a:p>
          <a:p>
            <a:pPr lvl="1"/>
            <a:r>
              <a:rPr lang="en-US" dirty="0" smtClean="0"/>
              <a:t>Latitude </a:t>
            </a:r>
            <a:r>
              <a:rPr lang="en-US" dirty="0"/>
              <a:t>of Center of Station (decimal degrees (N)) - </a:t>
            </a:r>
            <a:r>
              <a:rPr lang="en-US" sz="2000" dirty="0"/>
              <a:t>The geographic coordinate that specifies the north-south position of the station provided in decimal </a:t>
            </a:r>
            <a:r>
              <a:rPr lang="en-US" sz="2000" dirty="0" smtClean="0"/>
              <a:t>degrees</a:t>
            </a:r>
          </a:p>
          <a:p>
            <a:pPr lvl="1"/>
            <a:r>
              <a:rPr lang="en-US" dirty="0"/>
              <a:t>Longitude of Center of Station (decimal degrees (W)) -</a:t>
            </a:r>
            <a:r>
              <a:rPr lang="en-US" sz="2000" dirty="0"/>
              <a:t> The geographic coordinate that specifies the east-west position of the station provided in decimal degrees</a:t>
            </a:r>
            <a:endParaRPr lang="en-US" sz="2000" dirty="0" smtClean="0"/>
          </a:p>
          <a:p>
            <a:pPr lvl="1"/>
            <a:r>
              <a:rPr lang="en-US" dirty="0"/>
              <a:t>Station DC Grounding </a:t>
            </a:r>
            <a:r>
              <a:rPr lang="en-US" dirty="0" smtClean="0"/>
              <a:t>Resistance - </a:t>
            </a:r>
            <a:r>
              <a:rPr lang="en-US" sz="2000" dirty="0"/>
              <a:t>Enter the DC resistance in Ohms of the grounding network to remote earth for this station.  If the station has a ground grid that is or may be connected to the TSP ground grid, coordination with your TSP is </a:t>
            </a:r>
            <a:r>
              <a:rPr lang="en-US" sz="2000" dirty="0" smtClean="0"/>
              <a:t>needed.</a:t>
            </a:r>
          </a:p>
          <a:p>
            <a:r>
              <a:rPr lang="en-US" dirty="0"/>
              <a:t>Line Data </a:t>
            </a:r>
            <a:r>
              <a:rPr lang="en-US" dirty="0" smtClean="0"/>
              <a:t>tab - </a:t>
            </a:r>
            <a:r>
              <a:rPr lang="en-US" sz="2400" dirty="0"/>
              <a:t>DC Resistance (Ohms/Phase) - </a:t>
            </a:r>
            <a:r>
              <a:rPr lang="en-US" sz="2000" dirty="0"/>
              <a:t>Enter the DC Resistance in Ohms per phase of the </a:t>
            </a:r>
            <a:r>
              <a:rPr lang="en-US" sz="2000" dirty="0" smtClean="0"/>
              <a:t>line</a:t>
            </a:r>
            <a:r>
              <a:rPr lang="en-US" sz="2000" dirty="0"/>
              <a:t>. </a:t>
            </a:r>
            <a:r>
              <a:rPr lang="en-US" sz="2000" dirty="0" smtClean="0"/>
              <a:t>[adjusted </a:t>
            </a:r>
            <a:r>
              <a:rPr lang="en-US" sz="2000" dirty="0"/>
              <a:t>to </a:t>
            </a:r>
            <a:r>
              <a:rPr lang="en-US" sz="2000" dirty="0" smtClean="0"/>
              <a:t>50°C]</a:t>
            </a:r>
            <a:endParaRPr lang="en-US" sz="2000" dirty="0" smtClean="0"/>
          </a:p>
          <a:p>
            <a:r>
              <a:rPr lang="en-US" dirty="0"/>
              <a:t>Series Device </a:t>
            </a:r>
            <a:r>
              <a:rPr lang="en-US" dirty="0" smtClean="0"/>
              <a:t>Data tab </a:t>
            </a:r>
            <a:r>
              <a:rPr lang="en-US" dirty="0"/>
              <a:t>– </a:t>
            </a:r>
            <a:r>
              <a:rPr lang="en-US" sz="2400" dirty="0"/>
              <a:t>DC Resistance (Ohms/Phase) - </a:t>
            </a:r>
            <a:r>
              <a:rPr lang="en-US" sz="2000" dirty="0"/>
              <a:t>Enter the DC Resistance in Ohms per phase of the Series </a:t>
            </a:r>
            <a:r>
              <a:rPr lang="en-US" sz="2000" dirty="0" smtClean="0"/>
              <a:t>Device </a:t>
            </a:r>
            <a:r>
              <a:rPr lang="en-US" sz="2000" dirty="0" smtClean="0"/>
              <a:t>[</a:t>
            </a:r>
            <a:r>
              <a:rPr lang="en-US" sz="2000" dirty="0"/>
              <a:t>adjusted to 50°C]</a:t>
            </a:r>
          </a:p>
          <a:p>
            <a:endParaRPr lang="en-US" sz="200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RARF v5.4 GIC Data Requirements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Capacitor </a:t>
            </a:r>
            <a:r>
              <a:rPr lang="en-US" dirty="0"/>
              <a:t>and Reactor Data </a:t>
            </a:r>
            <a:r>
              <a:rPr lang="en-US" dirty="0" smtClean="0"/>
              <a:t>tab – </a:t>
            </a:r>
            <a:endParaRPr lang="en-US" dirty="0"/>
          </a:p>
          <a:p>
            <a:pPr lvl="1"/>
            <a:r>
              <a:rPr lang="en-US" sz="2000" dirty="0"/>
              <a:t>Coil DC resistance (Ohms/Phase) - Enter the DC resistance in </a:t>
            </a:r>
            <a:r>
              <a:rPr lang="en-US" sz="2000" dirty="0" smtClean="0"/>
              <a:t>Ohms/phase </a:t>
            </a:r>
            <a:r>
              <a:rPr lang="en-US" sz="2000" dirty="0"/>
              <a:t>for grounded shunt reactor coils (enter "99999" for ungrounded shunt reactors and all shunt capacitors</a:t>
            </a:r>
            <a:r>
              <a:rPr lang="en-US" sz="2000" dirty="0"/>
              <a:t>). </a:t>
            </a:r>
            <a:r>
              <a:rPr lang="en-US" sz="2000" dirty="0" smtClean="0"/>
              <a:t>[adjusted </a:t>
            </a:r>
            <a:r>
              <a:rPr lang="en-US" sz="2000" dirty="0"/>
              <a:t>to 75°C</a:t>
            </a:r>
            <a:r>
              <a:rPr lang="en-US" sz="2000" dirty="0" smtClean="0"/>
              <a:t>]</a:t>
            </a:r>
            <a:endParaRPr lang="en-US" sz="2000" dirty="0"/>
          </a:p>
          <a:p>
            <a:pPr lvl="1"/>
            <a:r>
              <a:rPr lang="en-US" sz="2000" dirty="0"/>
              <a:t>Grounding DC resistance (Ohms) - Enter the DC resistance in </a:t>
            </a:r>
            <a:r>
              <a:rPr lang="en-US" sz="2000" dirty="0" smtClean="0"/>
              <a:t>Ohms </a:t>
            </a:r>
            <a:r>
              <a:rPr lang="en-US" sz="2000" dirty="0"/>
              <a:t>for the grounding device for grounded shunt reactors (for solidly grounded shunt reactors, enter 0, or enter "99999" for ungrounded shunt reactors and for all shunt capacitors).</a:t>
            </a:r>
          </a:p>
          <a:p>
            <a:r>
              <a:rPr lang="en-US" dirty="0"/>
              <a:t>Transformer Data </a:t>
            </a:r>
            <a:r>
              <a:rPr lang="en-US" dirty="0" smtClean="0"/>
              <a:t>tab –</a:t>
            </a:r>
            <a:endParaRPr lang="en-US" dirty="0" smtClean="0"/>
          </a:p>
          <a:p>
            <a:pPr lvl="1"/>
            <a:r>
              <a:rPr lang="en-US" dirty="0"/>
              <a:t>Transformer Test Report Attached? (</a:t>
            </a:r>
            <a:r>
              <a:rPr lang="en-US" dirty="0" smtClean="0"/>
              <a:t>Y/N) </a:t>
            </a:r>
            <a:r>
              <a:rPr lang="en-US" dirty="0"/>
              <a:t>- </a:t>
            </a:r>
            <a:r>
              <a:rPr lang="en-US" sz="2000" dirty="0"/>
              <a:t>Is the Transformer test report attached to this Resource Registration?  </a:t>
            </a:r>
            <a:endParaRPr lang="en-US" sz="2000" dirty="0" smtClean="0"/>
          </a:p>
          <a:p>
            <a:pPr lvl="1">
              <a:buFont typeface="Arial" pitchFamily="34" charset="0"/>
              <a:buChar char="•"/>
            </a:pPr>
            <a:r>
              <a:rPr lang="en-US" dirty="0"/>
              <a:t>DC Resistance of Winding 1 (Ohms/Phase) - </a:t>
            </a:r>
            <a:r>
              <a:rPr lang="en-US" sz="2000" dirty="0"/>
              <a:t>Using manufacturer's data, enter the DC resistance of the Primary/high voltage winding (or for autotransformers, the series winding</a:t>
            </a:r>
            <a:r>
              <a:rPr lang="en-US" sz="2000" dirty="0" smtClean="0"/>
              <a:t>). [adjusted </a:t>
            </a:r>
            <a:r>
              <a:rPr lang="en-US" sz="2000" dirty="0"/>
              <a:t>to </a:t>
            </a:r>
            <a:r>
              <a:rPr lang="en-US" sz="2000" dirty="0" smtClean="0"/>
              <a:t>75°C]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409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RARF v5.4 GIC Data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Transformer Data </a:t>
            </a:r>
            <a:r>
              <a:rPr lang="en-US" dirty="0" smtClean="0"/>
              <a:t>(continued) –</a:t>
            </a:r>
          </a:p>
          <a:p>
            <a:pPr lvl="1"/>
            <a:r>
              <a:rPr lang="en-US" dirty="0"/>
              <a:t>DC Resistance of Winding 2 (Ohms/Phase) - </a:t>
            </a:r>
            <a:r>
              <a:rPr lang="en-US" sz="2000" dirty="0"/>
              <a:t>Using manufacturer's data, enter the DC resistance of the Secondary/low voltage winding (or for autotransformers, the common winding).  For physical three-winding transformers modeled as three 2-winding transformers, enter "99999"for each transformer row</a:t>
            </a:r>
            <a:r>
              <a:rPr lang="en-US" sz="2000" dirty="0"/>
              <a:t>. </a:t>
            </a:r>
            <a:r>
              <a:rPr lang="en-US" sz="2000" dirty="0" smtClean="0"/>
              <a:t>[adjusted </a:t>
            </a:r>
            <a:r>
              <a:rPr lang="en-US" sz="2000" dirty="0"/>
              <a:t>to 75°C</a:t>
            </a:r>
            <a:r>
              <a:rPr lang="en-US" sz="2000" dirty="0"/>
              <a:t>]</a:t>
            </a:r>
          </a:p>
          <a:p>
            <a:pPr lvl="1"/>
            <a:r>
              <a:rPr lang="en-US" dirty="0"/>
              <a:t>GIC Blocking device on Winding 1 (</a:t>
            </a:r>
            <a:r>
              <a:rPr lang="en-US" dirty="0" smtClean="0"/>
              <a:t>Y/N) </a:t>
            </a:r>
            <a:r>
              <a:rPr lang="en-US" dirty="0"/>
              <a:t>-  </a:t>
            </a:r>
            <a:r>
              <a:rPr lang="en-US" sz="2000" dirty="0"/>
              <a:t>Answer Yes or No whether a </a:t>
            </a:r>
            <a:r>
              <a:rPr lang="en-US" sz="2000" dirty="0" err="1" smtClean="0"/>
              <a:t>Geomagnetically</a:t>
            </a:r>
            <a:r>
              <a:rPr lang="en-US" sz="2000" dirty="0" smtClean="0"/>
              <a:t>-Induced </a:t>
            </a:r>
            <a:r>
              <a:rPr lang="en-US" sz="2000" dirty="0"/>
              <a:t>Current blocking device exists on the Primary/high voltage winding (or for autotransformers, the series winding). </a:t>
            </a:r>
            <a:endParaRPr lang="en-US" sz="2000" dirty="0" smtClean="0"/>
          </a:p>
          <a:p>
            <a:pPr lvl="1"/>
            <a:r>
              <a:rPr lang="en-US" dirty="0"/>
              <a:t>GIC Blocking device on Winding 2 (Y/N) - </a:t>
            </a:r>
            <a:r>
              <a:rPr lang="en-US" sz="2000" dirty="0"/>
              <a:t>Answer Yes or No whether a </a:t>
            </a:r>
            <a:r>
              <a:rPr lang="en-US" sz="2000" dirty="0" err="1" smtClean="0"/>
              <a:t>Geomagnetically</a:t>
            </a:r>
            <a:r>
              <a:rPr lang="en-US" sz="2000" dirty="0" smtClean="0"/>
              <a:t>-Induced </a:t>
            </a:r>
            <a:r>
              <a:rPr lang="en-US" sz="2000" dirty="0"/>
              <a:t>Current blocking device exists on the Secondary/low voltage winding, (or for autotransformers, the common winding).  For physical three-winding transformers modeled as three 2-winding transformers, select "N" for each transformer row. </a:t>
            </a:r>
            <a:endParaRPr lang="en-US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86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RARF v5.4 GIC Data Requirements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Transformer Data (continued) </a:t>
            </a:r>
            <a:r>
              <a:rPr lang="en-US" dirty="0" smtClean="0"/>
              <a:t>–</a:t>
            </a:r>
          </a:p>
          <a:p>
            <a:pPr lvl="1"/>
            <a:r>
              <a:rPr lang="en-US" dirty="0"/>
              <a:t>Vector Group Identifier (List) - </a:t>
            </a:r>
            <a:r>
              <a:rPr lang="en-US" sz="2000" dirty="0"/>
              <a:t>Manufacturer-supplied alphanumeric identifier specifying vector group based on transformer winding connections and grounding. For physical three-winding transformers modeled as three 2-winding transformers, enter the same Vector Group Identifier for each transformer row</a:t>
            </a:r>
            <a:r>
              <a:rPr lang="en-US" sz="2000" dirty="0" smtClean="0"/>
              <a:t>. </a:t>
            </a:r>
          </a:p>
          <a:p>
            <a:pPr lvl="1"/>
            <a:r>
              <a:rPr lang="en-US" dirty="0" smtClean="0"/>
              <a:t>Transformer </a:t>
            </a:r>
            <a:r>
              <a:rPr lang="en-US" dirty="0"/>
              <a:t>Core Design Type (</a:t>
            </a:r>
            <a:r>
              <a:rPr lang="en-US" dirty="0" smtClean="0"/>
              <a:t>List) </a:t>
            </a:r>
            <a:r>
              <a:rPr lang="en-US" dirty="0"/>
              <a:t>- </a:t>
            </a:r>
            <a:r>
              <a:rPr lang="en-US" sz="2000" dirty="0"/>
              <a:t>Manufacturer-supplied Transformer Core Design Type (Three Phase shell Form, Unknown, 3@Single Phase (separate cores), Three Phase 3-Legged Core Design, Three Phase 5-Legged Core Design, Three Phase 7-Legged Core Design). For physical three-winding transformers modeled as three 2-winding transformers, enter the same Transformer Core Design Type for each transformer row</a:t>
            </a:r>
            <a:r>
              <a:rPr lang="en-US" sz="2000" dirty="0" smtClean="0"/>
              <a:t>.</a:t>
            </a:r>
          </a:p>
          <a:p>
            <a:pPr lvl="1"/>
            <a:r>
              <a:rPr lang="en-US" dirty="0"/>
              <a:t>K Factor (Number) -</a:t>
            </a:r>
            <a:r>
              <a:rPr lang="en-US" sz="2000" dirty="0"/>
              <a:t> Value supplied by transformer manufacturer.  If data is unavailable from the manufacturer, enter 0. For physical three-winding transformers modeled as three 2-winding transformers, enter the same K Factor for each transformer row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7356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RARF v5.4 GIC Data Requirements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Transformer Data (continued) </a:t>
            </a:r>
            <a:r>
              <a:rPr lang="en-US" dirty="0" smtClean="0"/>
              <a:t>–</a:t>
            </a:r>
          </a:p>
          <a:p>
            <a:pPr lvl="1"/>
            <a:r>
              <a:rPr lang="en-US" dirty="0"/>
              <a:t>Winding 1 Grounding DC Resistance (Ohms) - </a:t>
            </a:r>
            <a:r>
              <a:rPr lang="en-US" sz="2000" dirty="0"/>
              <a:t>Enter the Primary/high voltage winding Grounding DC Resistance in Ohms for any grounding device, (for a solidly grounded winding, enter 0, enter "99999" for ungrounded</a:t>
            </a:r>
            <a:r>
              <a:rPr lang="en-US" sz="2000" dirty="0" smtClean="0"/>
              <a:t>).</a:t>
            </a:r>
            <a:endParaRPr lang="en-US" sz="2000" dirty="0"/>
          </a:p>
          <a:p>
            <a:pPr lvl="1"/>
            <a:r>
              <a:rPr lang="en-US" dirty="0"/>
              <a:t>Winding 2 Grounding DC Resistance (Ohms) - </a:t>
            </a:r>
            <a:r>
              <a:rPr lang="en-US" sz="2000" dirty="0"/>
              <a:t>Enter the Secondary/low voltage winding Grounding DC Resistance in Ohms for any grounding device, (for a solidly grounded winding, enter 0, enter "99999" for ungrounded).  For physical three-winding transformers modeled as three 2-winding transformers, enter "99999" for each transformer row</a:t>
            </a:r>
            <a:r>
              <a:rPr lang="en-US" sz="2000" dirty="0" smtClean="0"/>
              <a:t>.</a:t>
            </a:r>
          </a:p>
          <a:p>
            <a:pPr lvl="1"/>
            <a:r>
              <a:rPr lang="en-US" dirty="0"/>
              <a:t>Transformer Model </a:t>
            </a:r>
            <a:r>
              <a:rPr lang="en-US" sz="2000" dirty="0"/>
              <a:t>- Enter 0 except for a phase-shifting transformer, which should be entered as a 1. For physical three-winding transformers modeled as three 2-winding transformers, enter the same model for each transformer row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0986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RARF v5.4 GIC Data Requirements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Transformer Test Data </a:t>
            </a:r>
            <a:r>
              <a:rPr lang="en-US" dirty="0" smtClean="0"/>
              <a:t>tab – </a:t>
            </a:r>
          </a:p>
          <a:p>
            <a:pPr lvl="1"/>
            <a:r>
              <a:rPr lang="en-US" dirty="0" smtClean="0"/>
              <a:t>Embed </a:t>
            </a:r>
            <a:r>
              <a:rPr lang="en-US" dirty="0"/>
              <a:t>the Transformer Test Data </a:t>
            </a:r>
            <a:r>
              <a:rPr lang="en-US" dirty="0" smtClean="0"/>
              <a:t>Report (at the time it becomes available) –</a:t>
            </a:r>
          </a:p>
          <a:p>
            <a:pPr lvl="2"/>
            <a:r>
              <a:rPr lang="en-US" sz="2000" dirty="0"/>
              <a:t>winding DC resistance in Ohms per phase</a:t>
            </a:r>
          </a:p>
          <a:p>
            <a:pPr lvl="2"/>
            <a:r>
              <a:rPr lang="en-US" sz="2000" dirty="0"/>
              <a:t>Vector Group </a:t>
            </a:r>
            <a:r>
              <a:rPr lang="en-US" sz="2000" dirty="0" smtClean="0"/>
              <a:t>Identifier</a:t>
            </a:r>
          </a:p>
          <a:p>
            <a:pPr lvl="2"/>
            <a:r>
              <a:rPr lang="en-US" sz="2000" dirty="0"/>
              <a:t>Transformer Core Design Type, if </a:t>
            </a:r>
            <a:r>
              <a:rPr lang="en-US" sz="2000" dirty="0" smtClean="0"/>
              <a:t>available</a:t>
            </a:r>
            <a:endParaRPr lang="en-US" sz="2000" dirty="0"/>
          </a:p>
          <a:p>
            <a:pPr lvl="2"/>
            <a:r>
              <a:rPr lang="en-US" sz="2000" dirty="0"/>
              <a:t>K Factor, if </a:t>
            </a:r>
            <a:r>
              <a:rPr lang="en-US" sz="2000" dirty="0" smtClean="0"/>
              <a:t>available</a:t>
            </a:r>
          </a:p>
          <a:p>
            <a:pPr lvl="2"/>
            <a:r>
              <a:rPr lang="en-US" sz="2000" dirty="0" smtClean="0"/>
              <a:t>positive </a:t>
            </a:r>
            <a:r>
              <a:rPr lang="en-US" sz="2000" dirty="0"/>
              <a:t>and zero sequence resistance and reactance </a:t>
            </a:r>
            <a:r>
              <a:rPr lang="en-US" sz="2000" dirty="0" smtClean="0"/>
              <a:t>data</a:t>
            </a:r>
          </a:p>
          <a:p>
            <a:pPr lvl="2"/>
            <a:r>
              <a:rPr lang="en-US" sz="2000" dirty="0" smtClean="0"/>
              <a:t>winding voltages</a:t>
            </a:r>
          </a:p>
          <a:p>
            <a:pPr lvl="2"/>
            <a:r>
              <a:rPr lang="en-US" sz="2000" dirty="0" smtClean="0"/>
              <a:t>tap information</a:t>
            </a:r>
          </a:p>
          <a:p>
            <a:pPr lvl="2"/>
            <a:r>
              <a:rPr lang="en-US" sz="2000" dirty="0" smtClean="0"/>
              <a:t>on-load </a:t>
            </a:r>
            <a:r>
              <a:rPr lang="en-US" sz="2000" dirty="0"/>
              <a:t>tap changing </a:t>
            </a:r>
            <a:r>
              <a:rPr lang="en-US" sz="2000" dirty="0" smtClean="0"/>
              <a:t>capability</a:t>
            </a:r>
          </a:p>
          <a:p>
            <a:pPr lvl="2"/>
            <a:r>
              <a:rPr lang="en-US" sz="2000" dirty="0"/>
              <a:t>r</a:t>
            </a:r>
            <a:r>
              <a:rPr lang="en-US" sz="2000" dirty="0" smtClean="0"/>
              <a:t>atings</a:t>
            </a:r>
          </a:p>
          <a:p>
            <a:pPr lvl="2"/>
            <a:endParaRPr lang="en-US" sz="18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11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RARF v5.4 GIC Data Requirements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Where to find additional </a:t>
            </a:r>
            <a:r>
              <a:rPr lang="en-US" b="1" dirty="0" smtClean="0"/>
              <a:t>information and helpful references </a:t>
            </a:r>
            <a:r>
              <a:rPr lang="en-US" dirty="0" smtClean="0"/>
              <a:t>–</a:t>
            </a:r>
          </a:p>
          <a:p>
            <a:pPr lvl="1"/>
            <a:r>
              <a:rPr lang="en-US" dirty="0"/>
              <a:t>Planning Geomagnetic Disturbance Task </a:t>
            </a:r>
            <a:r>
              <a:rPr lang="en-US" dirty="0" smtClean="0"/>
              <a:t>Force – Key Documents</a:t>
            </a:r>
            <a:r>
              <a:rPr lang="en-US" dirty="0"/>
              <a:t>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www.ercot.com/committee/pgdtf</a:t>
            </a:r>
            <a:endParaRPr lang="en-US" dirty="0" smtClean="0"/>
          </a:p>
          <a:p>
            <a:pPr lvl="2"/>
            <a:r>
              <a:rPr lang="en-US" dirty="0" smtClean="0">
                <a:hlinkClick r:id="rId4"/>
              </a:rPr>
              <a:t>GIC </a:t>
            </a:r>
            <a:r>
              <a:rPr lang="en-US" dirty="0">
                <a:hlinkClick r:id="rId4"/>
              </a:rPr>
              <a:t>Application Guide 2013 </a:t>
            </a:r>
            <a:r>
              <a:rPr lang="en-US" dirty="0" smtClean="0">
                <a:hlinkClick r:id="rId4"/>
              </a:rPr>
              <a:t>– Approved</a:t>
            </a:r>
            <a:endParaRPr lang="en-US" dirty="0" smtClean="0"/>
          </a:p>
          <a:p>
            <a:pPr lvl="2"/>
            <a:r>
              <a:rPr lang="en-US" dirty="0">
                <a:hlinkClick r:id="rId5"/>
              </a:rPr>
              <a:t>GIC System Model Procedure Manual ROS Approved 11118</a:t>
            </a:r>
            <a:endParaRPr lang="en-US" dirty="0"/>
          </a:p>
          <a:p>
            <a:pPr lvl="2"/>
            <a:r>
              <a:rPr lang="en-US" dirty="0">
                <a:hlinkClick r:id="rId6"/>
              </a:rPr>
              <a:t>PGDTF GIC Model User Guide 2 15 </a:t>
            </a:r>
            <a:r>
              <a:rPr lang="en-US" dirty="0" smtClean="0">
                <a:hlinkClick r:id="rId6"/>
              </a:rPr>
              <a:t>2018</a:t>
            </a:r>
            <a:endParaRPr lang="en-US" dirty="0" smtClean="0"/>
          </a:p>
          <a:p>
            <a:pPr lvl="1"/>
            <a:r>
              <a:rPr lang="en-US" dirty="0"/>
              <a:t>PDCWG Meeting – May 10, 2017 - GIC System Model Data Workshop presentations</a:t>
            </a:r>
          </a:p>
          <a:p>
            <a:pPr lvl="2"/>
            <a:r>
              <a:rPr lang="en-US" sz="2400" dirty="0">
                <a:hlinkClick r:id="rId7"/>
              </a:rPr>
              <a:t>01 04 GIC System Model Workshop Material OU 05102017</a:t>
            </a:r>
            <a:endParaRPr lang="en-US" sz="2800" dirty="0"/>
          </a:p>
          <a:p>
            <a:pPr lvl="2"/>
            <a:r>
              <a:rPr lang="en-US" sz="2400" dirty="0">
                <a:hlinkClick r:id="rId8"/>
              </a:rPr>
              <a:t>02 Transformer Resistance Workshop Presentation 05162017</a:t>
            </a:r>
            <a:endParaRPr lang="en-US" sz="2800" dirty="0"/>
          </a:p>
          <a:p>
            <a:pPr lvl="2"/>
            <a:r>
              <a:rPr lang="en-US" sz="2400" dirty="0">
                <a:hlinkClick r:id="rId9"/>
              </a:rPr>
              <a:t>03 AEPs Ground Grid Resistance Measurement Procedure 05102017</a:t>
            </a:r>
            <a:endParaRPr lang="en-US" sz="2400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53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http://schemas.microsoft.com/office/infopath/2007/PartnerControls"/>
    <ds:schemaRef ds:uri="c34af464-7aa1-4edd-9be4-83dffc1cb926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1577</TotalTime>
  <Words>1118</Words>
  <Application>Microsoft Office PowerPoint</Application>
  <PresentationFormat>Widescreen</PresentationFormat>
  <Paragraphs>112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1_Custom Design</vt:lpstr>
      <vt:lpstr>Office Theme</vt:lpstr>
      <vt:lpstr>PowerPoint Presentation</vt:lpstr>
      <vt:lpstr>RARF v5.4 GIC Data Requirements</vt:lpstr>
      <vt:lpstr>RARF v5.4 GIC Data Requirements</vt:lpstr>
      <vt:lpstr>RARF v5.4 GIC Data Requirements</vt:lpstr>
      <vt:lpstr>RARF v5.4 GIC Data Requirements</vt:lpstr>
      <vt:lpstr>RARF v5.4 GIC Data Requirements</vt:lpstr>
      <vt:lpstr>RARF v5.4 GIC Data Requirements</vt:lpstr>
      <vt:lpstr>RARF v5.4 GIC Data Requirements</vt:lpstr>
      <vt:lpstr>RARF v5.4 GIC Data Requirements</vt:lpstr>
      <vt:lpstr>RARF v5.4 GIC Data Requirements</vt:lpstr>
      <vt:lpstr>RARF v5.4 GIC Data Requirements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Geer, Ed</cp:lastModifiedBy>
  <cp:revision>90</cp:revision>
  <cp:lastPrinted>2016-01-21T20:53:15Z</cp:lastPrinted>
  <dcterms:created xsi:type="dcterms:W3CDTF">2016-01-21T15:20:31Z</dcterms:created>
  <dcterms:modified xsi:type="dcterms:W3CDTF">2018-09-27T17:55:33Z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