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gbekile, Henry" initials="H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 snapToGrid="0" snapToObjects="1" showGuides="1">
      <p:cViewPr>
        <p:scale>
          <a:sx n="91" d="100"/>
          <a:sy n="91" d="100"/>
        </p:scale>
        <p:origin x="-121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FCE7A-B874-7643-A810-A41E7D46AA20}" type="datetimeFigureOut">
              <a:rPr lang="en-US" smtClean="0"/>
              <a:pPr/>
              <a:t>9/26/2018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7F8D5-2277-D641-BB43-4D0CBACC32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708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7F8D5-2277-D641-BB43-4D0CBACC32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rc_PPT.png"/>
          <p:cNvPicPr>
            <a:picLocks noChangeAspect="1"/>
          </p:cNvPicPr>
          <p:nvPr userDrawn="1"/>
        </p:nvPicPr>
        <p:blipFill>
          <a:blip r:embed="rId2"/>
          <a:srcRect r="18855" b="64878"/>
          <a:stretch>
            <a:fillRect/>
          </a:stretch>
        </p:blipFill>
        <p:spPr>
          <a:xfrm>
            <a:off x="183634" y="2146274"/>
            <a:ext cx="8960366" cy="47069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-1"/>
            <a:ext cx="7428457" cy="2768031"/>
          </a:xfrm>
        </p:spPr>
        <p:txBody>
          <a:bodyPr lIns="365760" tIns="347472" rIns="0" bIns="0" anchor="t" anchorCtr="0">
            <a:noAutofit/>
          </a:bodyPr>
          <a:lstStyle>
            <a:lvl1pPr algn="l">
              <a:defRPr sz="3200" b="1" i="0">
                <a:latin typeface="Helvetica"/>
                <a:cs typeface="Helvetic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-1" y="2768030"/>
            <a:ext cx="7428457" cy="1752600"/>
          </a:xfrm>
        </p:spPr>
        <p:txBody>
          <a:bodyPr lIns="365760" tIns="0" rIns="0" bIns="0">
            <a:norm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rgbClr val="717073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9840" y="6161796"/>
            <a:ext cx="505560" cy="347472"/>
          </a:xfrm>
        </p:spPr>
        <p:txBody>
          <a:bodyPr lIns="0" tIns="0" rIns="0" bIns="0" anchor="b"/>
          <a:lstStyle>
            <a:lvl1pPr>
              <a:defRPr sz="700" b="0" i="0">
                <a:solidFill>
                  <a:schemeClr val="accent1"/>
                </a:solidFill>
                <a:latin typeface="Helvetica"/>
                <a:cs typeface="Helvetica"/>
              </a:defRPr>
            </a:lvl1pPr>
          </a:lstStyle>
          <a:p>
            <a:fld id="{802E9E15-8172-409C-8A50-8BB46C6775A5}" type="datetime1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7950" y="6161796"/>
            <a:ext cx="3194050" cy="347472"/>
          </a:xfrm>
        </p:spPr>
        <p:txBody>
          <a:bodyPr lIns="0" tIns="0" rIns="0" bIns="0" anchor="b"/>
          <a:lstStyle>
            <a:lvl1pPr algn="l">
              <a:defRPr sz="700">
                <a:solidFill>
                  <a:srgbClr val="717073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 smtClean="0"/>
              <a:t>Resource Integration Workshop                                                    Michael Juricek 9-28-18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3943" y="6161796"/>
            <a:ext cx="347472" cy="347472"/>
          </a:xfrm>
        </p:spPr>
        <p:txBody>
          <a:bodyPr lIns="0" tIns="0" rIns="0" bIns="0" anchor="b"/>
          <a:lstStyle>
            <a:lvl1pPr algn="ctr">
              <a:defRPr sz="800" b="1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fld id="{666D27A2-659E-8546-933E-F4C0977B1F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034835" y="6161796"/>
            <a:ext cx="1109165" cy="69620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Oncor_2color_RGB.jp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41008" y="5724144"/>
            <a:ext cx="2602992" cy="11338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8A43B-A9DC-4686-A09C-8078C1FC8857}" type="datetime1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Resourse</a:t>
            </a:r>
            <a:r>
              <a:rPr lang="en-US" dirty="0" smtClean="0"/>
              <a:t> Integration Workshop                                                    Michael Juricek 9-28-18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27A2-659E-8546-933E-F4C0977B1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0F5A-4EF5-4184-B3CA-A4B85A52B2F2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Resourse Integration Workshop                                                    Michael Juricek 9-28-18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27A2-659E-8546-933E-F4C0977B1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39C1-FBFD-4332-B2F5-0CDFA4CAB46A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Resourse Integration Workshop                                                    Michael Juricek 9-28-18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27A2-659E-8546-933E-F4C0977B1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A029-53E5-471E-BAD7-6FFE9C8090F4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Resourse Integration Workshop                                                    Michael Juricek 9-28-18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27A2-659E-8546-933E-F4C0977B1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4800600"/>
            <a:ext cx="5486400" cy="566738"/>
          </a:xfrm>
        </p:spPr>
        <p:txBody>
          <a:bodyPr lIns="0" tIns="0"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7471" y="400150"/>
            <a:ext cx="7750567" cy="4327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472" y="5367338"/>
            <a:ext cx="5486400" cy="804862"/>
          </a:xfrm>
        </p:spPr>
        <p:txBody>
          <a:bodyPr lIns="0" t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40B82-74DF-44F9-80AF-7912D85E709A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Resourse Integration Workshop                                                    Michael Juricek 9-28-18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27A2-659E-8546-933E-F4C0977B1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ncor_Arcs_PPT_WG11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0988" y="4866048"/>
            <a:ext cx="4273011" cy="198716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-1"/>
            <a:ext cx="8059256" cy="1408439"/>
          </a:xfrm>
          <a:prstGeom prst="rect">
            <a:avLst/>
          </a:prstGeom>
        </p:spPr>
        <p:txBody>
          <a:bodyPr vert="horz" lIns="182880" tIns="347472" rIns="0" bIns="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1408438"/>
            <a:ext cx="8059256" cy="4690286"/>
          </a:xfrm>
          <a:prstGeom prst="rect">
            <a:avLst/>
          </a:prstGeom>
        </p:spPr>
        <p:txBody>
          <a:bodyPr vert="horz" lIns="18288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9067" y="6340475"/>
            <a:ext cx="50292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700">
                <a:solidFill>
                  <a:schemeClr val="accent1"/>
                </a:solidFill>
                <a:latin typeface="Helvetica"/>
                <a:cs typeface="Helvetica"/>
              </a:defRPr>
            </a:lvl1pPr>
          </a:lstStyle>
          <a:p>
            <a:fld id="{DB73B82A-1472-4BC7-AA82-260D241495FB}" type="datetime1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7926" y="6340475"/>
            <a:ext cx="27432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700">
                <a:solidFill>
                  <a:srgbClr val="717073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 smtClean="0"/>
              <a:t>Resource Integration Workshop                                                    Michael Juricek 9-28-18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7472" y="6340475"/>
            <a:ext cx="36576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defRPr sz="800" b="1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fld id="{666D27A2-659E-8546-933E-F4C0977B1F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Oncor_2color_RGB.jpg"/>
          <p:cNvPicPr>
            <a:picLocks noChangeAspect="1"/>
          </p:cNvPicPr>
          <p:nvPr/>
        </p:nvPicPr>
        <p:blipFill>
          <a:blip r:embed="rId9"/>
          <a:srcRect l="37373"/>
          <a:stretch>
            <a:fillRect/>
          </a:stretch>
        </p:blipFill>
        <p:spPr>
          <a:xfrm>
            <a:off x="8059256" y="6098724"/>
            <a:ext cx="1084743" cy="7544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6" r:id="rId5"/>
    <p:sldLayoutId id="2147483657" r:id="rId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400" b="1" i="0" kern="1200">
          <a:solidFill>
            <a:schemeClr val="tx1"/>
          </a:solidFill>
          <a:latin typeface="Helvetica"/>
          <a:ea typeface="+mj-ea"/>
          <a:cs typeface="Helvetica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200" b="1" kern="1200">
          <a:solidFill>
            <a:srgbClr val="717073"/>
          </a:solidFill>
          <a:latin typeface="Helvetica"/>
          <a:ea typeface="+mn-ea"/>
          <a:cs typeface="Helvetica"/>
        </a:defRPr>
      </a:lvl1pPr>
      <a:lvl2pPr marL="171450" indent="-171450" algn="l" defTabSz="457200" rtl="0" eaLnBrk="1" latinLnBrk="0" hangingPunct="1">
        <a:spcBef>
          <a:spcPct val="20000"/>
        </a:spcBef>
        <a:buClr>
          <a:schemeClr val="tx1"/>
        </a:buClr>
        <a:buFont typeface="Arial"/>
        <a:buChar char="•"/>
        <a:defRPr sz="2000" kern="1200">
          <a:solidFill>
            <a:srgbClr val="717073"/>
          </a:solidFill>
          <a:latin typeface="Helvetica"/>
          <a:ea typeface="+mn-ea"/>
          <a:cs typeface="Helvetica"/>
        </a:defRPr>
      </a:lvl2pPr>
      <a:lvl3pPr marL="341313" indent="-169863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1900" kern="1200">
          <a:solidFill>
            <a:srgbClr val="717073"/>
          </a:solidFill>
          <a:latin typeface="Helvetica"/>
          <a:ea typeface="+mn-ea"/>
          <a:cs typeface="Helvetica"/>
        </a:defRPr>
      </a:lvl3pPr>
      <a:lvl4pPr marL="512763" indent="-17145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717073"/>
          </a:solidFill>
          <a:latin typeface="Helvetica"/>
          <a:ea typeface="+mn-ea"/>
          <a:cs typeface="Helvetica"/>
        </a:defRPr>
      </a:lvl4pPr>
      <a:lvl5pPr marL="741363" indent="-228600" algn="l" defTabSz="457200" rtl="0" eaLnBrk="1" latinLnBrk="0" hangingPunct="1">
        <a:spcBef>
          <a:spcPct val="20000"/>
        </a:spcBef>
        <a:buFont typeface="Arial"/>
        <a:buChar char="•"/>
        <a:defRPr sz="1700" kern="1200">
          <a:solidFill>
            <a:srgbClr val="717073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DATA NEEDED FOR FULL INTERCONNECTION STUDY KICKOFF MEETING FROM TSP PERSPECTIVE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79091"/>
            <a:ext cx="7428457" cy="1752600"/>
          </a:xfrm>
        </p:spPr>
        <p:txBody>
          <a:bodyPr/>
          <a:lstStyle/>
          <a:p>
            <a:r>
              <a:rPr lang="en-US" dirty="0" smtClean="0"/>
              <a:t>Resource Integration Workshop</a:t>
            </a:r>
          </a:p>
          <a:p>
            <a:r>
              <a:rPr lang="en-US" dirty="0" smtClean="0"/>
              <a:t>September 28, 2018</a:t>
            </a:r>
          </a:p>
          <a:p>
            <a:endParaRPr lang="en-US" dirty="0"/>
          </a:p>
          <a:p>
            <a:r>
              <a:rPr lang="en-US" dirty="0" smtClean="0"/>
              <a:t>Michael Juricek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INFORMATION IN RARF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100" dirty="0" smtClean="0">
                <a:solidFill>
                  <a:srgbClr val="002060"/>
                </a:solidFill>
              </a:rPr>
              <a:t>Project Location</a:t>
            </a:r>
            <a:endParaRPr lang="en-US" sz="2100" b="1" dirty="0" smtClean="0">
              <a:solidFill>
                <a:srgbClr val="002060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Latitude and Longitude for Project Station Including + and – Sign for Decimal Form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Map for Project Showing Project Station</a:t>
            </a:r>
          </a:p>
          <a:p>
            <a:pPr marL="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 smtClean="0">
                <a:solidFill>
                  <a:srgbClr val="002060"/>
                </a:solidFill>
              </a:rPr>
              <a:t>Proposed Generation Project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Detailed Data for Generating Units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Equivalent Model for Collector System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Dynamic Model Customized for the Proposed Project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Information on Reactive Resources to Maintain +/-0.95 PF at the Point of Interconnection (POI)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Main Power Transformer (MPT) Data and Tap Settings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Voltage Operating Limits for Low Voltage Side of MPT  and Generating Unit Terminal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Station One-Line Diagram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Data for the Line between MPT and the POI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Commercial Operating Date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In-Service Data for Point of Interconnection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Proposed Location of Point of Interconnection Including Voltage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002060"/>
                </a:solidFill>
              </a:rPr>
              <a:t>RARF Data Elements for FIS</a:t>
            </a:r>
          </a:p>
          <a:p>
            <a:pPr marL="341313" lvl="3" indent="0"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Resource Integration Workshop                                                    Michael Juricek 9-28-18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27A2-659E-8546-933E-F4C0977B1FC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4" name="Picture 2" descr="question-mark3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/>
          </a:blip>
          <a:srcRect/>
          <a:stretch>
            <a:fillRect/>
          </a:stretch>
        </p:blipFill>
        <p:spPr>
          <a:xfrm>
            <a:off x="2878931" y="2096294"/>
            <a:ext cx="2667000" cy="3314700"/>
          </a:xfrm>
          <a:prstGeom prst="ellipse">
            <a:avLst/>
          </a:prstGeom>
          <a:effectLst>
            <a:softEdge rad="112500"/>
          </a:effectLst>
          <a:ex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Resource Integration Workshop                                                    Michael Juricek 9-28-18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D27A2-659E-8546-933E-F4C0977B1FC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650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7">
      <a:dk1>
        <a:srgbClr val="860038"/>
      </a:dk1>
      <a:lt1>
        <a:sysClr val="window" lastClr="FFFFFF"/>
      </a:lt1>
      <a:dk2>
        <a:srgbClr val="EF3E42"/>
      </a:dk2>
      <a:lt2>
        <a:srgbClr val="EEECE1"/>
      </a:lt2>
      <a:accent1>
        <a:srgbClr val="007698"/>
      </a:accent1>
      <a:accent2>
        <a:srgbClr val="003D83"/>
      </a:accent2>
      <a:accent3>
        <a:srgbClr val="717073"/>
      </a:accent3>
      <a:accent4>
        <a:srgbClr val="49A942"/>
      </a:accent4>
      <a:accent5>
        <a:srgbClr val="F58025"/>
      </a:accent5>
      <a:accent6>
        <a:srgbClr val="FDB924"/>
      </a:accent6>
      <a:hlink>
        <a:srgbClr val="0000FF"/>
      </a:hlink>
      <a:folHlink>
        <a:srgbClr val="372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6232</TotalTime>
  <Words>157</Words>
  <Application>Microsoft Office PowerPoint</Application>
  <PresentationFormat>On-screen Show (4:3)</PresentationFormat>
  <Paragraphs>29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PROJECT DATA NEEDED FOR FULL INTERCONNECTION STUDY KICKOFF MEETING FROM TSP PERSPECTIVE </vt:lpstr>
      <vt:lpstr>PROJECT INFORMATION IN RARF</vt:lpstr>
      <vt:lpstr>Questions</vt:lpstr>
    </vt:vector>
  </TitlesOfParts>
  <Company>FD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Robbins</dc:creator>
  <cp:lastModifiedBy>Mike Juricek</cp:lastModifiedBy>
  <cp:revision>23</cp:revision>
  <dcterms:created xsi:type="dcterms:W3CDTF">2011-10-26T13:46:17Z</dcterms:created>
  <dcterms:modified xsi:type="dcterms:W3CDTF">2018-09-26T19:50:43Z</dcterms:modified>
</cp:coreProperties>
</file>