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67" r:id="rId3"/>
    <p:sldMasterId id="2147494277" r:id="rId4"/>
  </p:sldMasterIdLst>
  <p:notesMasterIdLst>
    <p:notesMasterId r:id="rId17"/>
  </p:notesMasterIdLst>
  <p:handoutMasterIdLst>
    <p:handoutMasterId r:id="rId18"/>
  </p:handoutMasterIdLst>
  <p:sldIdLst>
    <p:sldId id="260" r:id="rId5"/>
    <p:sldId id="296" r:id="rId6"/>
    <p:sldId id="299" r:id="rId7"/>
    <p:sldId id="298" r:id="rId8"/>
    <p:sldId id="294" r:id="rId9"/>
    <p:sldId id="300" r:id="rId10"/>
    <p:sldId id="301" r:id="rId11"/>
    <p:sldId id="302" r:id="rId12"/>
    <p:sldId id="303" r:id="rId13"/>
    <p:sldId id="304" r:id="rId14"/>
    <p:sldId id="295" r:id="rId15"/>
    <p:sldId id="305" r:id="rId16"/>
  </p:sldIdLst>
  <p:sldSz cx="9144000" cy="6858000" type="screen4x3"/>
  <p:notesSz cx="7010400" cy="929640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4032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>
          <p15:clr>
            <a:srgbClr val="A4A3A4"/>
          </p15:clr>
        </p15:guide>
        <p15:guide id="2" pos="220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853" autoAdjust="0"/>
    <p:restoredTop sz="94595" autoAdjust="0"/>
  </p:normalViewPr>
  <p:slideViewPr>
    <p:cSldViewPr snapToGrid="0" snapToObjects="1">
      <p:cViewPr varScale="1">
        <p:scale>
          <a:sx n="125" d="100"/>
          <a:sy n="125" d="100"/>
        </p:scale>
        <p:origin x="1242" y="90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78" d="100"/>
          <a:sy n="78" d="100"/>
        </p:scale>
        <p:origin x="-2034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handoutMaster" Target="handoutMasters/handoutMaster1.xml"/><Relationship Id="rId3" Type="http://schemas.openxmlformats.org/officeDocument/2006/relationships/slideMaster" Target="slideMasters/slideMaster1.xml"/><Relationship Id="rId21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2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3A93900B-E395-43E7-8304-29909643870B}" type="datetimeFigureOut">
              <a:rPr lang="en-US"/>
              <a:pPr>
                <a:defRPr/>
              </a:pPr>
              <a:t>9/19/2018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99E6681-5ED2-4276-ADE9-96EBF7D3732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412685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916DEC4A-A848-423D-B6D0-8A125B2D4CA1}" type="datetimeFigureOut">
              <a:rPr lang="en-US"/>
              <a:pPr>
                <a:defRPr/>
              </a:pPr>
              <a:t>9/19/2018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B56BE11-F7D4-4A51-97C7-9E59A26F3BF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074253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81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DEEEA60B-7622-4EC2-8DF7-099F1D6081DA}" type="slidenum">
              <a:rPr lang="en-US" altLang="en-US" smtClean="0">
                <a:latin typeface="Calibri" panose="020F0502020204030204" pitchFamily="34" charset="0"/>
              </a:rPr>
              <a:pPr/>
              <a:t>1</a:t>
            </a:fld>
            <a:endParaRPr lang="en-US" altLang="en-US" smtClean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22816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 smtClean="0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4AE44D9-16B7-444D-AA66-52C3E69C02E8}" type="slidenum">
              <a:rPr lang="en-US" altLang="en-US" smtClean="0">
                <a:latin typeface="Calibri" panose="020F0502020204030204" pitchFamily="34" charset="0"/>
              </a:rPr>
              <a:pPr/>
              <a:t>2</a:t>
            </a:fld>
            <a:endParaRPr lang="en-US" altLang="en-US" smtClean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8502577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 smtClean="0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4AE44D9-16B7-444D-AA66-52C3E69C02E8}" type="slidenum">
              <a:rPr lang="en-US" altLang="en-US" smtClean="0">
                <a:latin typeface="Calibri" panose="020F0502020204030204" pitchFamily="34" charset="0"/>
              </a:rPr>
              <a:pPr/>
              <a:t>3</a:t>
            </a:fld>
            <a:endParaRPr lang="en-US" altLang="en-US" smtClean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2419424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 smtClean="0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4AE44D9-16B7-444D-AA66-52C3E69C02E8}" type="slidenum">
              <a:rPr lang="en-US" altLang="en-US" smtClean="0">
                <a:latin typeface="Calibri" panose="020F0502020204030204" pitchFamily="34" charset="0"/>
              </a:rPr>
              <a:pPr/>
              <a:t>4</a:t>
            </a:fld>
            <a:endParaRPr lang="en-US" altLang="en-US" smtClean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0370189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12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800604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70912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94754E99-A0E5-4899-94D8-C73D0E406896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 smtClean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5492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F7754F16-BD6A-4448-A728-D47AE01157D9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 smtClean="0"/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392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260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07038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png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5">
            <a:extLst/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B58EF099-2B0E-49FB-A308-8F2246FAE50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4274" r:id="rId1"/>
    <p:sldLayoutId id="2147494275" r:id="rId2"/>
    <p:sldLayoutId id="2147494276" r:id="rId3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mtClean="0">
                <a:solidFill>
                  <a:prstClr val="black">
                    <a:tint val="75000"/>
                  </a:prstClr>
                </a:solidFill>
                <a:latin typeface="Arial" panose="020B0604020202020204"/>
                <a:cs typeface="+mn-cs"/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  <a:latin typeface="Arial" panose="020B0604020202020204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  <a:latin typeface="Arial" panose="020B0604020202020204"/>
                <a:cs typeface="+mn-cs"/>
              </a:rPr>
              <a:pPr defTabSz="914400" eaLnBrk="1" fontAlgn="auto" hangingPunct="1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Arial" panose="020B0604020202020204"/>
              <a:cs typeface="+mn-cs"/>
            </a:endParaRP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000" b="1" dirty="0" smtClean="0">
                <a:solidFill>
                  <a:srgbClr val="5B6770"/>
                </a:solidFill>
                <a:latin typeface="Arial" panose="020B0604020202020204"/>
                <a:cs typeface="+mn-cs"/>
              </a:rPr>
              <a:t>PUBLIC</a:t>
            </a:r>
            <a:endParaRPr lang="en-US" sz="1000" b="1" dirty="0">
              <a:solidFill>
                <a:srgbClr val="5B6770"/>
              </a:solidFill>
              <a:latin typeface="Arial" panose="020B0604020202020204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1293565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4278" r:id="rId1"/>
    <p:sldLayoutId id="2147494279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13"/>
          <p:cNvGrpSpPr>
            <a:grpSpLocks/>
          </p:cNvGrpSpPr>
          <p:nvPr/>
        </p:nvGrpSpPr>
        <p:grpSpPr bwMode="auto">
          <a:xfrm>
            <a:off x="787400" y="2805113"/>
            <a:ext cx="7543800" cy="2863850"/>
            <a:chOff x="787400" y="1852613"/>
            <a:chExt cx="7543800" cy="2863316"/>
          </a:xfrm>
        </p:grpSpPr>
        <p:sp>
          <p:nvSpPr>
            <p:cNvPr id="7171" name="TextBox 9"/>
            <p:cNvSpPr txBox="1">
              <a:spLocks noChangeArrowheads="1"/>
            </p:cNvSpPr>
            <p:nvPr/>
          </p:nvSpPr>
          <p:spPr bwMode="auto">
            <a:xfrm>
              <a:off x="787400" y="2130425"/>
              <a:ext cx="7543800" cy="25855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/>
              <a:r>
                <a:rPr lang="en-US" altLang="en-US" sz="3200" b="1" dirty="0"/>
                <a:t>Item </a:t>
              </a:r>
              <a:r>
                <a:rPr lang="en-US" altLang="en-US" sz="3200" b="1" dirty="0" smtClean="0"/>
                <a:t>5: </a:t>
              </a:r>
              <a:r>
                <a:rPr lang="en-US" altLang="en-US" sz="3200" b="1" dirty="0"/>
                <a:t>PRS Report </a:t>
              </a:r>
            </a:p>
            <a:p>
              <a:pPr eaLnBrk="1" hangingPunct="1"/>
              <a:endParaRPr lang="en-US" altLang="en-US" b="1" dirty="0"/>
            </a:p>
            <a:p>
              <a:pPr eaLnBrk="1" hangingPunct="1"/>
              <a:r>
                <a:rPr lang="en-US" altLang="en-US" sz="2000" dirty="0"/>
                <a:t>Martha Henson</a:t>
              </a:r>
            </a:p>
            <a:p>
              <a:pPr eaLnBrk="1" hangingPunct="1"/>
              <a:r>
                <a:rPr lang="en-US" altLang="en-US" sz="2000" dirty="0"/>
                <a:t>PRS Chair</a:t>
              </a:r>
            </a:p>
            <a:p>
              <a:pPr eaLnBrk="1" hangingPunct="1"/>
              <a:r>
                <a:rPr lang="en-US" altLang="en-US" dirty="0"/>
                <a:t> </a:t>
              </a:r>
            </a:p>
            <a:p>
              <a:pPr eaLnBrk="1" hangingPunct="1"/>
              <a:r>
                <a:rPr lang="en-US" altLang="en-US" dirty="0"/>
                <a:t>Technical Advisory Committee (TAC) Meeting</a:t>
              </a:r>
            </a:p>
            <a:p>
              <a:pPr eaLnBrk="1" hangingPunct="1"/>
              <a:r>
                <a:rPr lang="en-US" altLang="en-US" dirty="0"/>
                <a:t>ERCOT Public</a:t>
              </a:r>
            </a:p>
            <a:p>
              <a:pPr eaLnBrk="1" hangingPunct="1"/>
              <a:r>
                <a:rPr lang="en-US" altLang="en-US" dirty="0" smtClean="0"/>
                <a:t>September 26, </a:t>
              </a:r>
              <a:r>
                <a:rPr lang="en-US" altLang="en-US" dirty="0"/>
                <a:t>2018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698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 bwMode="auto">
          <a:xfrm>
            <a:off x="190500" y="125413"/>
            <a:ext cx="873252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lvl="0"/>
            <a:r>
              <a:rPr lang="en-US" sz="1800" i="1" dirty="0"/>
              <a:t>NPRR889, RTF-1 Replace Non-Modeled Generator with Settlement Only Generator [ERCOT]</a:t>
            </a:r>
            <a:endParaRPr lang="en-US" sz="1800" dirty="0"/>
          </a:p>
        </p:txBody>
      </p:sp>
      <p:sp>
        <p:nvSpPr>
          <p:cNvPr id="14339" name="Rectangle 2"/>
          <p:cNvSpPr>
            <a:spLocks noChangeArrowheads="1"/>
          </p:cNvSpPr>
          <p:nvPr/>
        </p:nvSpPr>
        <p:spPr bwMode="auto">
          <a:xfrm>
            <a:off x="487363" y="879475"/>
            <a:ext cx="8158162" cy="5355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r>
              <a:rPr lang="en-US" b="1" dirty="0"/>
              <a:t>Proposed Effective Date:  </a:t>
            </a:r>
            <a:r>
              <a:rPr lang="en-US" dirty="0"/>
              <a:t>Upon system implementation</a:t>
            </a:r>
          </a:p>
          <a:p>
            <a:r>
              <a:rPr lang="en-US" b="1" dirty="0"/>
              <a:t>ERCOT Impact Analysis:  </a:t>
            </a:r>
            <a:r>
              <a:rPr lang="en-US" dirty="0"/>
              <a:t>Less than $10k (O&amp;M); no impacts to ERCOT staffing; impacts to </a:t>
            </a:r>
            <a:r>
              <a:rPr lang="x-none" dirty="0"/>
              <a:t>Network Model Management System (NMMS)</a:t>
            </a:r>
            <a:r>
              <a:rPr lang="en-US" dirty="0"/>
              <a:t>; </a:t>
            </a:r>
            <a:r>
              <a:rPr lang="x-none" dirty="0"/>
              <a:t>ERCOT business processes</a:t>
            </a:r>
            <a:r>
              <a:rPr lang="en-US" dirty="0"/>
              <a:t> will be updated; ERCOT grid operations and practices will be updated.</a:t>
            </a:r>
          </a:p>
          <a:p>
            <a:r>
              <a:rPr lang="en-US" b="1" dirty="0"/>
              <a:t>Revision Description:  </a:t>
            </a:r>
            <a:r>
              <a:rPr lang="en-US" dirty="0"/>
              <a:t>This NPRR replaces the current defined term, Non-Modeled Generator, with a new defined term, Settlement Only Generator (SOG), throughout the Protocols, and introduces new terms to clarify the distinction between transmission-connected Resources and distribution-connected Resources; reorganizes various terms for Resources that are misleading because they are actually attributes of Resources (rather than types of Resources) that describe the status, services provided, and/or technology utilized by Resources; and clarifies the implicit requirement that generation larger than 10 MW connected to the Distribution System will be required to register as a Generation Resource.</a:t>
            </a:r>
          </a:p>
          <a:p>
            <a:r>
              <a:rPr lang="en-US" b="1" dirty="0"/>
              <a:t>PRS Decision:</a:t>
            </a:r>
            <a:r>
              <a:rPr lang="en-US" dirty="0"/>
              <a:t>  On 8/16/18, PRS unanimously voted to recommend approval of NPRR889 as submitted.  On 9/13/18, PRS unanimously voted to endorse and forward to TAC the 8/16/18 PRS Report as amended by the 9/10/18 Luminant comments and the Impact Analysis for NPRR889.</a:t>
            </a:r>
          </a:p>
        </p:txBody>
      </p:sp>
    </p:spTree>
    <p:extLst>
      <p:ext uri="{BB962C8B-B14F-4D97-AF65-F5344CB8AC3E}">
        <p14:creationId xmlns:p14="http://schemas.microsoft.com/office/powerpoint/2010/main" val="352599827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 bwMode="auto">
          <a:xfrm>
            <a:off x="190500" y="125413"/>
            <a:ext cx="873252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lvl="0"/>
            <a:r>
              <a:rPr lang="en-US" sz="1800" i="1" dirty="0"/>
              <a:t>NPRR890, Correction to Calculation of Real-Time LMPs at Logical Resource Node for On-Line Combined Cycle Generation Resources – URGENT [ERCOT]</a:t>
            </a:r>
            <a:endParaRPr lang="en-US" sz="1800" dirty="0"/>
          </a:p>
        </p:txBody>
      </p:sp>
      <p:sp>
        <p:nvSpPr>
          <p:cNvPr id="14339" name="Rectangle 2"/>
          <p:cNvSpPr>
            <a:spLocks noChangeArrowheads="1"/>
          </p:cNvSpPr>
          <p:nvPr/>
        </p:nvSpPr>
        <p:spPr bwMode="auto">
          <a:xfrm>
            <a:off x="487363" y="879475"/>
            <a:ext cx="8158162" cy="36933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r>
              <a:rPr lang="en-US" b="1" dirty="0"/>
              <a:t>Proposed Effective Date:  </a:t>
            </a:r>
            <a:r>
              <a:rPr lang="en-US" dirty="0"/>
              <a:t>November 1, 2018</a:t>
            </a:r>
          </a:p>
          <a:p>
            <a:r>
              <a:rPr lang="en-US" b="1" dirty="0"/>
              <a:t>ERCOT Impact Analysis:  </a:t>
            </a:r>
            <a:r>
              <a:rPr lang="en-US" dirty="0"/>
              <a:t>No budgetary impact; no impacts to ERCOT staffing; no impacts to ERCOT computer systems; no impacts to </a:t>
            </a:r>
            <a:r>
              <a:rPr lang="x-none" dirty="0"/>
              <a:t>ERCOT business processes</a:t>
            </a:r>
            <a:r>
              <a:rPr lang="en-US" dirty="0"/>
              <a:t>; no impacts to ERCOT grid operations and practices.</a:t>
            </a:r>
          </a:p>
          <a:p>
            <a:r>
              <a:rPr lang="en-US" b="1" dirty="0"/>
              <a:t>Revision Description:  </a:t>
            </a:r>
            <a:r>
              <a:rPr lang="en-US" dirty="0"/>
              <a:t>This NPRR aligns Protocol price calculation formulas with ERCOT systems calculation of the Real-Time Locational Marginal Price (LMP) at a logical Resource Node for an On-Line Combined Cycle Generation Resource (“CCGR”). This alignment includes distinguishing between scenarios in which the CCGR is On-Line and when it is Off-Line.</a:t>
            </a:r>
          </a:p>
          <a:p>
            <a:r>
              <a:rPr lang="en-US" b="1" dirty="0"/>
              <a:t>PRS Decision:</a:t>
            </a:r>
            <a:r>
              <a:rPr lang="en-US" dirty="0"/>
              <a:t>  On 8/16/18, </a:t>
            </a:r>
            <a:r>
              <a:rPr lang="en-US" dirty="0" smtClean="0"/>
              <a:t>unanimously </a:t>
            </a:r>
            <a:r>
              <a:rPr lang="en-US" dirty="0"/>
              <a:t>voted to grant NPRR890 Urgent status. </a:t>
            </a:r>
            <a:r>
              <a:rPr lang="en-US" dirty="0" smtClean="0"/>
              <a:t>PRS then unanimously </a:t>
            </a:r>
            <a:r>
              <a:rPr lang="en-US" dirty="0"/>
              <a:t>voted to recommend approval of NPRR890 as submitted and to forward NPRR890 and the Impact Analysis to TAC</a:t>
            </a:r>
            <a:r>
              <a:rPr lang="en-US" dirty="0" smtClean="0"/>
              <a:t>.</a:t>
            </a:r>
          </a:p>
          <a:p>
            <a:r>
              <a:rPr lang="en-US" b="1" dirty="0"/>
              <a:t>Credit WG:</a:t>
            </a:r>
            <a:r>
              <a:rPr lang="en-US" dirty="0"/>
              <a:t>  See 9/19/18 Credit WG comments</a:t>
            </a:r>
            <a:r>
              <a:rPr lang="en-US" dirty="0" smtClean="0"/>
              <a:t>.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686800" cy="527613"/>
          </a:xfrm>
        </p:spPr>
        <p:txBody>
          <a:bodyPr/>
          <a:lstStyle/>
          <a:p>
            <a:r>
              <a:rPr lang="en-US" sz="2200" b="1" dirty="0" smtClean="0">
                <a:solidFill>
                  <a:schemeClr val="accent1"/>
                </a:solidFill>
              </a:rPr>
              <a:t>2018 Release Targets – Board Approved NPRRs / SCRs / </a:t>
            </a:r>
            <a:r>
              <a:rPr lang="en-US" sz="2200" b="1" dirty="0" err="1" smtClean="0">
                <a:solidFill>
                  <a:schemeClr val="accent1"/>
                </a:solidFill>
              </a:rPr>
              <a:t>xGRRs</a:t>
            </a:r>
            <a:r>
              <a:rPr lang="en-US" sz="2200" b="1" dirty="0" smtClean="0">
                <a:solidFill>
                  <a:schemeClr val="accent1"/>
                </a:solidFill>
              </a:rPr>
              <a:t> </a:t>
            </a:r>
            <a:endParaRPr lang="en-US" sz="22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29" name="TextBox 15"/>
          <p:cNvSpPr txBox="1">
            <a:spLocks noChangeArrowheads="1"/>
          </p:cNvSpPr>
          <p:nvPr/>
        </p:nvSpPr>
        <p:spPr bwMode="auto">
          <a:xfrm>
            <a:off x="160280" y="5447632"/>
            <a:ext cx="3174414" cy="40011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t" anchorCtr="1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hangingPunct="1">
              <a:defRPr/>
            </a:pPr>
            <a:r>
              <a:rPr lang="en-US" sz="1000" b="0" kern="0" dirty="0">
                <a:solidFill>
                  <a:srgbClr val="000000"/>
                </a:solidFill>
                <a:cs typeface="+mn-cs"/>
              </a:rPr>
              <a:t>Go-live dates can differ from Protocol effective dates – Please refer to market notices for more details</a:t>
            </a:r>
          </a:p>
        </p:txBody>
      </p:sp>
      <p:sp>
        <p:nvSpPr>
          <p:cNvPr id="30" name="TextBox 22"/>
          <p:cNvSpPr txBox="1">
            <a:spLocks noChangeArrowheads="1"/>
          </p:cNvSpPr>
          <p:nvPr/>
        </p:nvSpPr>
        <p:spPr bwMode="auto">
          <a:xfrm>
            <a:off x="160279" y="5904832"/>
            <a:ext cx="3174415" cy="26161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t" anchorCtr="1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hangingPunct="1">
              <a:defRPr/>
            </a:pPr>
            <a:r>
              <a:rPr lang="en-US" sz="1100" kern="0">
                <a:solidFill>
                  <a:srgbClr val="000000"/>
                </a:solidFill>
                <a:cs typeface="+mn-cs"/>
              </a:rPr>
              <a:t>Release targets are subject to change</a:t>
            </a:r>
          </a:p>
        </p:txBody>
      </p:sp>
      <p:sp>
        <p:nvSpPr>
          <p:cNvPr id="32" name="TextBox 23"/>
          <p:cNvSpPr txBox="1">
            <a:spLocks noChangeArrowheads="1"/>
          </p:cNvSpPr>
          <p:nvPr/>
        </p:nvSpPr>
        <p:spPr bwMode="auto">
          <a:xfrm>
            <a:off x="3491321" y="5447632"/>
            <a:ext cx="1647290" cy="75405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800" b="0" kern="0" dirty="0" smtClean="0">
                <a:solidFill>
                  <a:srgbClr val="000000"/>
                </a:solidFill>
                <a:cs typeface="+mn-cs"/>
              </a:rPr>
              <a:t>APPENDIX</a:t>
            </a:r>
          </a:p>
          <a:p>
            <a:pPr defTabSz="914400" eaLnBrk="1" hangingPunct="1">
              <a:defRPr/>
            </a:pPr>
            <a:r>
              <a:rPr lang="en-US" sz="700" b="0" kern="0" dirty="0" smtClean="0">
                <a:solidFill>
                  <a:srgbClr val="FF0000"/>
                </a:solidFill>
                <a:cs typeface="+mn-cs"/>
              </a:rPr>
              <a:t>Red </a:t>
            </a:r>
            <a:r>
              <a:rPr lang="en-US" sz="700" b="0" kern="0" dirty="0">
                <a:solidFill>
                  <a:srgbClr val="FF0000"/>
                </a:solidFill>
                <a:cs typeface="+mn-cs"/>
              </a:rPr>
              <a:t>Text</a:t>
            </a:r>
            <a:r>
              <a:rPr lang="en-US" sz="700" b="0" kern="0" dirty="0">
                <a:solidFill>
                  <a:srgbClr val="000000"/>
                </a:solidFill>
                <a:cs typeface="+mn-cs"/>
              </a:rPr>
              <a:t>: </a:t>
            </a:r>
            <a:r>
              <a:rPr lang="en-US" sz="700" b="0" kern="0" dirty="0" smtClean="0">
                <a:solidFill>
                  <a:srgbClr val="000000"/>
                </a:solidFill>
                <a:cs typeface="+mn-cs"/>
              </a:rPr>
              <a:t>New </a:t>
            </a:r>
            <a:r>
              <a:rPr lang="en-US" sz="700" b="0" kern="0" dirty="0">
                <a:solidFill>
                  <a:srgbClr val="000000"/>
                </a:solidFill>
                <a:cs typeface="+mn-cs"/>
              </a:rPr>
              <a:t>additions and target release </a:t>
            </a:r>
            <a:r>
              <a:rPr lang="en-US" sz="700" b="0" kern="0" dirty="0" smtClean="0">
                <a:solidFill>
                  <a:srgbClr val="000000"/>
                </a:solidFill>
                <a:cs typeface="+mn-cs"/>
              </a:rPr>
              <a:t>changes</a:t>
            </a:r>
          </a:p>
          <a:p>
            <a:pPr defTabSz="914400" eaLnBrk="1" hangingPunct="1">
              <a:defRPr/>
            </a:pPr>
            <a:r>
              <a:rPr lang="en-US" sz="700" b="0" strike="sngStrike" kern="0" dirty="0">
                <a:solidFill>
                  <a:srgbClr val="000000"/>
                </a:solidFill>
                <a:cs typeface="+mn-cs"/>
              </a:rPr>
              <a:t>Strike-Through Text</a:t>
            </a:r>
            <a:r>
              <a:rPr lang="en-US" sz="700" b="0" kern="0" dirty="0">
                <a:solidFill>
                  <a:srgbClr val="000000"/>
                </a:solidFill>
                <a:cs typeface="+mn-cs"/>
              </a:rPr>
              <a:t>: Previous target </a:t>
            </a:r>
            <a:r>
              <a:rPr lang="en-US" sz="700" b="0" kern="0" dirty="0" smtClean="0">
                <a:solidFill>
                  <a:srgbClr val="000000"/>
                </a:solidFill>
                <a:cs typeface="+mn-cs"/>
              </a:rPr>
              <a:t>release</a:t>
            </a:r>
            <a:endParaRPr lang="en-US" sz="700" b="0" kern="0" dirty="0">
              <a:solidFill>
                <a:srgbClr val="000000"/>
              </a:solidFill>
              <a:cs typeface="+mn-cs"/>
            </a:endParaRPr>
          </a:p>
          <a:p>
            <a:pPr defTabSz="914400" eaLnBrk="1" hangingPunct="1">
              <a:defRPr/>
            </a:pPr>
            <a:r>
              <a:rPr lang="en-US" sz="700" b="0" kern="0" dirty="0">
                <a:solidFill>
                  <a:srgbClr val="000000"/>
                </a:solidFill>
                <a:cs typeface="+mn-cs"/>
              </a:rPr>
              <a:t>(a), (b), </a:t>
            </a:r>
            <a:r>
              <a:rPr lang="en-US" sz="700" b="0" kern="0" dirty="0" smtClean="0">
                <a:solidFill>
                  <a:srgbClr val="000000"/>
                </a:solidFill>
                <a:cs typeface="+mn-cs"/>
              </a:rPr>
              <a:t>etc.: </a:t>
            </a:r>
            <a:r>
              <a:rPr lang="en-US" sz="700" b="0" kern="0" dirty="0">
                <a:solidFill>
                  <a:srgbClr val="000000"/>
                </a:solidFill>
                <a:cs typeface="+mn-cs"/>
              </a:rPr>
              <a:t>M</a:t>
            </a:r>
            <a:r>
              <a:rPr lang="en-US" sz="700" b="0" kern="0" dirty="0" err="1" smtClean="0">
                <a:solidFill>
                  <a:srgbClr val="000000"/>
                </a:solidFill>
                <a:cs typeface="+mn-cs"/>
              </a:rPr>
              <a:t>ultiple</a:t>
            </a:r>
            <a:r>
              <a:rPr lang="en-US" sz="700" b="0" kern="0" dirty="0" smtClean="0">
                <a:solidFill>
                  <a:srgbClr val="000000"/>
                </a:solidFill>
                <a:cs typeface="+mn-cs"/>
              </a:rPr>
              <a:t> phase release</a:t>
            </a:r>
            <a:endParaRPr lang="en-US" sz="700" b="0" kern="0" dirty="0">
              <a:solidFill>
                <a:srgbClr val="000000"/>
              </a:solidFill>
              <a:cs typeface="+mn-cs"/>
            </a:endParaRPr>
          </a:p>
        </p:txBody>
      </p:sp>
      <p:graphicFrame>
        <p:nvGraphicFramePr>
          <p:cNvPr id="33" name="Group 3"/>
          <p:cNvGraphicFramePr>
            <a:graphicFrameLocks/>
          </p:cNvGraphicFramePr>
          <p:nvPr>
            <p:extLst/>
          </p:nvPr>
        </p:nvGraphicFramePr>
        <p:xfrm>
          <a:off x="160280" y="838201"/>
          <a:ext cx="8839200" cy="3727703"/>
        </p:xfrm>
        <a:graphic>
          <a:graphicData uri="http://schemas.openxmlformats.org/drawingml/2006/table">
            <a:tbl>
              <a:tblPr/>
              <a:tblGrid>
                <a:gridCol w="1439920"/>
                <a:gridCol w="1524000"/>
                <a:gridCol w="1524191"/>
                <a:gridCol w="1504660"/>
                <a:gridCol w="1390749"/>
                <a:gridCol w="1455680"/>
              </a:tblGrid>
              <a:tr h="54954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February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2/6 – 2/8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April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4/5 – 4/9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May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5/29 – 5/31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August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8/7 – 8/9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October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10/23 – 10/25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December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12/11 – 12/13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</a:tr>
              <a:tr h="2422254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NPRR659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NPRR683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NPRR743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NPRR760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NPRR800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NPRR810</a:t>
                      </a: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PGRR042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NPRR846</a:t>
                      </a:r>
                      <a:endParaRPr kumimoji="0" lang="en-US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NPRR562</a:t>
                      </a:r>
                      <a:r>
                        <a:rPr kumimoji="0" lang="en-US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(b)</a:t>
                      </a: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SCR792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NPRR768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NPRR815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OBDRR002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sng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NPRR776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NOGRR167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NPRR819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NPRR844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NPRR854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SCR791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05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NPRR702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(partial implementation)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NPRR833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(a)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NPRR843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(a)</a:t>
                      </a: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NPRR864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NPRR875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RRGRR015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RRGRR016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SCR795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NPRR825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(a)</a:t>
                      </a: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PGRR057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NPRR809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(b)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NPRR833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(b)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NPRR842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NPRR843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(b)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NPRR858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SCR794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sng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351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8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2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8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</a:tr>
            </a:tbl>
          </a:graphicData>
        </a:graphic>
      </p:graphicFrame>
      <p:sp>
        <p:nvSpPr>
          <p:cNvPr id="35" name="TextBox 34"/>
          <p:cNvSpPr txBox="1"/>
          <p:nvPr/>
        </p:nvSpPr>
        <p:spPr>
          <a:xfrm>
            <a:off x="7315200" y="1400352"/>
            <a:ext cx="236905" cy="1800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 eaLnBrk="1" hangingPunct="1">
              <a:defRPr/>
            </a:pPr>
            <a:r>
              <a:rPr lang="en-US" sz="11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  <a:endParaRPr lang="en-US" sz="5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 </a:t>
            </a: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24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  <a:endParaRPr lang="en-US" sz="28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5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</p:txBody>
      </p:sp>
      <p:sp>
        <p:nvSpPr>
          <p:cNvPr id="25" name="TextBox 12"/>
          <p:cNvSpPr txBox="1">
            <a:spLocks noChangeArrowheads="1"/>
          </p:cNvSpPr>
          <p:nvPr/>
        </p:nvSpPr>
        <p:spPr bwMode="auto">
          <a:xfrm>
            <a:off x="3122655" y="3285979"/>
            <a:ext cx="1508760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200" dirty="0" smtClean="0">
                <a:solidFill>
                  <a:prstClr val="black"/>
                </a:solidFill>
                <a:cs typeface="+mn-cs"/>
              </a:rPr>
              <a:t>6/1</a:t>
            </a:r>
            <a:endParaRPr lang="en-US" sz="1200" kern="0" dirty="0" smtClean="0">
              <a:solidFill>
                <a:prstClr val="black"/>
              </a:solidFill>
              <a:cs typeface="+mn-cs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7189795" y="1391700"/>
            <a:ext cx="370549" cy="24776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 </a:t>
            </a:r>
          </a:p>
          <a:p>
            <a:pPr algn="ctr" defTabSz="914400" eaLnBrk="1" hangingPunct="1">
              <a:defRPr/>
            </a:pPr>
            <a:endParaRPr lang="en-US" sz="5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6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8638685" y="1392114"/>
            <a:ext cx="37054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P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NS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 </a:t>
            </a:r>
          </a:p>
        </p:txBody>
      </p:sp>
      <p:sp>
        <p:nvSpPr>
          <p:cNvPr id="44" name="TextBox 12"/>
          <p:cNvSpPr txBox="1">
            <a:spLocks noChangeArrowheads="1"/>
          </p:cNvSpPr>
          <p:nvPr/>
        </p:nvSpPr>
        <p:spPr bwMode="auto">
          <a:xfrm>
            <a:off x="4647890" y="3274976"/>
            <a:ext cx="1501431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200" dirty="0" smtClean="0">
                <a:solidFill>
                  <a:prstClr val="black"/>
                </a:solidFill>
                <a:cs typeface="+mn-cs"/>
              </a:rPr>
              <a:t>9/1</a:t>
            </a:r>
            <a:endParaRPr lang="en-US" sz="1200" kern="0" dirty="0" smtClean="0">
              <a:solidFill>
                <a:prstClr val="black"/>
              </a:solidFill>
              <a:cs typeface="+mn-cs"/>
            </a:endParaRPr>
          </a:p>
        </p:txBody>
      </p:sp>
      <p:sp>
        <p:nvSpPr>
          <p:cNvPr id="3" name="TextBox 2"/>
          <p:cNvSpPr txBox="1"/>
          <p:nvPr/>
        </p:nvSpPr>
        <p:spPr>
          <a:xfrm rot="16200000">
            <a:off x="-301784" y="1935294"/>
            <a:ext cx="127470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100" i="1" dirty="0" smtClean="0">
                <a:solidFill>
                  <a:prstClr val="black"/>
                </a:solidFill>
                <a:latin typeface="Arial" panose="020B0604020202020204"/>
                <a:cs typeface="+mn-cs"/>
              </a:rPr>
              <a:t>CMM Release 1a</a:t>
            </a:r>
            <a:endParaRPr lang="en-US" sz="1100" i="1" dirty="0">
              <a:solidFill>
                <a:prstClr val="black"/>
              </a:solidFill>
              <a:latin typeface="Arial" panose="020B0604020202020204"/>
              <a:cs typeface="+mn-cs"/>
            </a:endParaRPr>
          </a:p>
        </p:txBody>
      </p:sp>
      <p:sp>
        <p:nvSpPr>
          <p:cNvPr id="4" name="Left Brace 3"/>
          <p:cNvSpPr/>
          <p:nvPr/>
        </p:nvSpPr>
        <p:spPr>
          <a:xfrm>
            <a:off x="406782" y="1645562"/>
            <a:ext cx="167979" cy="854370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4" name="TextBox 21"/>
          <p:cNvSpPr txBox="1">
            <a:spLocks noChangeArrowheads="1"/>
          </p:cNvSpPr>
          <p:nvPr/>
        </p:nvSpPr>
        <p:spPr bwMode="auto">
          <a:xfrm>
            <a:off x="5284529" y="5432243"/>
            <a:ext cx="1173951" cy="83099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hangingPunct="1">
              <a:defRPr/>
            </a:pPr>
            <a:r>
              <a:rPr lang="en-US" sz="800" b="0" u="sng" kern="0" dirty="0" smtClean="0">
                <a:solidFill>
                  <a:srgbClr val="000000"/>
                </a:solidFill>
                <a:cs typeface="+mn-cs"/>
              </a:rPr>
              <a:t>Project Status Codes 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srgbClr val="000000"/>
                </a:solidFill>
                <a:cs typeface="+mn-cs"/>
              </a:rPr>
              <a:t>  NS = Not Started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srgbClr val="000000"/>
                </a:solidFill>
                <a:cs typeface="+mn-cs"/>
              </a:rPr>
              <a:t>  I     = Initiation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srgbClr val="000000"/>
                </a:solidFill>
                <a:cs typeface="+mn-cs"/>
              </a:rPr>
              <a:t>  P    = Planning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srgbClr val="000000"/>
                </a:solidFill>
                <a:cs typeface="+mn-cs"/>
              </a:rPr>
              <a:t>  E    = Execution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srgbClr val="000000"/>
                </a:solidFill>
                <a:cs typeface="+mn-cs"/>
              </a:rPr>
              <a:t>  H    = On Hold</a:t>
            </a:r>
          </a:p>
        </p:txBody>
      </p:sp>
      <p:sp>
        <p:nvSpPr>
          <p:cNvPr id="26" name="TextBox 12"/>
          <p:cNvSpPr txBox="1">
            <a:spLocks noChangeArrowheads="1"/>
          </p:cNvSpPr>
          <p:nvPr/>
        </p:nvSpPr>
        <p:spPr bwMode="auto">
          <a:xfrm>
            <a:off x="140666" y="3292999"/>
            <a:ext cx="1444653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200" dirty="0" smtClean="0">
                <a:solidFill>
                  <a:prstClr val="black"/>
                </a:solidFill>
                <a:cs typeface="+mn-cs"/>
              </a:rPr>
              <a:t>1/1  &amp;  2/1</a:t>
            </a:r>
            <a:endParaRPr lang="en-US" sz="1200" kern="0" dirty="0">
              <a:solidFill>
                <a:prstClr val="black"/>
              </a:solidFill>
              <a:cs typeface="+mn-cs"/>
            </a:endParaRPr>
          </a:p>
        </p:txBody>
      </p:sp>
      <p:sp>
        <p:nvSpPr>
          <p:cNvPr id="28" name="TextBox 21"/>
          <p:cNvSpPr txBox="1">
            <a:spLocks noChangeArrowheads="1"/>
          </p:cNvSpPr>
          <p:nvPr/>
        </p:nvSpPr>
        <p:spPr bwMode="auto">
          <a:xfrm>
            <a:off x="6497486" y="5446693"/>
            <a:ext cx="2485392" cy="954107"/>
          </a:xfrm>
          <a:prstGeom prst="rect">
            <a:avLst/>
          </a:prstGeom>
          <a:solidFill>
            <a:schemeClr val="bg1"/>
          </a:solidFill>
          <a:ln w="9525">
            <a:solidFill>
              <a:srgbClr val="000000"/>
            </a:solidFill>
            <a:miter lim="800000"/>
            <a:headEnd/>
            <a:tailEnd/>
          </a:ln>
          <a:extLst/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NPRR825(a) – </a:t>
            </a:r>
            <a:r>
              <a:rPr lang="en-US" sz="800" b="0" kern="0" dirty="0" err="1" smtClean="0">
                <a:solidFill>
                  <a:prstClr val="black"/>
                </a:solidFill>
                <a:cs typeface="+mn-cs"/>
              </a:rPr>
              <a:t>NoticeBuilder</a:t>
            </a: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 changes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NPRR562(b</a:t>
            </a:r>
            <a:r>
              <a:rPr lang="en-US" sz="800" b="0" kern="0" dirty="0">
                <a:solidFill>
                  <a:prstClr val="black"/>
                </a:solidFill>
                <a:cs typeface="+mn-cs"/>
              </a:rPr>
              <a:t>) – </a:t>
            </a: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Reporting/posting system changes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NPRR809(b</a:t>
            </a:r>
            <a:r>
              <a:rPr lang="en-US" sz="800" b="0" kern="0" dirty="0">
                <a:solidFill>
                  <a:prstClr val="black"/>
                </a:solidFill>
                <a:cs typeface="+mn-cs"/>
              </a:rPr>
              <a:t>) – Reporting/posting </a:t>
            </a: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system changes</a:t>
            </a:r>
            <a:endParaRPr lang="en-US" sz="800" b="0" kern="0" dirty="0">
              <a:solidFill>
                <a:prstClr val="black"/>
              </a:solidFill>
              <a:cs typeface="+mn-cs"/>
            </a:endParaRP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NPRR833(a) – DAM system changes</a:t>
            </a:r>
          </a:p>
          <a:p>
            <a:pPr defTabSz="914400" eaLnBrk="1" hangingPunct="1">
              <a:defRPr/>
            </a:pPr>
            <a:r>
              <a:rPr lang="en-US" sz="800" b="0" kern="0" dirty="0">
                <a:solidFill>
                  <a:prstClr val="black"/>
                </a:solidFill>
                <a:cs typeface="+mn-cs"/>
              </a:rPr>
              <a:t>NPRR833(b) – </a:t>
            </a: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SCED system changes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NPRR843(a) – CDR, 48 hour, &amp; 7 day reports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NPRR843(b) – 60 day reports</a:t>
            </a:r>
          </a:p>
        </p:txBody>
      </p:sp>
      <p:sp>
        <p:nvSpPr>
          <p:cNvPr id="37" name="TextBox 13"/>
          <p:cNvSpPr txBox="1">
            <a:spLocks noChangeArrowheads="1"/>
          </p:cNvSpPr>
          <p:nvPr/>
        </p:nvSpPr>
        <p:spPr bwMode="auto">
          <a:xfrm>
            <a:off x="160280" y="4642442"/>
            <a:ext cx="8839200" cy="261610"/>
          </a:xfrm>
          <a:prstGeom prst="rect">
            <a:avLst/>
          </a:prstGeom>
          <a:solidFill>
            <a:srgbClr val="BBE0E3"/>
          </a:solidFill>
          <a:ln w="1587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100" kern="0" dirty="0" smtClean="0">
                <a:solidFill>
                  <a:srgbClr val="000000"/>
                </a:solidFill>
                <a:cs typeface="+mn-cs"/>
              </a:rPr>
              <a:t>TBD Items </a:t>
            </a:r>
            <a:r>
              <a:rPr lang="en-US" sz="1000" i="1" kern="0" dirty="0" smtClean="0">
                <a:solidFill>
                  <a:srgbClr val="000000"/>
                </a:solidFill>
                <a:cs typeface="+mn-cs"/>
              </a:rPr>
              <a:t>(and point at which they became “TBD”)</a:t>
            </a:r>
            <a:endParaRPr lang="en-US" sz="1100" i="1" kern="0" dirty="0">
              <a:solidFill>
                <a:srgbClr val="000000"/>
              </a:solidFill>
              <a:cs typeface="+mn-cs"/>
            </a:endParaRPr>
          </a:p>
        </p:txBody>
      </p:sp>
      <p:graphicFrame>
        <p:nvGraphicFramePr>
          <p:cNvPr id="45" name="Table 44"/>
          <p:cNvGraphicFramePr>
            <a:graphicFrameLocks noGrp="1"/>
          </p:cNvGraphicFramePr>
          <p:nvPr>
            <p:extLst/>
          </p:nvPr>
        </p:nvGraphicFramePr>
        <p:xfrm>
          <a:off x="168443" y="4908113"/>
          <a:ext cx="8823157" cy="464820"/>
        </p:xfrm>
        <a:graphic>
          <a:graphicData uri="http://schemas.openxmlformats.org/drawingml/2006/table">
            <a:tbl>
              <a:tblPr firstRow="1" bandRow="1"/>
              <a:tblGrid>
                <a:gridCol w="898357"/>
                <a:gridCol w="914400"/>
                <a:gridCol w="914400"/>
                <a:gridCol w="2895600"/>
                <a:gridCol w="3200400"/>
              </a:tblGrid>
              <a:tr h="23989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2014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2015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2016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2017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2018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</a:tr>
              <a:tr h="20354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0" dirty="0" smtClean="0">
                          <a:solidFill>
                            <a:schemeClr val="tx1"/>
                          </a:solidFill>
                        </a:rPr>
                        <a:t>NPRR664</a:t>
                      </a: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800" b="0" strike="noStrike" dirty="0" smtClean="0">
                          <a:solidFill>
                            <a:schemeClr val="tx1"/>
                          </a:solidFill>
                        </a:rPr>
                        <a:t>None</a:t>
                      </a:r>
                      <a:endParaRPr lang="en-US" sz="800" b="0" strike="noStrik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0" strike="noStrike" dirty="0" smtClean="0">
                          <a:solidFill>
                            <a:schemeClr val="tx1"/>
                          </a:solidFill>
                        </a:rPr>
                        <a:t>SCR781  P</a:t>
                      </a:r>
                      <a:endParaRPr lang="en-US" sz="800" b="0" strike="sngStrik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0" strike="noStrike" dirty="0" smtClean="0">
                          <a:solidFill>
                            <a:schemeClr val="tx1"/>
                          </a:solidFill>
                        </a:rPr>
                        <a:t>NPRR702  P,</a:t>
                      </a:r>
                      <a:r>
                        <a:rPr lang="en-US" sz="800" b="0" strike="noStrike" baseline="0" dirty="0" smtClean="0">
                          <a:solidFill>
                            <a:schemeClr val="tx1"/>
                          </a:solidFill>
                        </a:rPr>
                        <a:t> SCR777, NPRR831(b), NPRR749 E</a:t>
                      </a:r>
                      <a:endParaRPr lang="en-US" sz="800" b="0" strike="sngStrik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0" strike="sngStrike" baseline="0" dirty="0" smtClean="0">
                          <a:solidFill>
                            <a:schemeClr val="tx1"/>
                          </a:solidFill>
                        </a:rPr>
                        <a:t>NPRR825(a)</a:t>
                      </a:r>
                      <a:r>
                        <a:rPr lang="en-US" sz="800" b="0" strike="noStrike" baseline="0" dirty="0" smtClean="0">
                          <a:solidFill>
                            <a:schemeClr val="tx1"/>
                          </a:solidFill>
                        </a:rPr>
                        <a:t>, NPRR519, NPR620, NPRR741, NPRR755</a:t>
                      </a:r>
                      <a:endParaRPr lang="en-US" sz="800" b="0" strike="sngStrik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80974" y="3617350"/>
            <a:ext cx="32893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800" dirty="0" smtClean="0">
                <a:solidFill>
                  <a:prstClr val="black"/>
                </a:solidFill>
                <a:latin typeface="Arial" panose="020B0604020202020204"/>
                <a:cs typeface="+mn-cs"/>
              </a:rPr>
              <a:t>1/1</a:t>
            </a:r>
            <a:endParaRPr lang="en-US" sz="800" dirty="0">
              <a:solidFill>
                <a:prstClr val="black"/>
              </a:solidFill>
              <a:latin typeface="Arial" panose="020B0604020202020204"/>
              <a:cs typeface="+mn-cs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190060" y="3844243"/>
            <a:ext cx="32893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800" dirty="0">
                <a:solidFill>
                  <a:prstClr val="black"/>
                </a:solidFill>
                <a:latin typeface="Arial" panose="020B0604020202020204"/>
                <a:cs typeface="+mn-cs"/>
              </a:rPr>
              <a:t>2</a:t>
            </a:r>
            <a:r>
              <a:rPr lang="en-US" sz="800" dirty="0" smtClean="0">
                <a:solidFill>
                  <a:prstClr val="black"/>
                </a:solidFill>
                <a:latin typeface="Arial" panose="020B0604020202020204"/>
                <a:cs typeface="+mn-cs"/>
              </a:rPr>
              <a:t>/1</a:t>
            </a:r>
            <a:endParaRPr lang="en-US" sz="800" dirty="0">
              <a:solidFill>
                <a:prstClr val="black"/>
              </a:solidFill>
              <a:latin typeface="Arial" panose="020B0604020202020204"/>
              <a:cs typeface="+mn-cs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1263557" y="1398340"/>
            <a:ext cx="304892" cy="27238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 smtClean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  <a:endParaRPr lang="en-US" sz="1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 smtClean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  <a:endParaRPr lang="en-US" sz="1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 smtClean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0" dirty="0" smtClean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1600" dirty="0" smtClean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105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105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4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  <a:endParaRPr lang="en-US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2809262" y="1375039"/>
            <a:ext cx="30489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 smtClean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360791" y="3570037"/>
            <a:ext cx="30489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 smtClean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4355947" y="1389888"/>
            <a:ext cx="30489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 smtClean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  <a:endParaRPr lang="en-US" sz="1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5844429" y="1371460"/>
            <a:ext cx="304892" cy="9694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300" dirty="0" smtClean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  <a:endParaRPr lang="en-US" sz="1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</p:txBody>
      </p:sp>
      <p:sp>
        <p:nvSpPr>
          <p:cNvPr id="34" name="TextBox 12"/>
          <p:cNvSpPr txBox="1">
            <a:spLocks noChangeArrowheads="1"/>
          </p:cNvSpPr>
          <p:nvPr/>
        </p:nvSpPr>
        <p:spPr bwMode="auto">
          <a:xfrm>
            <a:off x="6157789" y="3276218"/>
            <a:ext cx="1380744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200" dirty="0" smtClean="0">
                <a:solidFill>
                  <a:prstClr val="black"/>
                </a:solidFill>
                <a:cs typeface="+mn-cs"/>
              </a:rPr>
              <a:t>10/1</a:t>
            </a:r>
            <a:endParaRPr lang="en-US" sz="1200" kern="0" dirty="0" smtClean="0">
              <a:solidFill>
                <a:prstClr val="black"/>
              </a:solidFill>
              <a:cs typeface="+mn-cs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5845662" y="3526109"/>
            <a:ext cx="30489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200" dirty="0" smtClean="0">
                <a:solidFill>
                  <a:prstClr val="black"/>
                </a:solidFill>
                <a:latin typeface="Wingdings" panose="05000000000000000000" pitchFamily="2" charset="2"/>
                <a:cs typeface="+mn-cs"/>
              </a:rPr>
              <a:t>ü</a:t>
            </a: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1200" dirty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 sz="200" dirty="0" smtClean="0">
              <a:solidFill>
                <a:prstClr val="black"/>
              </a:solidFill>
              <a:latin typeface="Wingdings" panose="05000000000000000000" pitchFamily="2" charset="2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9509075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79413" y="714375"/>
            <a:ext cx="8458200" cy="55435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eaLnBrk="1" hangingPunct="1">
              <a:spcBef>
                <a:spcPts val="0"/>
              </a:spcBef>
              <a:buFontTx/>
              <a:buNone/>
              <a:defRPr/>
            </a:pPr>
            <a:r>
              <a:rPr lang="en-US" dirty="0" smtClean="0"/>
              <a:t>Revision Requests Recommended for Approval by PRS – Unopposed and No Impact (Vote):</a:t>
            </a:r>
          </a:p>
          <a:p>
            <a:pPr marL="0" indent="0" eaLnBrk="1" hangingPunct="1">
              <a:spcBef>
                <a:spcPts val="0"/>
              </a:spcBef>
              <a:buFontTx/>
              <a:buNone/>
              <a:defRPr/>
            </a:pPr>
            <a:endParaRPr lang="en-US" dirty="0" smtClean="0"/>
          </a:p>
          <a:p>
            <a:pPr eaLnBrk="1">
              <a:defRPr/>
            </a:pPr>
            <a:r>
              <a:rPr lang="en-US" b="0" dirty="0" smtClean="0"/>
              <a:t>NPRR883</a:t>
            </a:r>
            <a:r>
              <a:rPr lang="en-US" b="0" dirty="0"/>
              <a:t>, Adjustment to Settlement Equation for Ancillary Services Assignment [ERCOT</a:t>
            </a:r>
            <a:r>
              <a:rPr lang="en-US" b="0" dirty="0" smtClean="0"/>
              <a:t>]*</a:t>
            </a:r>
          </a:p>
          <a:p>
            <a:pPr marL="0" indent="0" eaLnBrk="1">
              <a:buNone/>
              <a:defRPr/>
            </a:pPr>
            <a:endParaRPr lang="en-US" b="0" dirty="0"/>
          </a:p>
          <a:p>
            <a:pPr eaLnBrk="1">
              <a:defRPr/>
            </a:pPr>
            <a:r>
              <a:rPr lang="en-US" b="0" dirty="0" smtClean="0"/>
              <a:t>NPRR888</a:t>
            </a:r>
            <a:r>
              <a:rPr lang="en-US" b="0" dirty="0"/>
              <a:t>, 4-Coincident Peak Adjustment Methodology [ERCOT</a:t>
            </a:r>
            <a:r>
              <a:rPr lang="en-US" b="0" dirty="0" smtClean="0"/>
              <a:t>]*</a:t>
            </a:r>
            <a:endParaRPr lang="en-US" b="0" dirty="0"/>
          </a:p>
          <a:p>
            <a:pPr eaLnBrk="1">
              <a:defRPr/>
            </a:pPr>
            <a:endParaRPr lang="en-US" b="0" dirty="0" smtClean="0"/>
          </a:p>
          <a:p>
            <a:pPr eaLnBrk="1">
              <a:defRPr/>
            </a:pPr>
            <a:r>
              <a:rPr lang="en-US" b="0" dirty="0" smtClean="0"/>
              <a:t>NPRR890, Correction to Calculation of Real-Time LMPs at Logical Resource Node for On-Line Combined Cycle Generation Resources – URGENT [ERCOT]*</a:t>
            </a:r>
          </a:p>
          <a:p>
            <a:pPr eaLnBrk="1">
              <a:defRPr/>
            </a:pPr>
            <a:endParaRPr lang="en-US" b="0" dirty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 hangingPunct="1">
              <a:spcBef>
                <a:spcPts val="0"/>
              </a:spcBef>
              <a:spcAft>
                <a:spcPts val="600"/>
              </a:spcAft>
              <a:buFontTx/>
              <a:buNone/>
              <a:defRPr/>
            </a:pPr>
            <a:r>
              <a:rPr lang="en-US" sz="1600" i="1" dirty="0" smtClean="0"/>
              <a:t>(* </a:t>
            </a:r>
            <a:r>
              <a:rPr lang="en-US" sz="1600" i="1" dirty="0"/>
              <a:t>denotes no impact</a:t>
            </a:r>
            <a:r>
              <a:rPr lang="en-US" sz="1600" i="1" dirty="0" smtClean="0"/>
              <a:t>)</a:t>
            </a:r>
            <a:endParaRPr lang="en-US" dirty="0"/>
          </a:p>
          <a:p>
            <a:pPr marL="0" indent="0" eaLnBrk="1" hangingPunct="1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 eaLnBrk="1" hangingPunct="1">
              <a:spcBef>
                <a:spcPts val="0"/>
              </a:spcBef>
              <a:buFontTx/>
              <a:buNone/>
              <a:defRPr/>
            </a:pPr>
            <a:endParaRPr lang="en-US" sz="1800" dirty="0"/>
          </a:p>
        </p:txBody>
      </p:sp>
      <p:sp>
        <p:nvSpPr>
          <p:cNvPr id="9219" name="Title 8"/>
          <p:cNvSpPr>
            <a:spLocks noGrp="1"/>
          </p:cNvSpPr>
          <p:nvPr>
            <p:ph type="title"/>
          </p:nvPr>
        </p:nvSpPr>
        <p:spPr bwMode="auto">
          <a:xfrm>
            <a:off x="379413" y="179388"/>
            <a:ext cx="845820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altLang="en-US" smtClean="0"/>
              <a:t>Summary of PRS Update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79413" y="714375"/>
            <a:ext cx="8458200" cy="55435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eaLnBrk="1" hangingPunct="1">
              <a:spcBef>
                <a:spcPts val="0"/>
              </a:spcBef>
              <a:buFontTx/>
              <a:buNone/>
              <a:defRPr/>
            </a:pPr>
            <a:r>
              <a:rPr lang="en-US" dirty="0" smtClean="0"/>
              <a:t>Revision </a:t>
            </a:r>
            <a:r>
              <a:rPr lang="en-US" dirty="0"/>
              <a:t>Requests Recommended for Approval by PRS – Unopposed with Impacts (Vote</a:t>
            </a:r>
            <a:r>
              <a:rPr lang="en-US" dirty="0" smtClean="0"/>
              <a:t>):</a:t>
            </a:r>
          </a:p>
          <a:p>
            <a:pPr marL="0" indent="0" eaLnBrk="1" hangingPunct="1">
              <a:spcBef>
                <a:spcPts val="0"/>
              </a:spcBef>
              <a:buFontTx/>
              <a:buNone/>
              <a:defRPr/>
            </a:pPr>
            <a:endParaRPr lang="en-US" dirty="0"/>
          </a:p>
          <a:p>
            <a:pPr lvl="0"/>
            <a:r>
              <a:rPr lang="en-US" b="0" dirty="0" smtClean="0"/>
              <a:t>NPRR880</a:t>
            </a:r>
            <a:r>
              <a:rPr lang="en-US" b="0" dirty="0"/>
              <a:t>, Publish Real-Time Market Shift Factors for Private Use Network Settlement Points [DC Energy] </a:t>
            </a:r>
            <a:endParaRPr lang="en-US" b="0" dirty="0" smtClean="0"/>
          </a:p>
          <a:p>
            <a:pPr lvl="1"/>
            <a:r>
              <a:rPr lang="en-US" dirty="0" smtClean="0"/>
              <a:t>IA: </a:t>
            </a:r>
            <a:r>
              <a:rPr lang="en-US" dirty="0"/>
              <a:t>Between $30k and $</a:t>
            </a:r>
            <a:r>
              <a:rPr lang="en-US" dirty="0" smtClean="0"/>
              <a:t>40k		Priority 2018; Rank 2300 </a:t>
            </a:r>
          </a:p>
          <a:p>
            <a:pPr marL="457200" lvl="1" indent="0">
              <a:buNone/>
            </a:pPr>
            <a:endParaRPr lang="en-US" dirty="0" smtClean="0"/>
          </a:p>
          <a:p>
            <a:r>
              <a:rPr lang="en-US" b="0" dirty="0" smtClean="0"/>
              <a:t>NPRR889</a:t>
            </a:r>
            <a:r>
              <a:rPr lang="en-US" b="0" dirty="0"/>
              <a:t>, RTF-1 Replace Non-Modeled Generator with Settlement Only Generator [ERCOT</a:t>
            </a:r>
            <a:r>
              <a:rPr lang="en-US" b="0" dirty="0" smtClean="0"/>
              <a:t>]</a:t>
            </a:r>
          </a:p>
          <a:p>
            <a:pPr lvl="1"/>
            <a:r>
              <a:rPr lang="en-US" dirty="0" smtClean="0"/>
              <a:t>IA: Less than $10k (O&amp;M)		Priority n/a; Rank n/a</a:t>
            </a:r>
          </a:p>
          <a:p>
            <a:pPr lvl="0"/>
            <a:endParaRPr lang="en-US" b="0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 hangingPunct="1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 eaLnBrk="1" hangingPunct="1">
              <a:spcBef>
                <a:spcPts val="0"/>
              </a:spcBef>
              <a:buFontTx/>
              <a:buNone/>
              <a:defRPr/>
            </a:pPr>
            <a:endParaRPr lang="en-US" sz="1800" dirty="0"/>
          </a:p>
        </p:txBody>
      </p:sp>
      <p:sp>
        <p:nvSpPr>
          <p:cNvPr id="9219" name="Title 8"/>
          <p:cNvSpPr>
            <a:spLocks noGrp="1"/>
          </p:cNvSpPr>
          <p:nvPr>
            <p:ph type="title"/>
          </p:nvPr>
        </p:nvSpPr>
        <p:spPr bwMode="auto">
          <a:xfrm>
            <a:off x="379413" y="179388"/>
            <a:ext cx="845820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altLang="en-US" dirty="0" smtClean="0"/>
              <a:t>Summary of PRS </a:t>
            </a:r>
            <a:r>
              <a:rPr lang="en-US" altLang="en-US" dirty="0"/>
              <a:t>Update (continued)</a:t>
            </a:r>
            <a:endParaRPr lang="en-US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4540109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79413" y="714375"/>
            <a:ext cx="8458200" cy="55435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eaLnBrk="1">
              <a:spcBef>
                <a:spcPct val="0"/>
              </a:spcBef>
              <a:buFontTx/>
              <a:buNone/>
              <a:defRPr/>
            </a:pPr>
            <a:r>
              <a:rPr lang="en-US" dirty="0" smtClean="0"/>
              <a:t>Revision </a:t>
            </a:r>
            <a:r>
              <a:rPr lang="en-US" dirty="0"/>
              <a:t>Requests Recommended for Approval by PRS – With Opposing Votes (Vote):</a:t>
            </a:r>
          </a:p>
          <a:p>
            <a:pPr marL="0" indent="0" eaLnBrk="1">
              <a:spcBef>
                <a:spcPct val="0"/>
              </a:spcBef>
              <a:buFontTx/>
              <a:buNone/>
              <a:defRPr/>
            </a:pPr>
            <a:endParaRPr lang="en-US" dirty="0"/>
          </a:p>
          <a:p>
            <a:pPr eaLnBrk="1">
              <a:defRPr/>
            </a:pPr>
            <a:r>
              <a:rPr lang="en-US" b="0" dirty="0" smtClean="0"/>
              <a:t>NPRR869</a:t>
            </a:r>
            <a:r>
              <a:rPr lang="en-US" b="0" dirty="0"/>
              <a:t>, Clarification of Language Related to Generation Netting for ERCOT-Polled Settlement Meters [Reliant</a:t>
            </a:r>
            <a:r>
              <a:rPr lang="en-US" b="0" dirty="0" smtClean="0"/>
              <a:t>]*</a:t>
            </a:r>
            <a:endParaRPr lang="en-US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 hangingPunct="1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 eaLnBrk="1" hangingPunct="1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/>
          </a:p>
          <a:p>
            <a:pPr marL="0" indent="0" eaLnBrk="1" hangingPunct="1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 eaLnBrk="1" hangingPunct="1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/>
          </a:p>
          <a:p>
            <a:pPr marL="0" indent="0" eaLnBrk="1" hangingPunct="1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 eaLnBrk="1" hangingPunct="1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/>
          </a:p>
          <a:p>
            <a:pPr marL="0" indent="0" eaLnBrk="1" hangingPunct="1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 eaLnBrk="1" hangingPunct="1">
              <a:spcBef>
                <a:spcPts val="0"/>
              </a:spcBef>
              <a:buNone/>
              <a:defRPr/>
            </a:pPr>
            <a:r>
              <a:rPr lang="en-US" sz="1600" i="1" dirty="0" smtClean="0"/>
              <a:t>(* denotes no impact)</a:t>
            </a:r>
            <a:endParaRPr lang="en-US" sz="1600" dirty="0" smtClean="0"/>
          </a:p>
          <a:p>
            <a:pPr marL="0" indent="0" eaLnBrk="1" hangingPunct="1">
              <a:spcBef>
                <a:spcPts val="0"/>
              </a:spcBef>
              <a:buFontTx/>
              <a:buNone/>
              <a:defRPr/>
            </a:pPr>
            <a:endParaRPr lang="en-US" sz="1800" dirty="0"/>
          </a:p>
        </p:txBody>
      </p:sp>
      <p:sp>
        <p:nvSpPr>
          <p:cNvPr id="9219" name="Title 8"/>
          <p:cNvSpPr>
            <a:spLocks noGrp="1"/>
          </p:cNvSpPr>
          <p:nvPr>
            <p:ph type="title"/>
          </p:nvPr>
        </p:nvSpPr>
        <p:spPr bwMode="auto">
          <a:xfrm>
            <a:off x="379413" y="179388"/>
            <a:ext cx="845820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altLang="en-US" dirty="0" smtClean="0"/>
              <a:t>Summary of PRS </a:t>
            </a:r>
            <a:r>
              <a:rPr lang="en-US" altLang="en-US" dirty="0"/>
              <a:t>Update (continued)</a:t>
            </a:r>
            <a:endParaRPr lang="en-US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40452138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 bwMode="auto">
          <a:xfrm>
            <a:off x="379413" y="179388"/>
            <a:ext cx="845820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r>
              <a:rPr lang="en-US" altLang="en-US" smtClean="0"/>
              <a:t>Appendix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 bwMode="auto">
          <a:xfrm>
            <a:off x="190500" y="125413"/>
            <a:ext cx="873252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lvl="0"/>
            <a:r>
              <a:rPr lang="en-US" sz="1800" i="1" dirty="0"/>
              <a:t>NPRR869, Clarification of Language Related to Generation Netting for ERCOT-Polled Settlement Meters [Reliant]</a:t>
            </a:r>
            <a:endParaRPr lang="en-US" sz="1800" dirty="0"/>
          </a:p>
        </p:txBody>
      </p:sp>
      <p:sp>
        <p:nvSpPr>
          <p:cNvPr id="14339" name="Rectangle 2"/>
          <p:cNvSpPr>
            <a:spLocks noChangeArrowheads="1"/>
          </p:cNvSpPr>
          <p:nvPr/>
        </p:nvSpPr>
        <p:spPr bwMode="auto">
          <a:xfrm>
            <a:off x="487363" y="879475"/>
            <a:ext cx="8158162" cy="56323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r>
              <a:rPr lang="en-US" b="1" dirty="0"/>
              <a:t>Proposed Effective Date:  </a:t>
            </a:r>
            <a:r>
              <a:rPr lang="en-US" dirty="0"/>
              <a:t>November 1, 2018</a:t>
            </a:r>
          </a:p>
          <a:p>
            <a:r>
              <a:rPr lang="en-US" b="1" dirty="0"/>
              <a:t>ERCOT Impact Analysis:  </a:t>
            </a:r>
            <a:r>
              <a:rPr lang="en-US" dirty="0"/>
              <a:t>No budgetary impact; no impacts to ERCOT staffing; no impacts to ERCOT computer systems; </a:t>
            </a:r>
            <a:r>
              <a:rPr lang="x-none" dirty="0"/>
              <a:t>ERCOT business processes</a:t>
            </a:r>
            <a:r>
              <a:rPr lang="en-US" dirty="0"/>
              <a:t> will be updated; no impacts to ERCOT grid operations and practices.</a:t>
            </a:r>
          </a:p>
          <a:p>
            <a:r>
              <a:rPr lang="en-US" b="1" dirty="0"/>
              <a:t>Revision Description:  </a:t>
            </a:r>
            <a:r>
              <a:rPr lang="en-US" dirty="0"/>
              <a:t>This NPRR requires certain generators over 1 MW (i.e., generators that are not: (</a:t>
            </a:r>
            <a:r>
              <a:rPr lang="en-US" dirty="0" err="1"/>
              <a:t>i</a:t>
            </a:r>
            <a:r>
              <a:rPr lang="en-US" dirty="0"/>
              <a:t>) registered with the Public Utility Commission of Texas (PUCT) as a power generation company; (ii) part of a Private Use Network with more than one connection to the ERCOT Transmission Grid; or (iii) registered to provide Ancillary Services) within a Private Use Network to provide modeling information to ERCOT as set forth in paragraph (1)(b) of Section 3.10.7.3; provides a netting exemption for a Qualifying Facility (QF) that is a small power production facility and lawfully provides energy to a Customer behind a single Point of Interconnection (POI); and deletes a reference to the now-expired system benefit fund charges.</a:t>
            </a:r>
          </a:p>
          <a:p>
            <a:r>
              <a:rPr lang="en-US" b="1" dirty="0"/>
              <a:t>PRS Decision:</a:t>
            </a:r>
            <a:r>
              <a:rPr lang="en-US" dirty="0"/>
              <a:t>  On 8/16/18, PRS voted to recommend approval of NPRR869 as amended by the 8/7/18 ERCOT comments.  There was one opposing vote from the Consumer (OPUC) Market Segment.  On 9/13/18, PRS unanimously voted to endorse and forward to TAC the 8/16/18 PRS Report and Impact Analysis for NPRR869.</a:t>
            </a:r>
          </a:p>
        </p:txBody>
      </p:sp>
    </p:spTree>
    <p:extLst>
      <p:ext uri="{BB962C8B-B14F-4D97-AF65-F5344CB8AC3E}">
        <p14:creationId xmlns:p14="http://schemas.microsoft.com/office/powerpoint/2010/main" val="338980827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 bwMode="auto">
          <a:xfrm>
            <a:off x="190500" y="125413"/>
            <a:ext cx="873252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lvl="0"/>
            <a:r>
              <a:rPr lang="en-US" sz="1800" i="1" dirty="0"/>
              <a:t>NPRR880, Publish Real-Time Market Shift Factors for Private Use Network Settlement Points [DC Energy]</a:t>
            </a:r>
            <a:endParaRPr lang="en-US" sz="1800" dirty="0"/>
          </a:p>
        </p:txBody>
      </p:sp>
      <p:sp>
        <p:nvSpPr>
          <p:cNvPr id="14339" name="Rectangle 2"/>
          <p:cNvSpPr>
            <a:spLocks noChangeArrowheads="1"/>
          </p:cNvSpPr>
          <p:nvPr/>
        </p:nvSpPr>
        <p:spPr bwMode="auto">
          <a:xfrm>
            <a:off x="487363" y="879475"/>
            <a:ext cx="8158162" cy="397031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r>
              <a:rPr lang="en-US" b="1" dirty="0"/>
              <a:t>Proposed Effective Date:  </a:t>
            </a:r>
            <a:r>
              <a:rPr lang="en-US" dirty="0"/>
              <a:t>Upon system implementation – Priority 2018; Rank 2300</a:t>
            </a:r>
          </a:p>
          <a:p>
            <a:r>
              <a:rPr lang="en-US" b="1" dirty="0"/>
              <a:t>ERCOT Impact Analysis:  </a:t>
            </a:r>
            <a:r>
              <a:rPr lang="en-US" dirty="0"/>
              <a:t>Between $30k and $40k; no impacts to ERCOT staffing; impacts to </a:t>
            </a:r>
            <a:r>
              <a:rPr lang="x-none" dirty="0"/>
              <a:t>Market Management Systems (MMS)</a:t>
            </a:r>
            <a:r>
              <a:rPr lang="en-US" dirty="0"/>
              <a:t> and </a:t>
            </a:r>
            <a:r>
              <a:rPr lang="x-none" dirty="0"/>
              <a:t>Data and Information Products (DAIP)</a:t>
            </a:r>
            <a:r>
              <a:rPr lang="en-US" dirty="0"/>
              <a:t>; no impacts to </a:t>
            </a:r>
            <a:r>
              <a:rPr lang="x-none" dirty="0"/>
              <a:t>ERCOT business processes</a:t>
            </a:r>
            <a:r>
              <a:rPr lang="en-US" dirty="0"/>
              <a:t>; no impacts to ERCOT grid operations and practices.</a:t>
            </a:r>
          </a:p>
          <a:p>
            <a:r>
              <a:rPr lang="en-US" b="1" dirty="0"/>
              <a:t>Revision Description:  </a:t>
            </a:r>
            <a:r>
              <a:rPr lang="en-US" dirty="0"/>
              <a:t>This NPRR requires ERCOT to publish Shift Factors for Private Use Network Settlement Points for the Real-Time Market (RTM).</a:t>
            </a:r>
          </a:p>
          <a:p>
            <a:r>
              <a:rPr lang="en-US" b="1" dirty="0"/>
              <a:t>PRS Decision:</a:t>
            </a:r>
            <a:r>
              <a:rPr lang="en-US" dirty="0"/>
              <a:t>  On 8/16/18, PRS voted to recommend approval of NPRR880 as submitted.  There was one abstention from the Consumer (Occidental Chemical) Market Segment.  On 9/13/18, PRS unanimously voted to endorse and forward to TAC the 8/16/18 PRS Report and Impact Analysis for NPRR880 with a recommended priority of 2018 and rank of 2300.  There was one abstention from the Consumer (Occidental Chemical) Market Segment.</a:t>
            </a:r>
          </a:p>
        </p:txBody>
      </p:sp>
    </p:spTree>
    <p:extLst>
      <p:ext uri="{BB962C8B-B14F-4D97-AF65-F5344CB8AC3E}">
        <p14:creationId xmlns:p14="http://schemas.microsoft.com/office/powerpoint/2010/main" val="176536287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 bwMode="auto">
          <a:xfrm>
            <a:off x="190500" y="125413"/>
            <a:ext cx="873252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lvl="0"/>
            <a:r>
              <a:rPr lang="en-US" sz="1800" i="1" dirty="0"/>
              <a:t>NPRR883, Adjustment to Settlement Equation for Ancillary Services Assignment [ERCOT]</a:t>
            </a:r>
            <a:endParaRPr lang="en-US" sz="1800" dirty="0"/>
          </a:p>
        </p:txBody>
      </p:sp>
      <p:sp>
        <p:nvSpPr>
          <p:cNvPr id="14339" name="Rectangle 2"/>
          <p:cNvSpPr>
            <a:spLocks noChangeArrowheads="1"/>
          </p:cNvSpPr>
          <p:nvPr/>
        </p:nvSpPr>
        <p:spPr bwMode="auto">
          <a:xfrm>
            <a:off x="487363" y="879475"/>
            <a:ext cx="8158162" cy="397031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r>
              <a:rPr lang="en-US" b="1" dirty="0"/>
              <a:t>Proposed Effective Date:  </a:t>
            </a:r>
            <a:r>
              <a:rPr lang="en-US" dirty="0"/>
              <a:t>November 1, 2018</a:t>
            </a:r>
          </a:p>
          <a:p>
            <a:r>
              <a:rPr lang="en-US" b="1" dirty="0"/>
              <a:t>ERCOT Impact Analysis:  </a:t>
            </a:r>
            <a:r>
              <a:rPr lang="en-US" dirty="0"/>
              <a:t>No budgetary impact; no impacts to ERCOT staffing; no impacts to ERCOT computer systems; </a:t>
            </a:r>
            <a:r>
              <a:rPr lang="x-none" dirty="0"/>
              <a:t>ERCOT business processes</a:t>
            </a:r>
            <a:r>
              <a:rPr lang="en-US" dirty="0"/>
              <a:t> will be updated; no impacts to ERCOT grid operations and practices.</a:t>
            </a:r>
          </a:p>
          <a:p>
            <a:r>
              <a:rPr lang="en-US" b="1" dirty="0"/>
              <a:t>Revision Description:  </a:t>
            </a:r>
            <a:r>
              <a:rPr lang="en-US" dirty="0"/>
              <a:t>This NPRR removes the Real-Time Reliability Deployment Price (RTRDP) Adder from the Real-Time Settlement Point Price (RTSPP) in order to avoid double payment under the Ancillary Services Assignment scenario.</a:t>
            </a:r>
          </a:p>
          <a:p>
            <a:r>
              <a:rPr lang="en-US" b="1" dirty="0"/>
              <a:t>PRS Decision:</a:t>
            </a:r>
            <a:r>
              <a:rPr lang="en-US" dirty="0"/>
              <a:t>  On 8/16/18, PRS unanimously voted to recommend approval of NPRR883 as submitted.  On 9/13/18, PRS unanimously voted to endorse and forward to TAC the 8/16/18 PRS Report and Impact Analysis for NPRR883</a:t>
            </a:r>
            <a:r>
              <a:rPr lang="en-US" dirty="0" smtClean="0"/>
              <a:t>.</a:t>
            </a:r>
          </a:p>
          <a:p>
            <a:r>
              <a:rPr lang="en-US" b="1" dirty="0"/>
              <a:t>Credit WG:</a:t>
            </a:r>
            <a:r>
              <a:rPr lang="en-US" dirty="0"/>
              <a:t>  See 9/19/18 Credit WG comments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123898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 bwMode="auto">
          <a:xfrm>
            <a:off x="190500" y="125413"/>
            <a:ext cx="873252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lvl="0"/>
            <a:r>
              <a:rPr lang="en-US" sz="1800" i="1" dirty="0"/>
              <a:t>NPRR888, 4-Coincident Peak Adjustment Methodology [ERCOT]</a:t>
            </a:r>
            <a:endParaRPr lang="en-US" sz="1800" dirty="0"/>
          </a:p>
        </p:txBody>
      </p:sp>
      <p:sp>
        <p:nvSpPr>
          <p:cNvPr id="14339" name="Rectangle 2"/>
          <p:cNvSpPr>
            <a:spLocks noChangeArrowheads="1"/>
          </p:cNvSpPr>
          <p:nvPr/>
        </p:nvSpPr>
        <p:spPr bwMode="auto">
          <a:xfrm>
            <a:off x="487363" y="879475"/>
            <a:ext cx="8158162" cy="34163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r>
              <a:rPr lang="en-US" b="1" dirty="0"/>
              <a:t>Proposed Effective Date:  </a:t>
            </a:r>
            <a:r>
              <a:rPr lang="en-US" dirty="0"/>
              <a:t>November 1, 2018</a:t>
            </a:r>
          </a:p>
          <a:p>
            <a:r>
              <a:rPr lang="en-US" b="1" dirty="0"/>
              <a:t>ERCOT Impact Analysis:  </a:t>
            </a:r>
            <a:r>
              <a:rPr lang="en-US" dirty="0"/>
              <a:t>No budgetary impact; no impacts to ERCOT staffing; no impacts to ERCOT computer systems; no impacts to </a:t>
            </a:r>
            <a:r>
              <a:rPr lang="x-none" dirty="0"/>
              <a:t>ERCOT business processes</a:t>
            </a:r>
            <a:r>
              <a:rPr lang="en-US" dirty="0"/>
              <a:t>; no impacts to ERCOT grid operations and practices.</a:t>
            </a:r>
          </a:p>
          <a:p>
            <a:r>
              <a:rPr lang="en-US" b="1" dirty="0"/>
              <a:t>Revision Description:  </a:t>
            </a:r>
            <a:r>
              <a:rPr lang="en-US" dirty="0"/>
              <a:t>This NPRR clarifies the 4-Coincident Peak (4-CP) adjustment methodology that was implemented in conjunction with NPRR830, Revision of 4-Coincident Peak Methodology.  This methodology was endorsed by the Wholesale Market Subcommittee (WMS) at its May 2, 2018 meeting.</a:t>
            </a:r>
          </a:p>
          <a:p>
            <a:r>
              <a:rPr lang="en-US" b="1" dirty="0"/>
              <a:t>PRS Decision:</a:t>
            </a:r>
            <a:r>
              <a:rPr lang="en-US" dirty="0"/>
              <a:t>  On 8/16/18, PRS unanimously voted to recommend approval of NPRR888 as submitted.  On 9/13/18, PRS unanimously voted to endorse and forward to TAC the 8/16/18 PRS Report and Impact Analysis for NPRR888.</a:t>
            </a:r>
          </a:p>
        </p:txBody>
      </p:sp>
    </p:spTree>
    <p:extLst>
      <p:ext uri="{BB962C8B-B14F-4D97-AF65-F5344CB8AC3E}">
        <p14:creationId xmlns:p14="http://schemas.microsoft.com/office/powerpoint/2010/main" val="1615378031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3AD6A9D-E05D-44AF-B5F9-103C86E8102F}">
  <ds:schemaRefs>
    <ds:schemaRef ds:uri="http://schemas.microsoft.com/office/2006/documentManagement/types"/>
    <ds:schemaRef ds:uri="http://www.w3.org/XML/1998/namespace"/>
    <ds:schemaRef ds:uri="http://purl.org/dc/elements/1.1/"/>
    <ds:schemaRef ds:uri="c34af464-7aa1-4edd-9be4-83dffc1cb926"/>
    <ds:schemaRef ds:uri="http://schemas.microsoft.com/office/2006/metadata/properties"/>
    <ds:schemaRef ds:uri="http://purl.org/dc/terms/"/>
    <ds:schemaRef ds:uri="http://schemas.microsoft.com/office/infopath/2007/PartnerControls"/>
    <ds:schemaRef ds:uri="http://schemas.openxmlformats.org/package/2006/metadata/core-properties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7987</TotalTime>
  <Words>1597</Words>
  <Application>Microsoft Office PowerPoint</Application>
  <PresentationFormat>On-screen Show (4:3)</PresentationFormat>
  <Paragraphs>287</Paragraphs>
  <Slides>12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12</vt:i4>
      </vt:variant>
    </vt:vector>
  </HeadingPairs>
  <TitlesOfParts>
    <vt:vector size="18" baseType="lpstr">
      <vt:lpstr>Arial</vt:lpstr>
      <vt:lpstr>Calibri</vt:lpstr>
      <vt:lpstr>Courier New</vt:lpstr>
      <vt:lpstr>Wingdings</vt:lpstr>
      <vt:lpstr>Custom Design</vt:lpstr>
      <vt:lpstr>Office Theme</vt:lpstr>
      <vt:lpstr>PowerPoint Presentation</vt:lpstr>
      <vt:lpstr>Summary of PRS Update</vt:lpstr>
      <vt:lpstr>Summary of PRS Update (continued)</vt:lpstr>
      <vt:lpstr>Summary of PRS Update (continued)</vt:lpstr>
      <vt:lpstr>Appendix</vt:lpstr>
      <vt:lpstr>NPRR869, Clarification of Language Related to Generation Netting for ERCOT-Polled Settlement Meters [Reliant]</vt:lpstr>
      <vt:lpstr>NPRR880, Publish Real-Time Market Shift Factors for Private Use Network Settlement Points [DC Energy]</vt:lpstr>
      <vt:lpstr>NPRR883, Adjustment to Settlement Equation for Ancillary Services Assignment [ERCOT]</vt:lpstr>
      <vt:lpstr>NPRR888, 4-Coincident Peak Adjustment Methodology [ERCOT]</vt:lpstr>
      <vt:lpstr>NPRR889, RTF-1 Replace Non-Modeled Generator with Settlement Only Generator [ERCOT]</vt:lpstr>
      <vt:lpstr>NPRR890, Correction to Calculation of Real-Time LMPs at Logical Resource Node for On-Line Combined Cycle Generation Resources – URGENT [ERCOT]</vt:lpstr>
      <vt:lpstr>2018 Release Targets – Board Approved NPRRs / SCRs / xGRRs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Shanks, Magie</cp:lastModifiedBy>
  <cp:revision>420</cp:revision>
  <cp:lastPrinted>2013-01-30T23:16:36Z</cp:lastPrinted>
  <dcterms:created xsi:type="dcterms:W3CDTF">2010-04-12T23:12:02Z</dcterms:created>
  <dcterms:modified xsi:type="dcterms:W3CDTF">2018-09-19T19:20:02Z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