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7"/>
  </p:notesMasterIdLst>
  <p:handoutMasterIdLst>
    <p:handoutMasterId r:id="rId18"/>
  </p:handoutMasterIdLst>
  <p:sldIdLst>
    <p:sldId id="260" r:id="rId5"/>
    <p:sldId id="296" r:id="rId6"/>
    <p:sldId id="299" r:id="rId7"/>
    <p:sldId id="298" r:id="rId8"/>
    <p:sldId id="294" r:id="rId9"/>
    <p:sldId id="300" r:id="rId10"/>
    <p:sldId id="301" r:id="rId11"/>
    <p:sldId id="302" r:id="rId12"/>
    <p:sldId id="303" r:id="rId13"/>
    <p:sldId id="304" r:id="rId14"/>
    <p:sldId id="295" r:id="rId15"/>
    <p:sldId id="305" r:id="rId16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595" autoAdjust="0"/>
  </p:normalViewPr>
  <p:slideViewPr>
    <p:cSldViewPr snapToGrid="0" snapToObjects="1">
      <p:cViewPr varScale="1">
        <p:scale>
          <a:sx n="125" d="100"/>
          <a:sy n="125" d="100"/>
        </p:scale>
        <p:origin x="1242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9/19/2018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025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194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701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0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 smtClean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703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cs typeface="+mn-cs"/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 panose="020B060402020202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cs typeface="+mn-cs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anose="020B0604020202020204"/>
              <a:cs typeface="+mn-cs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5B6770"/>
                </a:solidFill>
                <a:latin typeface="Arial" panose="020B0604020202020204"/>
                <a:cs typeface="+mn-cs"/>
              </a:rPr>
              <a:t>PUBLIC</a:t>
            </a:r>
            <a:endParaRPr lang="en-US" sz="1000" b="1" dirty="0">
              <a:solidFill>
                <a:srgbClr val="5B6770"/>
              </a:solidFill>
              <a:latin typeface="Arial" panose="020B0604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35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</a:t>
              </a:r>
              <a:r>
                <a:rPr lang="en-US" altLang="en-US" sz="3200" b="1" dirty="0" smtClean="0"/>
                <a:t>5: </a:t>
              </a:r>
              <a:r>
                <a:rPr lang="en-US" altLang="en-US" sz="3200" b="1" dirty="0"/>
                <a:t>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Martha Henson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 smtClean="0"/>
                <a:t>September 26, </a:t>
              </a:r>
              <a:r>
                <a:rPr lang="en-US" altLang="en-US" dirty="0"/>
                <a:t>2018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NPRR889, RTF-1 Replace Non-Modeled Generator with Settlement Only Generator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Upon system implementation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Less than $10k (O&amp;M); no impacts to ERCOT staffing; impacts to </a:t>
            </a:r>
            <a:r>
              <a:rPr lang="x-none" dirty="0"/>
              <a:t>Network Model Management System (NMMS)</a:t>
            </a:r>
            <a:r>
              <a:rPr lang="en-US" dirty="0"/>
              <a:t>; </a:t>
            </a:r>
            <a:r>
              <a:rPr lang="x-none" dirty="0"/>
              <a:t>ERCOT business processes</a:t>
            </a:r>
            <a:r>
              <a:rPr lang="en-US" dirty="0"/>
              <a:t> will be updated; ERCOT grid operations and practices will be updated.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replaces the current defined term, Non-Modeled Generator, with a new defined term, Settlement Only Generator (SOG), throughout the Protocols, and introduces new terms to clarify the distinction between transmission-connected Resources and distribution-connected Resources; reorganizes various terms for Resources that are misleading because they are actually attributes of Resources (rather than types of Resources) that describe the status, services provided, and/or technology utilized by Resources; and clarifies the implicit requirement that generation larger than 10 MW connected to the Distribution System will be required to register as a Generation Resource.</a:t>
            </a:r>
          </a:p>
          <a:p>
            <a:r>
              <a:rPr lang="en-US" b="1" dirty="0"/>
              <a:t>PRS Decision:</a:t>
            </a:r>
            <a:r>
              <a:rPr lang="en-US" dirty="0"/>
              <a:t>  On 8/16/18, PRS unanimously voted to recommend approval of NPRR889 as submitted.  On 9/13/18, PRS unanimously voted to endorse and forward to TAC the 8/16/18 PRS Report as amended by the 9/10/18 Luminant comments and the Impact Analysis for NPRR889.</a:t>
            </a:r>
          </a:p>
        </p:txBody>
      </p:sp>
    </p:spTree>
    <p:extLst>
      <p:ext uri="{BB962C8B-B14F-4D97-AF65-F5344CB8AC3E}">
        <p14:creationId xmlns:p14="http://schemas.microsoft.com/office/powerpoint/2010/main" val="3525998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NPRR890, Correction to Calculation of Real-Time LMPs at Logical Resource Node for On-Line Combined Cycle Generation Resources – URGENT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November 1, 2018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aligns Protocol price calculation formulas with ERCOT systems calculation of the Real-Time Locational Marginal Price (LMP) at a logical Resource Node for an On-Line Combined Cycle Generation Resource (“CCGR”). This alignment includes distinguishing between scenarios in which the CCGR is On-Line and when it is Off-Line.</a:t>
            </a:r>
          </a:p>
          <a:p>
            <a:r>
              <a:rPr lang="en-US" b="1" dirty="0"/>
              <a:t>PRS Decision:</a:t>
            </a:r>
            <a:r>
              <a:rPr lang="en-US" dirty="0"/>
              <a:t>  On 8/16/18, </a:t>
            </a:r>
            <a:r>
              <a:rPr lang="en-US" dirty="0" smtClean="0"/>
              <a:t>unanimously </a:t>
            </a:r>
            <a:r>
              <a:rPr lang="en-US" dirty="0"/>
              <a:t>voted to grant NPRR890 Urgent status. </a:t>
            </a:r>
            <a:r>
              <a:rPr lang="en-US" dirty="0" smtClean="0"/>
              <a:t>PRS then unanimously </a:t>
            </a:r>
            <a:r>
              <a:rPr lang="en-US" dirty="0"/>
              <a:t>voted to recommend approval of NPRR890 as submitted and to forward NPRR890 and the Impact Analysis to TAC</a:t>
            </a:r>
            <a:r>
              <a:rPr lang="en-US" dirty="0" smtClean="0"/>
              <a:t>.</a:t>
            </a:r>
          </a:p>
          <a:p>
            <a:r>
              <a:rPr lang="en-US" b="1" dirty="0"/>
              <a:t>Credit WG:</a:t>
            </a:r>
            <a:r>
              <a:rPr lang="en-US" dirty="0"/>
              <a:t>  See 9/19/18 Credit WG comments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000" b="0" kern="0" dirty="0">
                <a:solidFill>
                  <a:srgbClr val="000000"/>
                </a:solidFill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100" kern="0">
                <a:solidFill>
                  <a:srgbClr val="000000"/>
                </a:solidFill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4476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APPENDIX</a:t>
            </a:r>
          </a:p>
          <a:p>
            <a:pPr defTabSz="914400" eaLnBrk="1" hangingPunct="1">
              <a:defRPr/>
            </a:pPr>
            <a:r>
              <a:rPr lang="en-US" sz="700" b="0" kern="0" dirty="0" smtClean="0">
                <a:solidFill>
                  <a:srgbClr val="FF0000"/>
                </a:solidFill>
                <a:cs typeface="+mn-cs"/>
              </a:rPr>
              <a:t>Red </a:t>
            </a:r>
            <a:r>
              <a:rPr lang="en-US" sz="700" b="0" kern="0" dirty="0">
                <a:solidFill>
                  <a:srgbClr val="FF0000"/>
                </a:solidFill>
                <a:cs typeface="+mn-cs"/>
              </a:rPr>
              <a:t>Text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: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New 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additions and target release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changes</a:t>
            </a:r>
          </a:p>
          <a:p>
            <a:pPr defTabSz="914400" eaLnBrk="1" hangingPunct="1">
              <a:defRPr/>
            </a:pPr>
            <a:r>
              <a:rPr lang="en-US" sz="700" b="0" strike="sngStrike" kern="0" dirty="0">
                <a:solidFill>
                  <a:srgbClr val="000000"/>
                </a:solidFill>
                <a:cs typeface="+mn-cs"/>
              </a:rPr>
              <a:t>Strike-Through Text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: Previous target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release</a:t>
            </a:r>
            <a:endParaRPr lang="en-US" sz="700" b="0" kern="0" dirty="0">
              <a:solidFill>
                <a:srgbClr val="000000"/>
              </a:solidFill>
              <a:cs typeface="+mn-cs"/>
            </a:endParaRPr>
          </a:p>
          <a:p>
            <a:pPr defTabSz="914400" eaLnBrk="1" hangingPunct="1">
              <a:defRPr/>
            </a:pPr>
            <a:r>
              <a:rPr lang="en-US" sz="700" b="0" kern="0" dirty="0">
                <a:solidFill>
                  <a:srgbClr val="000000"/>
                </a:solidFill>
                <a:cs typeface="+mn-cs"/>
              </a:rPr>
              <a:t>(a), (b), 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etc.: </a:t>
            </a:r>
            <a:r>
              <a:rPr lang="en-US" sz="700" b="0" kern="0" dirty="0">
                <a:solidFill>
                  <a:srgbClr val="000000"/>
                </a:solidFill>
                <a:cs typeface="+mn-cs"/>
              </a:rPr>
              <a:t>M</a:t>
            </a:r>
            <a:r>
              <a:rPr lang="en-US" sz="700" b="0" kern="0" dirty="0" err="1" smtClean="0">
                <a:solidFill>
                  <a:srgbClr val="000000"/>
                </a:solidFill>
                <a:cs typeface="+mn-cs"/>
              </a:rPr>
              <a:t>ultiple</a:t>
            </a:r>
            <a:r>
              <a:rPr lang="en-US" sz="700" b="0" kern="0" dirty="0" smtClean="0">
                <a:solidFill>
                  <a:srgbClr val="000000"/>
                </a:solidFill>
                <a:cs typeface="+mn-cs"/>
              </a:rPr>
              <a:t> phase release</a:t>
            </a:r>
            <a:endParaRPr lang="en-US" sz="700" b="0" kern="0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/>
          </p:nvPr>
        </p:nvGraphicFramePr>
        <p:xfrm>
          <a:off x="160280" y="838201"/>
          <a:ext cx="8839200" cy="3727703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4/5 – 4/9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5/29 – 5/31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8/7 – 8/9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10/23 – 10/25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12/11 – 12/13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NPRR846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NPRR562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(partial implementation)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1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24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  <a:endParaRPr lang="en-US" sz="28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285979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6/1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89795" y="1391700"/>
            <a:ext cx="37054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 </a:t>
            </a:r>
          </a:p>
          <a:p>
            <a:pPr algn="ctr" defTabSz="914400" eaLnBrk="1" hangingPunct="1">
              <a:defRPr/>
            </a:pPr>
            <a:endParaRPr lang="en-US" sz="5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6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  <a:endParaRPr lang="en-US" sz="10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38685" y="1392114"/>
            <a:ext cx="370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 smtClean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P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NS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E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4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</a:t>
            </a:r>
          </a:p>
          <a:p>
            <a:pPr algn="ctr" defTabSz="914400" eaLnBrk="1" hangingPunct="1">
              <a:defRPr/>
            </a:pPr>
            <a:endParaRPr lang="en-US" sz="500" b="1" i="1" kern="0" dirty="0">
              <a:solidFill>
                <a:srgbClr val="000000"/>
              </a:solidFill>
              <a:latin typeface="Arial" panose="020B0604020202020204"/>
              <a:cs typeface="+mn-cs"/>
            </a:endParaRPr>
          </a:p>
          <a:p>
            <a:pPr algn="ctr" defTabSz="914400" eaLnBrk="1" hangingPunct="1">
              <a:defRPr/>
            </a:pPr>
            <a:r>
              <a:rPr lang="en-US" sz="1000" b="1" i="1" kern="0" dirty="0" smtClean="0">
                <a:solidFill>
                  <a:srgbClr val="000000"/>
                </a:solidFill>
                <a:latin typeface="Arial" panose="020B0604020202020204"/>
                <a:cs typeface="+mn-cs"/>
              </a:rPr>
              <a:t> 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274976"/>
            <a:ext cx="150143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9/1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301784" y="1935294"/>
            <a:ext cx="1274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i="1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CMM Release 1a</a:t>
            </a:r>
            <a:endParaRPr lang="en-US" sz="1100" i="1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406782" y="1645562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84529" y="5432243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800" b="0" u="sng" kern="0" dirty="0" smtClean="0">
                <a:solidFill>
                  <a:srgbClr val="000000"/>
                </a:solidFill>
                <a:cs typeface="+mn-cs"/>
              </a:rPr>
              <a:t>Project Status Codes 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NS = Not Started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I     = Initiation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P    = Planning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E    = Execution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srgbClr val="000000"/>
                </a:solidFill>
                <a:cs typeface="+mn-cs"/>
              </a:rPr>
              <a:t>  H    = On Hold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40666" y="3292999"/>
            <a:ext cx="144465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1/1  &amp;  2/1</a:t>
            </a:r>
            <a:endParaRPr lang="en-US" sz="1200" kern="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7486" y="5446693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NPRR825(a) – </a:t>
            </a:r>
            <a:r>
              <a:rPr lang="en-US" sz="800" b="0" kern="0" dirty="0" err="1" smtClean="0">
                <a:solidFill>
                  <a:prstClr val="black"/>
                </a:solidFill>
                <a:cs typeface="+mn-cs"/>
              </a:rPr>
              <a:t>NoticeBuilder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 changes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NPRR562(b</a:t>
            </a:r>
            <a:r>
              <a:rPr lang="en-US" sz="800" b="0" kern="0" dirty="0">
                <a:solidFill>
                  <a:prstClr val="black"/>
                </a:solidFill>
                <a:cs typeface="+mn-cs"/>
              </a:rPr>
              <a:t>) – 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Reporting/posting system changes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NPRR809(b</a:t>
            </a:r>
            <a:r>
              <a:rPr lang="en-US" sz="800" b="0" kern="0" dirty="0">
                <a:solidFill>
                  <a:prstClr val="black"/>
                </a:solidFill>
                <a:cs typeface="+mn-cs"/>
              </a:rPr>
              <a:t>) – Reporting/posting 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system changes</a:t>
            </a:r>
            <a:endParaRPr lang="en-US" sz="800" b="0" kern="0" dirty="0">
              <a:solidFill>
                <a:prstClr val="black"/>
              </a:solidFill>
              <a:cs typeface="+mn-cs"/>
            </a:endParaRP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NPRR833(a) – DAM system changes</a:t>
            </a:r>
          </a:p>
          <a:p>
            <a:pPr defTabSz="914400" eaLnBrk="1" hangingPunct="1">
              <a:defRPr/>
            </a:pPr>
            <a:r>
              <a:rPr lang="en-US" sz="800" b="0" kern="0" dirty="0">
                <a:solidFill>
                  <a:prstClr val="black"/>
                </a:solidFill>
                <a:cs typeface="+mn-cs"/>
              </a:rPr>
              <a:t>NPRR833(b) – </a:t>
            </a: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SCED system changes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NPRR843(a) – CDR, 48 hour, &amp; 7 day reports</a:t>
            </a:r>
          </a:p>
          <a:p>
            <a:pPr defTabSz="914400" eaLnBrk="1" hangingPunct="1">
              <a:defRPr/>
            </a:pPr>
            <a:r>
              <a:rPr lang="en-US" sz="800" b="0" kern="0" dirty="0" smtClean="0">
                <a:solidFill>
                  <a:prstClr val="black"/>
                </a:solidFill>
                <a:cs typeface="+mn-cs"/>
              </a:rPr>
              <a:t>NPRR843(b) – 60 day reports</a:t>
            </a: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100" kern="0" dirty="0" smtClean="0">
                <a:solidFill>
                  <a:srgbClr val="000000"/>
                </a:solidFill>
                <a:cs typeface="+mn-cs"/>
              </a:rPr>
              <a:t>TBD Items </a:t>
            </a:r>
            <a:r>
              <a:rPr lang="en-US" sz="1000" i="1" kern="0" dirty="0" smtClean="0">
                <a:solidFill>
                  <a:srgbClr val="000000"/>
                </a:solidFill>
                <a:cs typeface="+mn-cs"/>
              </a:rPr>
              <a:t>(and point at which they became “TBD”)</a:t>
            </a:r>
            <a:endParaRPr lang="en-US" sz="1100" i="1" kern="0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898357"/>
                <a:gridCol w="914400"/>
                <a:gridCol w="914400"/>
                <a:gridCol w="2895600"/>
                <a:gridCol w="32004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 SCR777, NPRR831(b), NPRR749 E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NPRR825(a)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NPRR519, NPR620, NPRR741, NPRR755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0974" y="361735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1/1</a:t>
            </a:r>
            <a:endParaRPr lang="en-US" sz="800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0060" y="384424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prstClr val="black"/>
                </a:solidFill>
                <a:latin typeface="Arial" panose="020B0604020202020204"/>
                <a:cs typeface="+mn-cs"/>
              </a:rPr>
              <a:t>2</a:t>
            </a:r>
            <a:r>
              <a:rPr lang="en-US" sz="800" dirty="0" smtClean="0">
                <a:solidFill>
                  <a:prstClr val="black"/>
                </a:solidFill>
                <a:latin typeface="Arial" panose="020B0604020202020204"/>
                <a:cs typeface="+mn-cs"/>
              </a:rPr>
              <a:t>/1</a:t>
            </a:r>
            <a:endParaRPr lang="en-US" sz="800" dirty="0">
              <a:solidFill>
                <a:prstClr val="black"/>
              </a:solidFill>
              <a:latin typeface="Arial" panose="020B0604020202020204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63557" y="1398340"/>
            <a:ext cx="304892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5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05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4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09262" y="1375039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0791" y="3570037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55947" y="1389888"/>
            <a:ext cx="304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44429" y="1371460"/>
            <a:ext cx="30489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  <a:endParaRPr lang="en-US" sz="1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6157789" y="3276218"/>
            <a:ext cx="138074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sz="1200" dirty="0" smtClean="0">
                <a:solidFill>
                  <a:prstClr val="black"/>
                </a:solidFill>
                <a:cs typeface="+mn-cs"/>
              </a:rPr>
              <a:t>10/1</a:t>
            </a:r>
            <a:endParaRPr lang="en-US" sz="1200" kern="0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45662" y="3526109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  <a:latin typeface="Wingdings" panose="05000000000000000000" pitchFamily="2" charset="2"/>
                <a:cs typeface="+mn-cs"/>
              </a:rPr>
              <a:t>ü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00" dirty="0" smtClean="0">
              <a:solidFill>
                <a:prstClr val="black"/>
              </a:solidFill>
              <a:latin typeface="Wingdings" panose="05000000000000000000" pitchFamily="2" charset="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9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714375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dirty="0" smtClean="0"/>
              <a:t>Revision Requests Recommended for Approval by PRS – Unopposed and No Impact (Vote):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dirty="0" smtClean="0"/>
          </a:p>
          <a:p>
            <a:pPr eaLnBrk="1">
              <a:defRPr/>
            </a:pPr>
            <a:r>
              <a:rPr lang="en-US" b="0" dirty="0" smtClean="0"/>
              <a:t>NPRR883</a:t>
            </a:r>
            <a:r>
              <a:rPr lang="en-US" b="0" dirty="0"/>
              <a:t>, Adjustment to Settlement Equation for Ancillary Services Assignment [ERCOT</a:t>
            </a:r>
            <a:r>
              <a:rPr lang="en-US" b="0" dirty="0" smtClean="0"/>
              <a:t>]*</a:t>
            </a:r>
          </a:p>
          <a:p>
            <a:pPr marL="0" indent="0" eaLnBrk="1">
              <a:buNone/>
              <a:defRPr/>
            </a:pPr>
            <a:endParaRPr lang="en-US" b="0" dirty="0"/>
          </a:p>
          <a:p>
            <a:pPr eaLnBrk="1">
              <a:defRPr/>
            </a:pPr>
            <a:r>
              <a:rPr lang="en-US" b="0" dirty="0" smtClean="0"/>
              <a:t>NPRR888</a:t>
            </a:r>
            <a:r>
              <a:rPr lang="en-US" b="0" dirty="0"/>
              <a:t>, 4-Coincident Peak Adjustment Methodology [ERCOT</a:t>
            </a:r>
            <a:r>
              <a:rPr lang="en-US" b="0" dirty="0" smtClean="0"/>
              <a:t>]*</a:t>
            </a:r>
            <a:endParaRPr lang="en-US" b="0" dirty="0"/>
          </a:p>
          <a:p>
            <a:pPr eaLnBrk="1">
              <a:defRPr/>
            </a:pPr>
            <a:endParaRPr lang="en-US" b="0" dirty="0" smtClean="0"/>
          </a:p>
          <a:p>
            <a:pPr eaLnBrk="1">
              <a:defRPr/>
            </a:pPr>
            <a:r>
              <a:rPr lang="en-US" b="0" dirty="0" smtClean="0"/>
              <a:t>NPRR890, Correction to Calculation of Real-Time LMPs at Logical Resource Node for On-Line Combined Cycle Generation Resources – URGENT [ERCOT]*</a:t>
            </a:r>
          </a:p>
          <a:p>
            <a:pPr eaLnBrk="1">
              <a:defRPr/>
            </a:pPr>
            <a:endParaRPr lang="en-US" b="0" dirty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600" i="1" dirty="0" smtClean="0"/>
              <a:t>(* </a:t>
            </a:r>
            <a:r>
              <a:rPr lang="en-US" sz="1600" i="1" dirty="0"/>
              <a:t>denotes no impact</a:t>
            </a:r>
            <a:r>
              <a:rPr lang="en-US" sz="1600" i="1" dirty="0" smtClean="0"/>
              <a:t>)</a:t>
            </a:r>
            <a:endParaRPr lang="en-US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/>
              <a:t>Summary of PRS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714375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US" dirty="0" smtClean="0"/>
              <a:t>Revision </a:t>
            </a:r>
            <a:r>
              <a:rPr lang="en-US" dirty="0"/>
              <a:t>Requests Recommended for Approval by PRS – Unopposed with Impacts (Vote</a:t>
            </a:r>
            <a:r>
              <a:rPr lang="en-US" dirty="0" smtClean="0"/>
              <a:t>):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dirty="0"/>
          </a:p>
          <a:p>
            <a:pPr lvl="0"/>
            <a:r>
              <a:rPr lang="en-US" b="0" dirty="0" smtClean="0"/>
              <a:t>NPRR880</a:t>
            </a:r>
            <a:r>
              <a:rPr lang="en-US" b="0" dirty="0"/>
              <a:t>, Publish Real-Time Market Shift Factors for Private Use Network Settlement Points [DC Energy] </a:t>
            </a:r>
            <a:endParaRPr lang="en-US" b="0" dirty="0" smtClean="0"/>
          </a:p>
          <a:p>
            <a:pPr lvl="1"/>
            <a:r>
              <a:rPr lang="en-US" dirty="0" smtClean="0"/>
              <a:t>IA: </a:t>
            </a:r>
            <a:r>
              <a:rPr lang="en-US" dirty="0"/>
              <a:t>Between $30k and $</a:t>
            </a:r>
            <a:r>
              <a:rPr lang="en-US" dirty="0" smtClean="0"/>
              <a:t>40k		Priority 2018; Rank 2300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0" dirty="0" smtClean="0"/>
              <a:t>NPRR889</a:t>
            </a:r>
            <a:r>
              <a:rPr lang="en-US" b="0" dirty="0"/>
              <a:t>, RTF-1 Replace Non-Modeled Generator with Settlement Only Generator [ERCOT</a:t>
            </a:r>
            <a:r>
              <a:rPr lang="en-US" b="0" dirty="0" smtClean="0"/>
              <a:t>]</a:t>
            </a:r>
          </a:p>
          <a:p>
            <a:pPr lvl="1"/>
            <a:r>
              <a:rPr lang="en-US" dirty="0" smtClean="0"/>
              <a:t>IA: Less than $10k (O&amp;M)		Priority n/a; Rank n/a</a:t>
            </a:r>
          </a:p>
          <a:p>
            <a:pPr lvl="0"/>
            <a:endParaRPr lang="en-US" b="0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Summary of PRS </a:t>
            </a:r>
            <a:r>
              <a:rPr lang="en-US" altLang="en-US" dirty="0"/>
              <a:t>Update (continued)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5401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413" y="714375"/>
            <a:ext cx="8458200" cy="554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>
              <a:spcBef>
                <a:spcPct val="0"/>
              </a:spcBef>
              <a:buFontTx/>
              <a:buNone/>
              <a:defRPr/>
            </a:pPr>
            <a:r>
              <a:rPr lang="en-US" dirty="0" smtClean="0"/>
              <a:t>Revision </a:t>
            </a:r>
            <a:r>
              <a:rPr lang="en-US" dirty="0"/>
              <a:t>Requests Recommended for Approval by PRS – With Opposing Votes (Vote):</a:t>
            </a:r>
          </a:p>
          <a:p>
            <a:pPr marL="0" indent="0" eaLnBrk="1">
              <a:spcBef>
                <a:spcPct val="0"/>
              </a:spcBef>
              <a:buFontTx/>
              <a:buNone/>
              <a:defRPr/>
            </a:pPr>
            <a:endParaRPr lang="en-US" dirty="0"/>
          </a:p>
          <a:p>
            <a:pPr eaLnBrk="1">
              <a:defRPr/>
            </a:pPr>
            <a:r>
              <a:rPr lang="en-US" b="0" dirty="0" smtClean="0"/>
              <a:t>NPRR869</a:t>
            </a:r>
            <a:r>
              <a:rPr lang="en-US" b="0" dirty="0"/>
              <a:t>, Clarification of Language Related to Generation Netting for ERCOT-Polled Settlement Meters [Reliant</a:t>
            </a:r>
            <a:r>
              <a:rPr lang="en-US" b="0" dirty="0" smtClean="0"/>
              <a:t>]*</a:t>
            </a:r>
            <a:endParaRPr lang="en-US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>
              <a:buFontTx/>
              <a:buNone/>
              <a:defRPr/>
            </a:pPr>
            <a:endParaRPr lang="en-US" sz="1200" i="1" dirty="0" smtClean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/>
          </a:p>
          <a:p>
            <a:pPr marL="0" indent="0" eaLnBrk="1" hangingPunct="1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US" sz="1600" i="1" dirty="0" smtClean="0"/>
              <a:t>(* denotes no impact)</a:t>
            </a:r>
            <a:endParaRPr lang="en-US" sz="16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en-US" sz="1800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/>
              <a:t>Summary of PRS </a:t>
            </a:r>
            <a:r>
              <a:rPr lang="en-US" altLang="en-US" dirty="0"/>
              <a:t>Update (continued)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52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NPRR869, Clarification of Language Related to Generation Netting for ERCOT-Polled Settlement Meters [Reliant]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November 1, 2018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</a:t>
            </a:r>
            <a:r>
              <a:rPr lang="x-none" dirty="0"/>
              <a:t>ERCOT business processes</a:t>
            </a:r>
            <a:r>
              <a:rPr lang="en-US" dirty="0"/>
              <a:t> will be updated;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requires certain generators over 1 MW (i.e., generators that are not: (</a:t>
            </a:r>
            <a:r>
              <a:rPr lang="en-US" dirty="0" err="1"/>
              <a:t>i</a:t>
            </a:r>
            <a:r>
              <a:rPr lang="en-US" dirty="0"/>
              <a:t>) registered with the Public Utility Commission of Texas (PUCT) as a power generation company; (ii) part of a Private Use Network with more than one connection to the ERCOT Transmission Grid; or (iii) registered to provide Ancillary Services) within a Private Use Network to provide modeling information to ERCOT as set forth in paragraph (1)(b) of Section 3.10.7.3; provides a netting exemption for a Qualifying Facility (QF) that is a small power production facility and lawfully provides energy to a Customer behind a single Point of Interconnection (POI); and deletes a reference to the now-expired system benefit fund charges.</a:t>
            </a:r>
          </a:p>
          <a:p>
            <a:r>
              <a:rPr lang="en-US" b="1" dirty="0"/>
              <a:t>PRS Decision:</a:t>
            </a:r>
            <a:r>
              <a:rPr lang="en-US" dirty="0"/>
              <a:t>  On 8/16/18, PRS voted to recommend approval of NPRR869 as amended by the 8/7/18 ERCOT comments.  There was one opposing vote from the Consumer (OPUC) Market Segment.  On 9/13/18, PRS unanimously voted to endorse and forward to TAC the 8/16/18 PRS Report and Impact Analysis for NPRR869.</a:t>
            </a:r>
          </a:p>
        </p:txBody>
      </p:sp>
    </p:spTree>
    <p:extLst>
      <p:ext uri="{BB962C8B-B14F-4D97-AF65-F5344CB8AC3E}">
        <p14:creationId xmlns:p14="http://schemas.microsoft.com/office/powerpoint/2010/main" val="338980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NPRR880, Publish Real-Time Market Shift Factors for Private Use Network Settlement Points [DC Energy]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Upon system implementation – Priority 2018; Rank 2300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Between $30k and $40k; no impacts to ERCOT staffing; impacts to </a:t>
            </a:r>
            <a:r>
              <a:rPr lang="x-none" dirty="0"/>
              <a:t>Market Management Systems (MMS)</a:t>
            </a:r>
            <a:r>
              <a:rPr lang="en-US" dirty="0"/>
              <a:t> and </a:t>
            </a:r>
            <a:r>
              <a:rPr lang="x-none" dirty="0"/>
              <a:t>Data and Information Products (DAIP)</a:t>
            </a:r>
            <a:r>
              <a:rPr lang="en-US" dirty="0"/>
              <a:t>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requires ERCOT to publish Shift Factors for Private Use Network Settlement Points for the Real-Time Market (RTM).</a:t>
            </a:r>
          </a:p>
          <a:p>
            <a:r>
              <a:rPr lang="en-US" b="1" dirty="0"/>
              <a:t>PRS Decision:</a:t>
            </a:r>
            <a:r>
              <a:rPr lang="en-US" dirty="0"/>
              <a:t>  On 8/16/18, PRS voted to recommend approval of NPRR880 as submitted.  There was one abstention from the Consumer (Occidental Chemical) Market Segment.  On 9/13/18, PRS unanimously voted to endorse and forward to TAC the 8/16/18 PRS Report and Impact Analysis for NPRR880 with a recommended priority of 2018 and rank of 2300.  There was one abstention from the Consumer (Occidental Chemical) Market Segment.</a:t>
            </a:r>
          </a:p>
        </p:txBody>
      </p:sp>
    </p:spTree>
    <p:extLst>
      <p:ext uri="{BB962C8B-B14F-4D97-AF65-F5344CB8AC3E}">
        <p14:creationId xmlns:p14="http://schemas.microsoft.com/office/powerpoint/2010/main" val="1765362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NPRR883, Adjustment to Settlement Equation for Ancillary Services Assignment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November 1, 2018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</a:t>
            </a:r>
            <a:r>
              <a:rPr lang="x-none" dirty="0"/>
              <a:t>ERCOT business processes</a:t>
            </a:r>
            <a:r>
              <a:rPr lang="en-US" dirty="0"/>
              <a:t> will be updated;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removes the Real-Time Reliability Deployment Price (RTRDP) Adder from the Real-Time Settlement Point Price (RTSPP) in order to avoid double payment under the Ancillary Services Assignment scenario.</a:t>
            </a:r>
          </a:p>
          <a:p>
            <a:r>
              <a:rPr lang="en-US" b="1" dirty="0"/>
              <a:t>PRS Decision:</a:t>
            </a:r>
            <a:r>
              <a:rPr lang="en-US" dirty="0"/>
              <a:t>  On 8/16/18, PRS unanimously voted to recommend approval of NPRR883 as submitted.  On 9/13/18, PRS unanimously voted to endorse and forward to TAC the 8/16/18 PRS Report and Impact Analysis for NPRR883</a:t>
            </a:r>
            <a:r>
              <a:rPr lang="en-US" dirty="0" smtClean="0"/>
              <a:t>.</a:t>
            </a:r>
          </a:p>
          <a:p>
            <a:r>
              <a:rPr lang="en-US" b="1" dirty="0"/>
              <a:t>Credit WG:</a:t>
            </a:r>
            <a:r>
              <a:rPr lang="en-US" dirty="0"/>
              <a:t>  See 9/19/18 Credit WG comments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38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lvl="0"/>
            <a:r>
              <a:rPr lang="en-US" sz="1800" i="1" dirty="0"/>
              <a:t>NPRR888, 4-Coincident Peak Adjustment Methodology [ERCOT]</a:t>
            </a:r>
            <a:endParaRPr lang="en-US" sz="1800" dirty="0"/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487363" y="879475"/>
            <a:ext cx="815816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b="1" dirty="0"/>
              <a:t>Proposed Effective Date:  </a:t>
            </a:r>
            <a:r>
              <a:rPr lang="en-US" dirty="0"/>
              <a:t>November 1, 2018</a:t>
            </a:r>
          </a:p>
          <a:p>
            <a:r>
              <a:rPr lang="en-US" b="1" dirty="0"/>
              <a:t>ERCOT Impact Analysis:  </a:t>
            </a:r>
            <a:r>
              <a:rPr lang="en-US" dirty="0"/>
              <a:t>No budgetary impact; no impacts to ERCOT staffing; no impacts to ERCOT computer systems; no impacts to </a:t>
            </a:r>
            <a:r>
              <a:rPr lang="x-none" dirty="0"/>
              <a:t>ERCOT business processes</a:t>
            </a:r>
            <a:r>
              <a:rPr lang="en-US" dirty="0"/>
              <a:t>; no impacts to ERCOT grid operations and practices.</a:t>
            </a:r>
          </a:p>
          <a:p>
            <a:r>
              <a:rPr lang="en-US" b="1" dirty="0"/>
              <a:t>Revision Description:  </a:t>
            </a:r>
            <a:r>
              <a:rPr lang="en-US" dirty="0"/>
              <a:t>This NPRR clarifies the 4-Coincident Peak (4-CP) adjustment methodology that was implemented in conjunction with NPRR830, Revision of 4-Coincident Peak Methodology.  This methodology was endorsed by the Wholesale Market Subcommittee (WMS) at its May 2, 2018 meeting.</a:t>
            </a:r>
          </a:p>
          <a:p>
            <a:r>
              <a:rPr lang="en-US" b="1" dirty="0"/>
              <a:t>PRS Decision:</a:t>
            </a:r>
            <a:r>
              <a:rPr lang="en-US" dirty="0"/>
              <a:t>  On 8/16/18, PRS unanimously voted to recommend approval of NPRR888 as submitted.  On 9/13/18, PRS unanimously voted to endorse and forward to TAC the 8/16/18 PRS Report and Impact Analysis for NPRR888.</a:t>
            </a:r>
          </a:p>
        </p:txBody>
      </p:sp>
    </p:spTree>
    <p:extLst>
      <p:ext uri="{BB962C8B-B14F-4D97-AF65-F5344CB8AC3E}">
        <p14:creationId xmlns:p14="http://schemas.microsoft.com/office/powerpoint/2010/main" val="161537803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microsoft.com/office/2006/documentManagement/types"/>
    <ds:schemaRef ds:uri="http://www.w3.org/XML/1998/namespace"/>
    <ds:schemaRef ds:uri="http://purl.org/dc/elements/1.1/"/>
    <ds:schemaRef ds:uri="c34af464-7aa1-4edd-9be4-83dffc1cb926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7987</TotalTime>
  <Words>1597</Words>
  <Application>Microsoft Office PowerPoint</Application>
  <PresentationFormat>On-screen Show (4:3)</PresentationFormat>
  <Paragraphs>287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Custom Design</vt:lpstr>
      <vt:lpstr>Office Theme</vt:lpstr>
      <vt:lpstr>PowerPoint Presentation</vt:lpstr>
      <vt:lpstr>Summary of PRS Update</vt:lpstr>
      <vt:lpstr>Summary of PRS Update (continued)</vt:lpstr>
      <vt:lpstr>Summary of PRS Update (continued)</vt:lpstr>
      <vt:lpstr>Appendix</vt:lpstr>
      <vt:lpstr>NPRR869, Clarification of Language Related to Generation Netting for ERCOT-Polled Settlement Meters [Reliant]</vt:lpstr>
      <vt:lpstr>NPRR880, Publish Real-Time Market Shift Factors for Private Use Network Settlement Points [DC Energy]</vt:lpstr>
      <vt:lpstr>NPRR883, Adjustment to Settlement Equation for Ancillary Services Assignment [ERCOT]</vt:lpstr>
      <vt:lpstr>NPRR888, 4-Coincident Peak Adjustment Methodology [ERCOT]</vt:lpstr>
      <vt:lpstr>NPRR889, RTF-1 Replace Non-Modeled Generator with Settlement Only Generator [ERCOT]</vt:lpstr>
      <vt:lpstr>NPRR890, Correction to Calculation of Real-Time LMPs at Logical Resource Node for On-Line Combined Cycle Generation Resources – URGENT [ERCOT]</vt:lpstr>
      <vt:lpstr>2018 Release Targets – Board Approved NPRRs / SCRs / xGRRs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Shanks, Magie</cp:lastModifiedBy>
  <cp:revision>420</cp:revision>
  <cp:lastPrinted>2013-01-30T23:16:36Z</cp:lastPrinted>
  <dcterms:created xsi:type="dcterms:W3CDTF">2010-04-12T23:12:02Z</dcterms:created>
  <dcterms:modified xsi:type="dcterms:W3CDTF">2018-09-19T19:20:02Z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