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816" r:id="rId1"/>
  </p:sldMasterIdLst>
  <p:notesMasterIdLst>
    <p:notesMasterId r:id="rId9"/>
  </p:notesMasterIdLst>
  <p:handoutMasterIdLst>
    <p:handoutMasterId r:id="rId10"/>
  </p:handoutMasterIdLst>
  <p:sldIdLst>
    <p:sldId id="256" r:id="rId2"/>
    <p:sldId id="257" r:id="rId3"/>
    <p:sldId id="267" r:id="rId4"/>
    <p:sldId id="270" r:id="rId5"/>
    <p:sldId id="271" r:id="rId6"/>
    <p:sldId id="272" r:id="rId7"/>
    <p:sldId id="260" r:id="rId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0063" autoAdjust="0"/>
    <p:restoredTop sz="94660"/>
  </p:normalViewPr>
  <p:slideViewPr>
    <p:cSldViewPr>
      <p:cViewPr varScale="1">
        <p:scale>
          <a:sx n="69" d="100"/>
          <a:sy n="69" d="100"/>
        </p:scale>
        <p:origin x="1028" y="52"/>
      </p:cViewPr>
      <p:guideLst>
        <p:guide orient="horz" pos="2160"/>
        <p:guide pos="2880"/>
      </p:guideLst>
    </p:cSldViewPr>
  </p:slideViewPr>
  <p:notesTextViewPr>
    <p:cViewPr>
      <p:scale>
        <a:sx n="1" d="1"/>
        <a:sy n="1" d="1"/>
      </p:scale>
      <p:origin x="0" y="0"/>
    </p:cViewPr>
  </p:notesTextViewPr>
  <p:notesViewPr>
    <p:cSldViewPr>
      <p:cViewPr varScale="1">
        <p:scale>
          <a:sx n="70" d="100"/>
          <a:sy n="70" d="100"/>
        </p:scale>
        <p:origin x="3056" y="7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notesMaster" Target="notesMasters/notes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656E9F4A-4066-491C-8F25-BCC5643327B9}" type="datetimeFigureOut">
              <a:rPr lang="en-US" smtClean="0"/>
              <a:t>9/17/2018</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0AAC5BAE-5329-436C-BB9D-CF26C62919CE}" type="slidenum">
              <a:rPr lang="en-US" smtClean="0"/>
              <a:t>‹#›</a:t>
            </a:fld>
            <a:endParaRPr lang="en-US"/>
          </a:p>
        </p:txBody>
      </p:sp>
    </p:spTree>
    <p:extLst>
      <p:ext uri="{BB962C8B-B14F-4D97-AF65-F5344CB8AC3E}">
        <p14:creationId xmlns:p14="http://schemas.microsoft.com/office/powerpoint/2010/main" val="1367848003"/>
      </p:ext>
    </p:extLst>
  </p:cSld>
  <p:clrMap bg1="lt1" tx1="dk1" bg2="lt2" tx2="dk2" accent1="accent1" accent2="accent2" accent3="accent3" accent4="accent4" accent5="accent5" accent6="accent6" hlink="hlink" folHlink="folHlink"/>
  <p:hf hdr="0" ftr="0" dt="0"/>
</p:handoutMaster>
</file>

<file path=ppt/media/image1.jp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1447C23-70FF-4D54-8A37-93BEF4D37D87}" type="datetimeFigureOut">
              <a:rPr lang="en-US" smtClean="0"/>
              <a:t>9/17/2018</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938A51B-00BD-480F-A961-AEEFF753F556}" type="slidenum">
              <a:rPr lang="en-US" smtClean="0"/>
              <a:t>‹#›</a:t>
            </a:fld>
            <a:endParaRPr lang="en-US"/>
          </a:p>
        </p:txBody>
      </p:sp>
    </p:spTree>
    <p:extLst>
      <p:ext uri="{BB962C8B-B14F-4D97-AF65-F5344CB8AC3E}">
        <p14:creationId xmlns:p14="http://schemas.microsoft.com/office/powerpoint/2010/main" val="1477533323"/>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938A51B-00BD-480F-A961-AEEFF753F556}" type="slidenum">
              <a:rPr lang="en-US" smtClean="0"/>
              <a:t>2</a:t>
            </a:fld>
            <a:endParaRPr lang="en-US"/>
          </a:p>
        </p:txBody>
      </p:sp>
    </p:spTree>
    <p:extLst>
      <p:ext uri="{BB962C8B-B14F-4D97-AF65-F5344CB8AC3E}">
        <p14:creationId xmlns:p14="http://schemas.microsoft.com/office/powerpoint/2010/main" val="319939586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38A51B-00BD-480F-A961-AEEFF753F556}" type="slidenum">
              <a:rPr lang="en-US" smtClean="0">
                <a:solidFill>
                  <a:prstClr val="black"/>
                </a:solidFill>
              </a:rPr>
              <a:pPr/>
              <a:t>3</a:t>
            </a:fld>
            <a:endParaRPr lang="en-US">
              <a:solidFill>
                <a:prstClr val="black"/>
              </a:solidFill>
            </a:endParaRPr>
          </a:p>
        </p:txBody>
      </p:sp>
    </p:spTree>
    <p:extLst>
      <p:ext uri="{BB962C8B-B14F-4D97-AF65-F5344CB8AC3E}">
        <p14:creationId xmlns:p14="http://schemas.microsoft.com/office/powerpoint/2010/main" val="319939586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38A51B-00BD-480F-A961-AEEFF753F556}" type="slidenum">
              <a:rPr lang="en-US" smtClean="0"/>
              <a:t>4</a:t>
            </a:fld>
            <a:endParaRPr lang="en-US"/>
          </a:p>
        </p:txBody>
      </p:sp>
    </p:spTree>
    <p:extLst>
      <p:ext uri="{BB962C8B-B14F-4D97-AF65-F5344CB8AC3E}">
        <p14:creationId xmlns:p14="http://schemas.microsoft.com/office/powerpoint/2010/main" val="319939586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38A51B-00BD-480F-A961-AEEFF753F556}" type="slidenum">
              <a:rPr lang="en-US" smtClean="0"/>
              <a:t>5</a:t>
            </a:fld>
            <a:endParaRPr lang="en-US"/>
          </a:p>
        </p:txBody>
      </p:sp>
    </p:spTree>
    <p:extLst>
      <p:ext uri="{BB962C8B-B14F-4D97-AF65-F5344CB8AC3E}">
        <p14:creationId xmlns:p14="http://schemas.microsoft.com/office/powerpoint/2010/main" val="185372402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3938A51B-00BD-480F-A961-AEEFF753F556}" type="slidenum">
              <a:rPr lang="en-US" smtClean="0"/>
              <a:t>6</a:t>
            </a:fld>
            <a:endParaRPr lang="en-US"/>
          </a:p>
        </p:txBody>
      </p:sp>
    </p:spTree>
    <p:extLst>
      <p:ext uri="{BB962C8B-B14F-4D97-AF65-F5344CB8AC3E}">
        <p14:creationId xmlns:p14="http://schemas.microsoft.com/office/powerpoint/2010/main" val="387525969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822960" y="758952"/>
            <a:ext cx="75438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a:t>Click to edit Master title style</a:t>
            </a:r>
            <a:endParaRPr lang="en-US" dirty="0"/>
          </a:p>
        </p:txBody>
      </p:sp>
      <p:sp>
        <p:nvSpPr>
          <p:cNvPr id="3" name="Subtitle 2"/>
          <p:cNvSpPr>
            <a:spLocks noGrp="1"/>
          </p:cNvSpPr>
          <p:nvPr>
            <p:ph type="subTitle" idx="1"/>
          </p:nvPr>
        </p:nvSpPr>
        <p:spPr>
          <a:xfrm>
            <a:off x="825038" y="4455621"/>
            <a:ext cx="75438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r>
              <a:rPr lang="en-US"/>
              <a:t>1/9/2018</a:t>
            </a:r>
          </a:p>
        </p:txBody>
      </p:sp>
      <p:sp>
        <p:nvSpPr>
          <p:cNvPr id="5" name="Footer Placeholder 4"/>
          <p:cNvSpPr>
            <a:spLocks noGrp="1"/>
          </p:cNvSpPr>
          <p:nvPr>
            <p:ph type="ftr" sz="quarter" idx="11"/>
          </p:nvPr>
        </p:nvSpPr>
        <p:spPr/>
        <p:txBody>
          <a:bodyPr/>
          <a:lstStyle/>
          <a:p>
            <a:r>
              <a:rPr lang="en-US"/>
              <a:t>December TAC &amp; Board of Directors Update </a:t>
            </a:r>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a:p>
        </p:txBody>
      </p:sp>
      <p:cxnSp>
        <p:nvCxnSpPr>
          <p:cNvPr id="9" name="Straight Connector 8"/>
          <p:cNvCxnSpPr/>
          <p:nvPr/>
        </p:nvCxnSpPr>
        <p:spPr>
          <a:xfrm>
            <a:off x="905744" y="4343400"/>
            <a:ext cx="740664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538458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r>
              <a:rPr lang="en-US"/>
              <a:t>1/9/2018</a:t>
            </a:r>
          </a:p>
        </p:txBody>
      </p:sp>
      <p:sp>
        <p:nvSpPr>
          <p:cNvPr id="5" name="Footer Placeholder 4"/>
          <p:cNvSpPr>
            <a:spLocks noGrp="1"/>
          </p:cNvSpPr>
          <p:nvPr>
            <p:ph type="ftr" sz="quarter" idx="11"/>
          </p:nvPr>
        </p:nvSpPr>
        <p:spPr/>
        <p:txBody>
          <a:bodyPr/>
          <a:lstStyle/>
          <a:p>
            <a:r>
              <a:rPr lang="en-US"/>
              <a:t>December TAC &amp; Board of Directors Update </a:t>
            </a:r>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a:p>
        </p:txBody>
      </p:sp>
    </p:spTree>
    <p:extLst>
      <p:ext uri="{BB962C8B-B14F-4D97-AF65-F5344CB8AC3E}">
        <p14:creationId xmlns:p14="http://schemas.microsoft.com/office/powerpoint/2010/main" val="50446446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6543675" y="414779"/>
            <a:ext cx="1971675" cy="5757421"/>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414779"/>
            <a:ext cx="5800725" cy="5757420"/>
          </a:xfrm>
        </p:spPr>
        <p:txBody>
          <a:bodyPr vert="eaVert" lIns="45720" tIns="0" rIns="45720" bIns="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r>
              <a:rPr lang="en-US"/>
              <a:t>1/9/2018</a:t>
            </a:r>
          </a:p>
        </p:txBody>
      </p:sp>
      <p:sp>
        <p:nvSpPr>
          <p:cNvPr id="5" name="Footer Placeholder 4"/>
          <p:cNvSpPr>
            <a:spLocks noGrp="1"/>
          </p:cNvSpPr>
          <p:nvPr>
            <p:ph type="ftr" sz="quarter" idx="11"/>
          </p:nvPr>
        </p:nvSpPr>
        <p:spPr/>
        <p:txBody>
          <a:bodyPr/>
          <a:lstStyle/>
          <a:p>
            <a:r>
              <a:rPr lang="en-US"/>
              <a:t>December TAC &amp; Board of Directors Update </a:t>
            </a:r>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a:p>
        </p:txBody>
      </p:sp>
    </p:spTree>
    <p:extLst>
      <p:ext uri="{BB962C8B-B14F-4D97-AF65-F5344CB8AC3E}">
        <p14:creationId xmlns:p14="http://schemas.microsoft.com/office/powerpoint/2010/main" val="10799542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r>
              <a:rPr lang="en-US"/>
              <a:t>1/9/2018</a:t>
            </a:r>
          </a:p>
        </p:txBody>
      </p:sp>
      <p:sp>
        <p:nvSpPr>
          <p:cNvPr id="5" name="Footer Placeholder 4"/>
          <p:cNvSpPr>
            <a:spLocks noGrp="1"/>
          </p:cNvSpPr>
          <p:nvPr>
            <p:ph type="ftr" sz="quarter" idx="11"/>
          </p:nvPr>
        </p:nvSpPr>
        <p:spPr/>
        <p:txBody>
          <a:bodyPr/>
          <a:lstStyle/>
          <a:p>
            <a:r>
              <a:rPr lang="en-US"/>
              <a:t>December TAC &amp; Board of Directors Update </a:t>
            </a:r>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a:p>
        </p:txBody>
      </p:sp>
    </p:spTree>
    <p:extLst>
      <p:ext uri="{BB962C8B-B14F-4D97-AF65-F5344CB8AC3E}">
        <p14:creationId xmlns:p14="http://schemas.microsoft.com/office/powerpoint/2010/main" val="347263706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22960" y="758952"/>
            <a:ext cx="75438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822960" y="4453128"/>
            <a:ext cx="75438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r>
              <a:rPr lang="en-US"/>
              <a:t>1/9/2018</a:t>
            </a:r>
          </a:p>
        </p:txBody>
      </p:sp>
      <p:sp>
        <p:nvSpPr>
          <p:cNvPr id="5" name="Footer Placeholder 4"/>
          <p:cNvSpPr>
            <a:spLocks noGrp="1"/>
          </p:cNvSpPr>
          <p:nvPr>
            <p:ph type="ftr" sz="quarter" idx="11"/>
          </p:nvPr>
        </p:nvSpPr>
        <p:spPr/>
        <p:txBody>
          <a:bodyPr/>
          <a:lstStyle/>
          <a:p>
            <a:r>
              <a:rPr lang="en-US"/>
              <a:t>December TAC &amp; Board of Directors Update </a:t>
            </a:r>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a:p>
        </p:txBody>
      </p:sp>
      <p:cxnSp>
        <p:nvCxnSpPr>
          <p:cNvPr id="9" name="Straight Connector 8"/>
          <p:cNvCxnSpPr/>
          <p:nvPr/>
        </p:nvCxnSpPr>
        <p:spPr>
          <a:xfrm>
            <a:off x="905744" y="4343400"/>
            <a:ext cx="740664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76144656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822960" y="286604"/>
            <a:ext cx="7543800" cy="1450757"/>
          </a:xfrm>
        </p:spPr>
        <p:txBody>
          <a:bodyPr/>
          <a:lstStyle/>
          <a:p>
            <a:r>
              <a:rPr lang="en-US"/>
              <a:t>Click to edit Master title style</a:t>
            </a:r>
            <a:endParaRPr lang="en-US" dirty="0"/>
          </a:p>
        </p:txBody>
      </p:sp>
      <p:sp>
        <p:nvSpPr>
          <p:cNvPr id="3" name="Content Placeholder 2"/>
          <p:cNvSpPr>
            <a:spLocks noGrp="1"/>
          </p:cNvSpPr>
          <p:nvPr>
            <p:ph sz="half" idx="1"/>
          </p:nvPr>
        </p:nvSpPr>
        <p:spPr>
          <a:xfrm>
            <a:off x="822960" y="1845734"/>
            <a:ext cx="3703320" cy="4023360"/>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63440" y="1845736"/>
            <a:ext cx="3703320" cy="4023359"/>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r>
              <a:rPr lang="en-US"/>
              <a:t>1/9/2018</a:t>
            </a:r>
          </a:p>
        </p:txBody>
      </p:sp>
      <p:sp>
        <p:nvSpPr>
          <p:cNvPr id="6" name="Footer Placeholder 5"/>
          <p:cNvSpPr>
            <a:spLocks noGrp="1"/>
          </p:cNvSpPr>
          <p:nvPr>
            <p:ph type="ftr" sz="quarter" idx="11"/>
          </p:nvPr>
        </p:nvSpPr>
        <p:spPr/>
        <p:txBody>
          <a:bodyPr/>
          <a:lstStyle/>
          <a:p>
            <a:r>
              <a:rPr lang="en-US"/>
              <a:t>December TAC &amp; Board of Directors Update </a:t>
            </a:r>
          </a:p>
        </p:txBody>
      </p:sp>
      <p:sp>
        <p:nvSpPr>
          <p:cNvPr id="7" name="Slide Number Placeholder 6"/>
          <p:cNvSpPr>
            <a:spLocks noGrp="1"/>
          </p:cNvSpPr>
          <p:nvPr>
            <p:ph type="sldNum" sz="quarter" idx="12"/>
          </p:nvPr>
        </p:nvSpPr>
        <p:spPr/>
        <p:txBody>
          <a:bodyPr/>
          <a:lstStyle/>
          <a:p>
            <a:fld id="{EDEDA31E-5185-4CB0-88E0-309A957138BF}" type="slidenum">
              <a:rPr lang="en-US" smtClean="0"/>
              <a:t>‹#›</a:t>
            </a:fld>
            <a:endParaRPr lang="en-US"/>
          </a:p>
        </p:txBody>
      </p:sp>
    </p:spTree>
    <p:extLst>
      <p:ext uri="{BB962C8B-B14F-4D97-AF65-F5344CB8AC3E}">
        <p14:creationId xmlns:p14="http://schemas.microsoft.com/office/powerpoint/2010/main" val="39353197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822960" y="286604"/>
            <a:ext cx="7543800" cy="1450757"/>
          </a:xfrm>
        </p:spPr>
        <p:txBody>
          <a:bodyPr/>
          <a:lstStyle/>
          <a:p>
            <a:r>
              <a:rPr lang="en-US"/>
              <a:t>Click to edit Master title style</a:t>
            </a:r>
            <a:endParaRPr lang="en-US" dirty="0"/>
          </a:p>
        </p:txBody>
      </p:sp>
      <p:sp>
        <p:nvSpPr>
          <p:cNvPr id="3" name="Text Placeholder 2"/>
          <p:cNvSpPr>
            <a:spLocks noGrp="1"/>
          </p:cNvSpPr>
          <p:nvPr>
            <p:ph type="body" idx="1"/>
          </p:nvPr>
        </p:nvSpPr>
        <p:spPr>
          <a:xfrm>
            <a:off x="822960" y="1846052"/>
            <a:ext cx="370332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822960" y="2582334"/>
            <a:ext cx="3703320" cy="3286760"/>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63440" y="1846052"/>
            <a:ext cx="370332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4663440" y="2582334"/>
            <a:ext cx="3703320" cy="3286760"/>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r>
              <a:rPr lang="en-US"/>
              <a:t>1/9/2018</a:t>
            </a:r>
          </a:p>
        </p:txBody>
      </p:sp>
      <p:sp>
        <p:nvSpPr>
          <p:cNvPr id="8" name="Footer Placeholder 7"/>
          <p:cNvSpPr>
            <a:spLocks noGrp="1"/>
          </p:cNvSpPr>
          <p:nvPr>
            <p:ph type="ftr" sz="quarter" idx="11"/>
          </p:nvPr>
        </p:nvSpPr>
        <p:spPr/>
        <p:txBody>
          <a:bodyPr/>
          <a:lstStyle/>
          <a:p>
            <a:r>
              <a:rPr lang="en-US"/>
              <a:t>December TAC &amp; Board of Directors Update </a:t>
            </a:r>
          </a:p>
        </p:txBody>
      </p:sp>
      <p:sp>
        <p:nvSpPr>
          <p:cNvPr id="9" name="Slide Number Placeholder 8"/>
          <p:cNvSpPr>
            <a:spLocks noGrp="1"/>
          </p:cNvSpPr>
          <p:nvPr>
            <p:ph type="sldNum" sz="quarter" idx="12"/>
          </p:nvPr>
        </p:nvSpPr>
        <p:spPr/>
        <p:txBody>
          <a:bodyPr/>
          <a:lstStyle/>
          <a:p>
            <a:fld id="{EDEDA31E-5185-4CB0-88E0-309A957138BF}" type="slidenum">
              <a:rPr lang="en-US" smtClean="0"/>
              <a:t>‹#›</a:t>
            </a:fld>
            <a:endParaRPr lang="en-US"/>
          </a:p>
        </p:txBody>
      </p:sp>
    </p:spTree>
    <p:extLst>
      <p:ext uri="{BB962C8B-B14F-4D97-AF65-F5344CB8AC3E}">
        <p14:creationId xmlns:p14="http://schemas.microsoft.com/office/powerpoint/2010/main" val="415584538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r>
              <a:rPr lang="en-US"/>
              <a:t>1/9/2018</a:t>
            </a:r>
          </a:p>
        </p:txBody>
      </p:sp>
      <p:sp>
        <p:nvSpPr>
          <p:cNvPr id="4" name="Footer Placeholder 3"/>
          <p:cNvSpPr>
            <a:spLocks noGrp="1"/>
          </p:cNvSpPr>
          <p:nvPr>
            <p:ph type="ftr" sz="quarter" idx="11"/>
          </p:nvPr>
        </p:nvSpPr>
        <p:spPr/>
        <p:txBody>
          <a:bodyPr/>
          <a:lstStyle/>
          <a:p>
            <a:r>
              <a:rPr lang="en-US"/>
              <a:t>December TAC &amp; Board of Directors Update </a:t>
            </a:r>
          </a:p>
        </p:txBody>
      </p:sp>
      <p:sp>
        <p:nvSpPr>
          <p:cNvPr id="5" name="Slide Number Placeholder 4"/>
          <p:cNvSpPr>
            <a:spLocks noGrp="1"/>
          </p:cNvSpPr>
          <p:nvPr>
            <p:ph type="sldNum" sz="quarter" idx="12"/>
          </p:nvPr>
        </p:nvSpPr>
        <p:spPr/>
        <p:txBody>
          <a:bodyPr/>
          <a:lstStyle/>
          <a:p>
            <a:fld id="{EDEDA31E-5185-4CB0-88E0-309A957138BF}" type="slidenum">
              <a:rPr lang="en-US" smtClean="0"/>
              <a:t>‹#›</a:t>
            </a:fld>
            <a:endParaRPr lang="en-US"/>
          </a:p>
        </p:txBody>
      </p:sp>
    </p:spTree>
    <p:extLst>
      <p:ext uri="{BB962C8B-B14F-4D97-AF65-F5344CB8AC3E}">
        <p14:creationId xmlns:p14="http://schemas.microsoft.com/office/powerpoint/2010/main" val="24819636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r>
              <a:rPr lang="en-US"/>
              <a:t>1/9/2018</a:t>
            </a:r>
          </a:p>
        </p:txBody>
      </p:sp>
      <p:sp>
        <p:nvSpPr>
          <p:cNvPr id="8" name="Footer Placeholder 7"/>
          <p:cNvSpPr>
            <a:spLocks noGrp="1"/>
          </p:cNvSpPr>
          <p:nvPr>
            <p:ph type="ftr" sz="quarter" idx="11"/>
          </p:nvPr>
        </p:nvSpPr>
        <p:spPr/>
        <p:txBody>
          <a:bodyPr/>
          <a:lstStyle>
            <a:lvl1pPr>
              <a:defRPr>
                <a:solidFill>
                  <a:srgbClr val="FFFFFF"/>
                </a:solidFill>
              </a:defRPr>
            </a:lvl1pPr>
          </a:lstStyle>
          <a:p>
            <a:r>
              <a:rPr lang="en-US"/>
              <a:t>December TAC &amp; Board of Directors Update </a:t>
            </a:r>
          </a:p>
        </p:txBody>
      </p:sp>
      <p:sp>
        <p:nvSpPr>
          <p:cNvPr id="9" name="Slide Number Placeholder 8"/>
          <p:cNvSpPr>
            <a:spLocks noGrp="1"/>
          </p:cNvSpPr>
          <p:nvPr>
            <p:ph type="sldNum" sz="quarter" idx="12"/>
          </p:nvPr>
        </p:nvSpPr>
        <p:spPr/>
        <p:txBody>
          <a:bodyPr/>
          <a:lstStyle/>
          <a:p>
            <a:fld id="{EDEDA31E-5185-4CB0-88E0-309A957138BF}" type="slidenum">
              <a:rPr lang="en-US" smtClean="0"/>
              <a:t>‹#›</a:t>
            </a:fld>
            <a:endParaRPr lang="en-US"/>
          </a:p>
        </p:txBody>
      </p:sp>
    </p:spTree>
    <p:extLst>
      <p:ext uri="{BB962C8B-B14F-4D97-AF65-F5344CB8AC3E}">
        <p14:creationId xmlns:p14="http://schemas.microsoft.com/office/powerpoint/2010/main" val="20632958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3" y="0"/>
            <a:ext cx="3038093"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3030053" y="0"/>
            <a:ext cx="48006"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342900" y="594359"/>
            <a:ext cx="2400300" cy="2286000"/>
          </a:xfrm>
        </p:spPr>
        <p:txBody>
          <a:bodyPr anchor="b">
            <a:normAutofit/>
          </a:bodyPr>
          <a:lstStyle>
            <a:lvl1pPr>
              <a:defRPr sz="3600" b="0">
                <a:solidFill>
                  <a:srgbClr val="FFFFFF"/>
                </a:solidFill>
              </a:defRPr>
            </a:lvl1pPr>
          </a:lstStyle>
          <a:p>
            <a:r>
              <a:rPr lang="en-US"/>
              <a:t>Click to edit Master title style</a:t>
            </a:r>
            <a:endParaRPr lang="en-US" dirty="0"/>
          </a:p>
        </p:txBody>
      </p:sp>
      <p:sp>
        <p:nvSpPr>
          <p:cNvPr id="3" name="Content Placeholder 2"/>
          <p:cNvSpPr>
            <a:spLocks noGrp="1"/>
          </p:cNvSpPr>
          <p:nvPr>
            <p:ph idx="1"/>
          </p:nvPr>
        </p:nvSpPr>
        <p:spPr>
          <a:xfrm>
            <a:off x="3460237" y="731520"/>
            <a:ext cx="5009393" cy="5257800"/>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342900" y="2926080"/>
            <a:ext cx="24003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a:xfrm>
            <a:off x="349134" y="6459786"/>
            <a:ext cx="1963883" cy="365125"/>
          </a:xfrm>
        </p:spPr>
        <p:txBody>
          <a:bodyPr/>
          <a:lstStyle>
            <a:lvl1pPr algn="l">
              <a:defRPr/>
            </a:lvl1pPr>
          </a:lstStyle>
          <a:p>
            <a:r>
              <a:rPr lang="en-US"/>
              <a:t>1/9/2018</a:t>
            </a:r>
          </a:p>
        </p:txBody>
      </p:sp>
      <p:sp>
        <p:nvSpPr>
          <p:cNvPr id="6" name="Footer Placeholder 5"/>
          <p:cNvSpPr>
            <a:spLocks noGrp="1"/>
          </p:cNvSpPr>
          <p:nvPr>
            <p:ph type="ftr" sz="quarter" idx="11"/>
          </p:nvPr>
        </p:nvSpPr>
        <p:spPr>
          <a:xfrm>
            <a:off x="3600450" y="6459786"/>
            <a:ext cx="3486150" cy="365125"/>
          </a:xfrm>
        </p:spPr>
        <p:txBody>
          <a:bodyPr/>
          <a:lstStyle>
            <a:lvl1pPr algn="l">
              <a:defRPr>
                <a:solidFill>
                  <a:schemeClr val="tx2"/>
                </a:solidFill>
              </a:defRPr>
            </a:lvl1pPr>
          </a:lstStyle>
          <a:p>
            <a:r>
              <a:rPr lang="en-US"/>
              <a:t>December TAC &amp; Board of Directors Update </a:t>
            </a:r>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EDEDA31E-5185-4CB0-88E0-309A957138BF}" type="slidenum">
              <a:rPr lang="en-US" smtClean="0"/>
              <a:t>‹#›</a:t>
            </a:fld>
            <a:endParaRPr lang="en-US"/>
          </a:p>
        </p:txBody>
      </p:sp>
    </p:spTree>
    <p:extLst>
      <p:ext uri="{BB962C8B-B14F-4D97-AF65-F5344CB8AC3E}">
        <p14:creationId xmlns:p14="http://schemas.microsoft.com/office/powerpoint/2010/main" val="19245462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9141619"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2" y="491507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22960" y="5074920"/>
            <a:ext cx="7589520" cy="822960"/>
          </a:xfrm>
        </p:spPr>
        <p:txBody>
          <a:bodyPr tIns="0" bIns="0" anchor="b">
            <a:noAutofit/>
          </a:bodyPr>
          <a:lstStyle>
            <a:lvl1pPr>
              <a:defRPr sz="3600" b="0">
                <a:solidFill>
                  <a:srgbClr val="FFFFFF"/>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12" y="0"/>
            <a:ext cx="9143989" cy="4915076"/>
          </a:xfrm>
          <a:blipFill>
            <a:blip r:embed="rId2"/>
            <a:stretch>
              <a:fillRect/>
            </a:stretch>
          </a:blipFill>
        </p:spPr>
        <p:txBody>
          <a:bodyPr lIns="457200" tIns="457200" anchor="t"/>
          <a:lstStyle>
            <a:lvl1pPr marL="0" indent="0">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822959" y="5907024"/>
            <a:ext cx="7589520"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r>
              <a:rPr lang="en-US"/>
              <a:t>1/9/2018</a:t>
            </a:r>
          </a:p>
        </p:txBody>
      </p:sp>
      <p:sp>
        <p:nvSpPr>
          <p:cNvPr id="6" name="Footer Placeholder 5"/>
          <p:cNvSpPr>
            <a:spLocks noGrp="1"/>
          </p:cNvSpPr>
          <p:nvPr>
            <p:ph type="ftr" sz="quarter" idx="11"/>
          </p:nvPr>
        </p:nvSpPr>
        <p:spPr/>
        <p:txBody>
          <a:bodyPr/>
          <a:lstStyle/>
          <a:p>
            <a:r>
              <a:rPr lang="en-US"/>
              <a:t>December TAC &amp; Board of Directors Update </a:t>
            </a:r>
          </a:p>
        </p:txBody>
      </p:sp>
      <p:sp>
        <p:nvSpPr>
          <p:cNvPr id="7" name="Slide Number Placeholder 6"/>
          <p:cNvSpPr>
            <a:spLocks noGrp="1"/>
          </p:cNvSpPr>
          <p:nvPr>
            <p:ph type="sldNum" sz="quarter" idx="12"/>
          </p:nvPr>
        </p:nvSpPr>
        <p:spPr/>
        <p:txBody>
          <a:bodyPr/>
          <a:lstStyle/>
          <a:p>
            <a:fld id="{EDEDA31E-5185-4CB0-88E0-309A957138BF}" type="slidenum">
              <a:rPr lang="en-US" smtClean="0"/>
              <a:t>‹#›</a:t>
            </a:fld>
            <a:endParaRPr lang="en-US"/>
          </a:p>
        </p:txBody>
      </p:sp>
    </p:spTree>
    <p:extLst>
      <p:ext uri="{BB962C8B-B14F-4D97-AF65-F5344CB8AC3E}">
        <p14:creationId xmlns:p14="http://schemas.microsoft.com/office/powerpoint/2010/main" val="401401037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0" y="6400800"/>
            <a:ext cx="9144001"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0" y="6334315"/>
            <a:ext cx="9144001" cy="6599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822960" y="286604"/>
            <a:ext cx="7543800" cy="1450757"/>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822959" y="1845734"/>
            <a:ext cx="7543801" cy="4023360"/>
          </a:xfrm>
          <a:prstGeom prst="rect">
            <a:avLst/>
          </a:prstGeom>
        </p:spPr>
        <p:txBody>
          <a:bodyPr vert="horz" lIns="0" tIns="45720" rIns="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822961" y="6459786"/>
            <a:ext cx="1854203" cy="365125"/>
          </a:xfrm>
          <a:prstGeom prst="rect">
            <a:avLst/>
          </a:prstGeom>
        </p:spPr>
        <p:txBody>
          <a:bodyPr vert="horz" lIns="91440" tIns="45720" rIns="91440" bIns="45720" rtlCol="0" anchor="ctr"/>
          <a:lstStyle>
            <a:lvl1pPr algn="l">
              <a:defRPr sz="900">
                <a:solidFill>
                  <a:srgbClr val="FFFFFF"/>
                </a:solidFill>
              </a:defRPr>
            </a:lvl1pPr>
          </a:lstStyle>
          <a:p>
            <a:r>
              <a:rPr lang="en-US"/>
              <a:t>1/9/2018</a:t>
            </a:r>
          </a:p>
        </p:txBody>
      </p:sp>
      <p:sp>
        <p:nvSpPr>
          <p:cNvPr id="5" name="Footer Placeholder 4"/>
          <p:cNvSpPr>
            <a:spLocks noGrp="1"/>
          </p:cNvSpPr>
          <p:nvPr>
            <p:ph type="ftr" sz="quarter" idx="3"/>
          </p:nvPr>
        </p:nvSpPr>
        <p:spPr>
          <a:xfrm>
            <a:off x="2764639" y="6459786"/>
            <a:ext cx="3617103" cy="365125"/>
          </a:xfrm>
          <a:prstGeom prst="rect">
            <a:avLst/>
          </a:prstGeom>
        </p:spPr>
        <p:txBody>
          <a:bodyPr vert="horz" lIns="91440" tIns="45720" rIns="91440" bIns="45720" rtlCol="0" anchor="ctr"/>
          <a:lstStyle>
            <a:lvl1pPr algn="ctr">
              <a:defRPr sz="900" cap="all" baseline="0">
                <a:solidFill>
                  <a:srgbClr val="FFFFFF"/>
                </a:solidFill>
              </a:defRPr>
            </a:lvl1pPr>
          </a:lstStyle>
          <a:p>
            <a:r>
              <a:rPr lang="en-US"/>
              <a:t>December TAC &amp; Board of Directors Update </a:t>
            </a:r>
          </a:p>
        </p:txBody>
      </p:sp>
      <p:sp>
        <p:nvSpPr>
          <p:cNvPr id="6" name="Slide Number Placeholder 5"/>
          <p:cNvSpPr>
            <a:spLocks noGrp="1"/>
          </p:cNvSpPr>
          <p:nvPr>
            <p:ph type="sldNum" sz="quarter" idx="4"/>
          </p:nvPr>
        </p:nvSpPr>
        <p:spPr>
          <a:xfrm>
            <a:off x="7425344" y="6459786"/>
            <a:ext cx="984019" cy="365125"/>
          </a:xfrm>
          <a:prstGeom prst="rect">
            <a:avLst/>
          </a:prstGeom>
        </p:spPr>
        <p:txBody>
          <a:bodyPr vert="horz" lIns="91440" tIns="45720" rIns="91440" bIns="45720" rtlCol="0" anchor="ctr"/>
          <a:lstStyle>
            <a:lvl1pPr algn="r">
              <a:defRPr sz="1050">
                <a:solidFill>
                  <a:srgbClr val="FFFFFF"/>
                </a:solidFill>
              </a:defRPr>
            </a:lvl1pPr>
          </a:lstStyle>
          <a:p>
            <a:fld id="{EDEDA31E-5185-4CB0-88E0-309A957138BF}" type="slidenum">
              <a:rPr lang="en-US" smtClean="0"/>
              <a:t>‹#›</a:t>
            </a:fld>
            <a:endParaRPr lang="en-US"/>
          </a:p>
        </p:txBody>
      </p:sp>
      <p:cxnSp>
        <p:nvCxnSpPr>
          <p:cNvPr id="10" name="Straight Connector 9"/>
          <p:cNvCxnSpPr/>
          <p:nvPr/>
        </p:nvCxnSpPr>
        <p:spPr>
          <a:xfrm>
            <a:off x="895149" y="1737845"/>
            <a:ext cx="74752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761259407"/>
      </p:ext>
    </p:extLst>
  </p:cSld>
  <p:clrMap bg1="lt1" tx1="dk1" bg2="lt2" tx2="dk2" accent1="accent1" accent2="accent2" accent3="accent3" accent4="accent4" accent5="accent5" accent6="accent6" hlink="hlink" folHlink="folHlink"/>
  <p:sldLayoutIdLst>
    <p:sldLayoutId id="2147483817" r:id="rId1"/>
    <p:sldLayoutId id="2147483818" r:id="rId2"/>
    <p:sldLayoutId id="2147483819" r:id="rId3"/>
    <p:sldLayoutId id="2147483820" r:id="rId4"/>
    <p:sldLayoutId id="2147483821" r:id="rId5"/>
    <p:sldLayoutId id="2147483822" r:id="rId6"/>
    <p:sldLayoutId id="2147483823" r:id="rId7"/>
    <p:sldLayoutId id="2147483824" r:id="rId8"/>
    <p:sldLayoutId id="2147483825" r:id="rId9"/>
    <p:sldLayoutId id="2147483826" r:id="rId10"/>
    <p:sldLayoutId id="2147483827" r:id="rId11"/>
  </p:sldLayoutIdLst>
  <p:hf hdr="0"/>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http://ercot.com/content/wcm/key_documents_lists/139215/05._ERCOT-IDR_Meter_Reads_BUSIDRRQ_Availability.pptx" TargetMode="External"/><Relationship Id="rId2" Type="http://schemas.openxmlformats.org/officeDocument/2006/relationships/notesSlide" Target="../notesSlides/notesSlide1.xml"/><Relationship Id="rId1" Type="http://schemas.openxmlformats.org/officeDocument/2006/relationships/slideLayout" Target="../slideLayouts/slideLayout2.xml"/><Relationship Id="rId5" Type="http://schemas.openxmlformats.org/officeDocument/2006/relationships/hyperlink" Target="http://ercot.com/mktrules/issues/NPRR877" TargetMode="External"/><Relationship Id="rId4" Type="http://schemas.openxmlformats.org/officeDocument/2006/relationships/hyperlink" Target="http://ercot.com/content/wcm/key_documents_lists/139215/05._IDR_Meter_Alternative_Protocol_Revision_-_TDSP_Version_-_eb.docx" TargetMode="External"/></Relationships>
</file>

<file path=ppt/slides/_rels/slide3.xml.rels><?xml version="1.0" encoding="UTF-8" standalone="yes"?>
<Relationships xmlns="http://schemas.openxmlformats.org/package/2006/relationships"><Relationship Id="rId8" Type="http://schemas.openxmlformats.org/officeDocument/2006/relationships/hyperlink" Target="http://ercot.com/content/wcm/key_documents_lists/139227/05._PWG_update_to_RMS_20180814.ppt" TargetMode="External"/><Relationship Id="rId3" Type="http://schemas.openxmlformats.org/officeDocument/2006/relationships/hyperlink" Target="http://ercot.com/content/wcm/key_documents_lists/139227/11._RMTTF_Update_to_RMS_20180814.pptx" TargetMode="External"/><Relationship Id="rId7" Type="http://schemas.openxmlformats.org/officeDocument/2006/relationships/hyperlink" Target="http://ercot.com/content/wcm/key_documents_lists/139231/10.__TXSETUpdateToRMS_Sep2018.pptx"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 Id="rId6" Type="http://schemas.openxmlformats.org/officeDocument/2006/relationships/hyperlink" Target="http://ercot.com/content/wcm/key_documents_lists/139227/09.TXSETUpdateToRMS_Aug2018.pptx" TargetMode="External"/><Relationship Id="rId11" Type="http://schemas.openxmlformats.org/officeDocument/2006/relationships/hyperlink" Target="http://ercot.com/mktrules/issues/NPRR881" TargetMode="External"/><Relationship Id="rId5" Type="http://schemas.openxmlformats.org/officeDocument/2006/relationships/hyperlink" Target="http://ercot.com/content/wcm/key_documents_lists/139227/10._TDTMS_Update_to_RMS_08_14_18.pptx" TargetMode="External"/><Relationship Id="rId10" Type="http://schemas.openxmlformats.org/officeDocument/2006/relationships/hyperlink" Target="http://ercot.com/mktrules/issues/LPGRR065" TargetMode="External"/><Relationship Id="rId4" Type="http://schemas.openxmlformats.org/officeDocument/2006/relationships/hyperlink" Target="http://ercot.com/content/wcm/key_documents_lists/139231/11.__RMTTF_Update_to_RMS_20180911.pptx" TargetMode="External"/><Relationship Id="rId9" Type="http://schemas.openxmlformats.org/officeDocument/2006/relationships/hyperlink" Target="http://ercot.com/content/wcm/key_documents_lists/139231/07.__PWG_update_to_RMS_20180911.ppt" TargetMode="External"/></Relationships>
</file>

<file path=ppt/slides/_rels/slide4.xml.rels><?xml version="1.0" encoding="UTF-8" standalone="yes"?>
<Relationships xmlns="http://schemas.openxmlformats.org/package/2006/relationships"><Relationship Id="rId3" Type="http://schemas.openxmlformats.org/officeDocument/2006/relationships/hyperlink" Target="http://ercot.com/content/wcm/key_documents_lists/139231/14._TDSP_Mass_Transition_System_Modifications_20180911.pptx"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www.ercot.com/content/wcm/key_documents_lists/27303/Texas_Market_Test_Plan_020216.doc"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5" Type="http://schemas.openxmlformats.org/officeDocument/2006/relationships/hyperlink" Target="http://ercot.com/content/wcm/key_documents_lists/159303/Lessons_LearnedFromUnplannedMISPOutageTXSET05152018.doc" TargetMode="External"/><Relationship Id="rId4" Type="http://schemas.openxmlformats.org/officeDocument/2006/relationships/hyperlink" Target="http://ercot.com/content/wcm/key_documents_lists/159303/MISP_Workshop_20180606_Market_Interface_Service_Provider_Outage_v1b.pptx" TargetMode="External"/></Relationships>
</file>

<file path=ppt/slides/_rels/slide6.xml.rels><?xml version="1.0" encoding="UTF-8" standalone="yes"?>
<Relationships xmlns="http://schemas.openxmlformats.org/package/2006/relationships"><Relationship Id="rId3" Type="http://schemas.openxmlformats.org/officeDocument/2006/relationships/hyperlink" Target="http://ercot.com/content/wcm/key_documents_lists/139231/12._RMS_Data_Collection.pptx"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sz="3200" dirty="0"/>
              <a:t>September 26, 2018</a:t>
            </a:r>
            <a:br>
              <a:rPr lang="en-US" sz="3200" dirty="0"/>
            </a:br>
            <a:br>
              <a:rPr lang="en-US" sz="3200" dirty="0"/>
            </a:br>
            <a:r>
              <a:rPr lang="en-US" sz="3200" dirty="0"/>
              <a:t>RMS Update to TAC</a:t>
            </a:r>
          </a:p>
        </p:txBody>
      </p:sp>
      <p:sp>
        <p:nvSpPr>
          <p:cNvPr id="3" name="Subtitle 2"/>
          <p:cNvSpPr>
            <a:spLocks noGrp="1"/>
          </p:cNvSpPr>
          <p:nvPr>
            <p:ph type="subTitle" idx="1"/>
          </p:nvPr>
        </p:nvSpPr>
        <p:spPr/>
        <p:txBody>
          <a:bodyPr/>
          <a:lstStyle/>
          <a:p>
            <a:endParaRPr lang="en-US" dirty="0"/>
          </a:p>
          <a:p>
            <a:r>
              <a:rPr lang="en-US" dirty="0"/>
              <a:t>Eric Blakey</a:t>
            </a:r>
          </a:p>
        </p:txBody>
      </p:sp>
    </p:spTree>
    <p:extLst>
      <p:ext uri="{BB962C8B-B14F-4D97-AF65-F5344CB8AC3E}">
        <p14:creationId xmlns:p14="http://schemas.microsoft.com/office/powerpoint/2010/main" val="8652443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48359" y="609600"/>
            <a:ext cx="7543800" cy="1084996"/>
          </a:xfrm>
        </p:spPr>
        <p:txBody>
          <a:bodyPr>
            <a:normAutofit/>
          </a:bodyPr>
          <a:lstStyle/>
          <a:p>
            <a:r>
              <a:rPr lang="en-US" sz="4000" dirty="0"/>
              <a:t>RMS Meetings 8.14.18 &amp; 9.11.18</a:t>
            </a:r>
          </a:p>
        </p:txBody>
      </p:sp>
      <p:sp>
        <p:nvSpPr>
          <p:cNvPr id="3" name="Content Placeholder 2"/>
          <p:cNvSpPr>
            <a:spLocks noGrp="1"/>
          </p:cNvSpPr>
          <p:nvPr>
            <p:ph idx="1"/>
          </p:nvPr>
        </p:nvSpPr>
        <p:spPr/>
        <p:txBody>
          <a:bodyPr>
            <a:normAutofit/>
          </a:bodyPr>
          <a:lstStyle/>
          <a:p>
            <a:pPr lvl="0"/>
            <a:r>
              <a:rPr lang="en-US" sz="2400" dirty="0"/>
              <a:t>TAC Assignment – IDR Meter Reads</a:t>
            </a:r>
          </a:p>
          <a:p>
            <a:pPr lvl="1"/>
            <a:r>
              <a:rPr lang="en-US" sz="2000" dirty="0"/>
              <a:t>Presentations from May RMS made by ERCOT (available </a:t>
            </a:r>
            <a:r>
              <a:rPr lang="en-US" sz="2000" dirty="0">
                <a:hlinkClick r:id="rId3"/>
              </a:rPr>
              <a:t>here</a:t>
            </a:r>
            <a:r>
              <a:rPr lang="en-US" sz="2000" dirty="0"/>
              <a:t>) outlining four options it has identified and Oncor (available </a:t>
            </a:r>
            <a:r>
              <a:rPr lang="en-US" sz="2000" dirty="0">
                <a:hlinkClick r:id="rId4"/>
              </a:rPr>
              <a:t>here</a:t>
            </a:r>
            <a:r>
              <a:rPr lang="en-US" sz="2000" dirty="0"/>
              <a:t>)</a:t>
            </a:r>
          </a:p>
          <a:p>
            <a:pPr lvl="1"/>
            <a:r>
              <a:rPr lang="en-US" sz="2000" dirty="0"/>
              <a:t>Oncor filed </a:t>
            </a:r>
            <a:r>
              <a:rPr lang="en-US" sz="2000" dirty="0">
                <a:hlinkClick r:id="rId5"/>
              </a:rPr>
              <a:t>NPRR877</a:t>
            </a:r>
            <a:r>
              <a:rPr lang="en-US" sz="2000" dirty="0"/>
              <a:t>, Use of Actual Interval Data for IDR ESI IDs for Initial Settlement, approved by ERCOT board at August Board Meeting</a:t>
            </a:r>
          </a:p>
          <a:p>
            <a:pPr lvl="1"/>
            <a:r>
              <a:rPr lang="en-US" sz="2000" dirty="0"/>
              <a:t>ERCOT to host workshop on November 5, 2018 to consider merits of more long-term solutions</a:t>
            </a:r>
          </a:p>
        </p:txBody>
      </p:sp>
      <p:sp>
        <p:nvSpPr>
          <p:cNvPr id="6" name="Slide Number Placeholder 5"/>
          <p:cNvSpPr>
            <a:spLocks noGrp="1"/>
          </p:cNvSpPr>
          <p:nvPr>
            <p:ph type="sldNum" sz="quarter" idx="12"/>
          </p:nvPr>
        </p:nvSpPr>
        <p:spPr/>
        <p:txBody>
          <a:bodyPr/>
          <a:lstStyle/>
          <a:p>
            <a:fld id="{EDEDA31E-5185-4CB0-88E0-309A957138BF}" type="slidenum">
              <a:rPr lang="en-US" smtClean="0"/>
              <a:pPr/>
              <a:t>2</a:t>
            </a:fld>
            <a:endParaRPr lang="en-US" dirty="0"/>
          </a:p>
        </p:txBody>
      </p:sp>
    </p:spTree>
    <p:extLst>
      <p:ext uri="{BB962C8B-B14F-4D97-AF65-F5344CB8AC3E}">
        <p14:creationId xmlns:p14="http://schemas.microsoft.com/office/powerpoint/2010/main" val="197160459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22960" y="286604"/>
            <a:ext cx="7543800" cy="1465995"/>
          </a:xfrm>
        </p:spPr>
        <p:txBody>
          <a:bodyPr>
            <a:normAutofit/>
          </a:bodyPr>
          <a:lstStyle/>
          <a:p>
            <a:r>
              <a:rPr lang="en-US" sz="4000" dirty="0"/>
              <a:t>Working Group Updates</a:t>
            </a:r>
          </a:p>
        </p:txBody>
      </p:sp>
      <p:sp>
        <p:nvSpPr>
          <p:cNvPr id="3" name="Content Placeholder 2"/>
          <p:cNvSpPr>
            <a:spLocks noGrp="1"/>
          </p:cNvSpPr>
          <p:nvPr>
            <p:ph idx="1"/>
          </p:nvPr>
        </p:nvSpPr>
        <p:spPr>
          <a:xfrm>
            <a:off x="804818" y="1785256"/>
            <a:ext cx="7543800" cy="4386944"/>
          </a:xfrm>
        </p:spPr>
        <p:txBody>
          <a:bodyPr>
            <a:noAutofit/>
          </a:bodyPr>
          <a:lstStyle/>
          <a:p>
            <a:r>
              <a:rPr lang="en-US" sz="1800" dirty="0"/>
              <a:t>RMTTF (</a:t>
            </a:r>
            <a:r>
              <a:rPr lang="en-US" sz="1800" dirty="0">
                <a:hlinkClick r:id="rId3"/>
              </a:rPr>
              <a:t>presentation</a:t>
            </a:r>
            <a:r>
              <a:rPr lang="en-US" sz="1800" dirty="0"/>
              <a:t> - August) (</a:t>
            </a:r>
            <a:r>
              <a:rPr lang="en-US" sz="1800" dirty="0">
                <a:hlinkClick r:id="rId4"/>
              </a:rPr>
              <a:t>presentation</a:t>
            </a:r>
            <a:r>
              <a:rPr lang="en-US" sz="1800" dirty="0"/>
              <a:t> - September)</a:t>
            </a:r>
          </a:p>
          <a:p>
            <a:pPr lvl="1"/>
            <a:r>
              <a:rPr lang="en-US" sz="1600" dirty="0"/>
              <a:t>Houston in-person training: September 25th (Retail 101) &amp; 26th (TX SET – NEW) </a:t>
            </a:r>
          </a:p>
          <a:p>
            <a:r>
              <a:rPr lang="en-US" sz="1800" dirty="0"/>
              <a:t>TDTMS (</a:t>
            </a:r>
            <a:r>
              <a:rPr lang="en-US" sz="1800" dirty="0">
                <a:hlinkClick r:id="rId5"/>
              </a:rPr>
              <a:t>presentation</a:t>
            </a:r>
            <a:r>
              <a:rPr lang="en-US" sz="1800" dirty="0"/>
              <a:t> - August)</a:t>
            </a:r>
          </a:p>
          <a:p>
            <a:pPr lvl="1"/>
            <a:r>
              <a:rPr lang="nb-NO" sz="1600" dirty="0"/>
              <a:t>MarkeTrak Performance meeting all SLA targets, reviewing higher volume subtypes for possible efficiencies</a:t>
            </a:r>
            <a:endParaRPr lang="en-US" sz="1600" dirty="0"/>
          </a:p>
          <a:p>
            <a:r>
              <a:rPr lang="en-US" sz="1800" dirty="0"/>
              <a:t>TX SET (</a:t>
            </a:r>
            <a:r>
              <a:rPr lang="en-US" sz="1800" dirty="0">
                <a:hlinkClick r:id="rId6"/>
              </a:rPr>
              <a:t>presentation</a:t>
            </a:r>
            <a:r>
              <a:rPr lang="en-US" sz="1800" dirty="0"/>
              <a:t> - August) (</a:t>
            </a:r>
            <a:r>
              <a:rPr lang="en-US" sz="1800" dirty="0">
                <a:hlinkClick r:id="rId7"/>
              </a:rPr>
              <a:t>presentation</a:t>
            </a:r>
            <a:r>
              <a:rPr lang="en-US" sz="1800" dirty="0"/>
              <a:t> - September)</a:t>
            </a:r>
          </a:p>
          <a:p>
            <a:pPr lvl="1"/>
            <a:r>
              <a:rPr lang="en-US" sz="1600" dirty="0"/>
              <a:t>Discussion on future TX SET release and scope; reviewing and updating documents</a:t>
            </a:r>
          </a:p>
          <a:p>
            <a:pPr lvl="1"/>
            <a:r>
              <a:rPr lang="en-US" sz="1600" dirty="0"/>
              <a:t>RMS endorsed 2019 Flight Schedule </a:t>
            </a:r>
          </a:p>
          <a:p>
            <a:pPr lvl="0"/>
            <a:r>
              <a:rPr lang="en-US" sz="1800" dirty="0"/>
              <a:t>PWG (</a:t>
            </a:r>
            <a:r>
              <a:rPr lang="en-US" sz="1800" dirty="0">
                <a:hlinkClick r:id="rId8"/>
              </a:rPr>
              <a:t>presentation</a:t>
            </a:r>
            <a:r>
              <a:rPr lang="en-US" sz="1800" dirty="0"/>
              <a:t> - August) (</a:t>
            </a:r>
            <a:r>
              <a:rPr lang="en-US" sz="1800" dirty="0">
                <a:hlinkClick r:id="rId9"/>
              </a:rPr>
              <a:t>presentation</a:t>
            </a:r>
            <a:r>
              <a:rPr lang="en-US" sz="1800" dirty="0"/>
              <a:t> - September)</a:t>
            </a:r>
          </a:p>
          <a:p>
            <a:pPr lvl="1"/>
            <a:r>
              <a:rPr lang="en-US" sz="1600" dirty="0"/>
              <a:t>RMS approved </a:t>
            </a:r>
            <a:r>
              <a:rPr lang="en-US" sz="1600" dirty="0">
                <a:hlinkClick r:id="rId10"/>
              </a:rPr>
              <a:t>LPGRR065</a:t>
            </a:r>
            <a:r>
              <a:rPr lang="en-US" sz="1600" dirty="0"/>
              <a:t>, Related to NPRR881, Annual Validation Process Revisions and </a:t>
            </a:r>
            <a:r>
              <a:rPr lang="en-US" sz="1600" dirty="0">
                <a:hlinkClick r:id="rId11"/>
              </a:rPr>
              <a:t>NPRR881</a:t>
            </a:r>
            <a:r>
              <a:rPr lang="en-US" sz="1600" dirty="0"/>
              <a:t>, Annual Validation Process Revisions as proposed.  Proposed changes will allow review of Business ESIs annually and </a:t>
            </a:r>
            <a:r>
              <a:rPr lang="en-US" sz="1600" dirty="0" err="1"/>
              <a:t>Resi</a:t>
            </a:r>
            <a:r>
              <a:rPr lang="en-US" sz="1600" dirty="0"/>
              <a:t> ESIs every three years with all TDSPs on same schedule.  </a:t>
            </a:r>
          </a:p>
          <a:p>
            <a:pPr lvl="1"/>
            <a:r>
              <a:rPr lang="en-US" sz="1600" dirty="0"/>
              <a:t>In 2021, RMS will review the process to consider further changes.</a:t>
            </a:r>
          </a:p>
        </p:txBody>
      </p:sp>
      <p:sp>
        <p:nvSpPr>
          <p:cNvPr id="6" name="Slide Number Placeholder 5"/>
          <p:cNvSpPr>
            <a:spLocks noGrp="1"/>
          </p:cNvSpPr>
          <p:nvPr>
            <p:ph type="sldNum" sz="quarter" idx="12"/>
          </p:nvPr>
        </p:nvSpPr>
        <p:spPr/>
        <p:txBody>
          <a:bodyPr/>
          <a:lstStyle/>
          <a:p>
            <a:fld id="{EDEDA31E-5185-4CB0-88E0-309A957138BF}" type="slidenum">
              <a:rPr lang="en-US" smtClean="0"/>
              <a:pPr/>
              <a:t>3</a:t>
            </a:fld>
            <a:endParaRPr lang="en-US" dirty="0"/>
          </a:p>
        </p:txBody>
      </p:sp>
    </p:spTree>
    <p:extLst>
      <p:ext uri="{BB962C8B-B14F-4D97-AF65-F5344CB8AC3E}">
        <p14:creationId xmlns:p14="http://schemas.microsoft.com/office/powerpoint/2010/main" val="187836060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22960" y="286604"/>
            <a:ext cx="7543800" cy="1465995"/>
          </a:xfrm>
        </p:spPr>
        <p:txBody>
          <a:bodyPr>
            <a:normAutofit/>
          </a:bodyPr>
          <a:lstStyle/>
          <a:p>
            <a:r>
              <a:rPr lang="en-US" sz="4000" dirty="0"/>
              <a:t>Hot Topics</a:t>
            </a:r>
          </a:p>
        </p:txBody>
      </p:sp>
      <p:sp>
        <p:nvSpPr>
          <p:cNvPr id="3" name="Content Placeholder 2"/>
          <p:cNvSpPr>
            <a:spLocks noGrp="1"/>
          </p:cNvSpPr>
          <p:nvPr>
            <p:ph idx="1"/>
          </p:nvPr>
        </p:nvSpPr>
        <p:spPr/>
        <p:txBody>
          <a:bodyPr>
            <a:normAutofit fontScale="92500" lnSpcReduction="10000"/>
          </a:bodyPr>
          <a:lstStyle/>
          <a:p>
            <a:r>
              <a:rPr lang="en-US" sz="2800" dirty="0"/>
              <a:t>Mass Transition - Breeze defaulted May 29th leading to a mass transition (POLR) event</a:t>
            </a:r>
          </a:p>
          <a:p>
            <a:pPr lvl="1"/>
            <a:r>
              <a:rPr lang="en-US" sz="2400" dirty="0"/>
              <a:t>Dedicated work session held at TX SET on June 21st </a:t>
            </a:r>
          </a:p>
          <a:p>
            <a:pPr lvl="2"/>
            <a:r>
              <a:rPr lang="en-US" sz="1800" dirty="0"/>
              <a:t>Identified suggested areas of improvements</a:t>
            </a:r>
          </a:p>
          <a:p>
            <a:pPr lvl="1"/>
            <a:r>
              <a:rPr lang="en-US" sz="2400" dirty="0"/>
              <a:t>Updates to System Logic</a:t>
            </a:r>
          </a:p>
          <a:p>
            <a:pPr lvl="2"/>
            <a:r>
              <a:rPr lang="en-US" sz="1800" dirty="0"/>
              <a:t>Joint TDSPs agreed to modify system logic to allow the execution of a Non-POLR Switch (SWI) or Move-In (MVI) transaction in lieu of a scheduled 814_03 Drop to POLR transaction initiated by ERCOT (until 7pm on drop to POLR effective date)</a:t>
            </a:r>
          </a:p>
          <a:p>
            <a:pPr lvl="2"/>
            <a:r>
              <a:rPr lang="en-US" sz="1800" dirty="0"/>
              <a:t>Detailed Revisions to Mass Transition Timeline presented to RMS </a:t>
            </a:r>
            <a:r>
              <a:rPr lang="en-US" sz="1800" dirty="0">
                <a:hlinkClick r:id="rId3"/>
              </a:rPr>
              <a:t>presentation</a:t>
            </a:r>
            <a:endParaRPr lang="en-US" sz="1800" dirty="0"/>
          </a:p>
          <a:p>
            <a:pPr lvl="1"/>
            <a:r>
              <a:rPr lang="en-US" sz="2400" dirty="0"/>
              <a:t>POLR Drill:</a:t>
            </a:r>
          </a:p>
          <a:p>
            <a:pPr lvl="2"/>
            <a:r>
              <a:rPr lang="en-US" sz="1800" dirty="0"/>
              <a:t>Planning to test all designated LSPs based on biennial POLR schedule (next determination 2019-2020); TXSET working on testing and scripts </a:t>
            </a:r>
          </a:p>
          <a:p>
            <a:pPr lvl="1"/>
            <a:endParaRPr lang="en-US" sz="2400" dirty="0"/>
          </a:p>
        </p:txBody>
      </p:sp>
      <p:sp>
        <p:nvSpPr>
          <p:cNvPr id="6" name="Slide Number Placeholder 5"/>
          <p:cNvSpPr>
            <a:spLocks noGrp="1"/>
          </p:cNvSpPr>
          <p:nvPr>
            <p:ph type="sldNum" sz="quarter" idx="12"/>
          </p:nvPr>
        </p:nvSpPr>
        <p:spPr/>
        <p:txBody>
          <a:bodyPr/>
          <a:lstStyle/>
          <a:p>
            <a:fld id="{EDEDA31E-5185-4CB0-88E0-309A957138BF}" type="slidenum">
              <a:rPr lang="en-US" smtClean="0"/>
              <a:pPr/>
              <a:t>4</a:t>
            </a:fld>
            <a:endParaRPr lang="en-US" dirty="0"/>
          </a:p>
        </p:txBody>
      </p:sp>
    </p:spTree>
    <p:extLst>
      <p:ext uri="{BB962C8B-B14F-4D97-AF65-F5344CB8AC3E}">
        <p14:creationId xmlns:p14="http://schemas.microsoft.com/office/powerpoint/2010/main" val="232052377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22960" y="286604"/>
            <a:ext cx="7543800" cy="1465995"/>
          </a:xfrm>
        </p:spPr>
        <p:txBody>
          <a:bodyPr>
            <a:normAutofit/>
          </a:bodyPr>
          <a:lstStyle/>
          <a:p>
            <a:r>
              <a:rPr lang="en-US" sz="4000" dirty="0"/>
              <a:t>Hot Topics</a:t>
            </a:r>
          </a:p>
        </p:txBody>
      </p:sp>
      <p:sp>
        <p:nvSpPr>
          <p:cNvPr id="3" name="Content Placeholder 2"/>
          <p:cNvSpPr>
            <a:spLocks noGrp="1"/>
          </p:cNvSpPr>
          <p:nvPr>
            <p:ph idx="1"/>
          </p:nvPr>
        </p:nvSpPr>
        <p:spPr/>
        <p:txBody>
          <a:bodyPr>
            <a:normAutofit/>
          </a:bodyPr>
          <a:lstStyle/>
          <a:p>
            <a:pPr lvl="0"/>
            <a:r>
              <a:rPr lang="en-US" sz="2400" dirty="0"/>
              <a:t>Market Interface Service Provider (“MISP”) Outage</a:t>
            </a:r>
          </a:p>
          <a:p>
            <a:pPr lvl="1"/>
            <a:r>
              <a:rPr lang="en-US" dirty="0"/>
              <a:t>A market interface service provider or “MISP” (defined in OBD, </a:t>
            </a:r>
            <a:r>
              <a:rPr lang="en-US" dirty="0">
                <a:hlinkClick r:id="rId3"/>
              </a:rPr>
              <a:t>Texas Market Test Plan</a:t>
            </a:r>
            <a:r>
              <a:rPr lang="en-US" dirty="0"/>
              <a:t>) experienced an extended unplanned outage in late March/early April </a:t>
            </a:r>
          </a:p>
          <a:p>
            <a:pPr lvl="1"/>
            <a:r>
              <a:rPr lang="en-US" dirty="0"/>
              <a:t>Workshop held on July 10th following RMS</a:t>
            </a:r>
          </a:p>
          <a:p>
            <a:pPr lvl="1"/>
            <a:r>
              <a:rPr lang="en-US" dirty="0"/>
              <a:t>ERCOT presentation on timelines and high-level conversation on complexity of these issues with cyber, operations, and legal internally – document available </a:t>
            </a:r>
            <a:r>
              <a:rPr lang="en-US" dirty="0">
                <a:hlinkClick r:id="rId4"/>
              </a:rPr>
              <a:t>here</a:t>
            </a:r>
            <a:endParaRPr lang="en-US" dirty="0"/>
          </a:p>
          <a:p>
            <a:pPr lvl="1"/>
            <a:r>
              <a:rPr lang="en-US" dirty="0"/>
              <a:t>Retail lessons learned document available </a:t>
            </a:r>
            <a:r>
              <a:rPr lang="en-US" dirty="0">
                <a:hlinkClick r:id="rId5"/>
              </a:rPr>
              <a:t>here</a:t>
            </a:r>
            <a:r>
              <a:rPr lang="en-US" dirty="0"/>
              <a:t> </a:t>
            </a:r>
          </a:p>
          <a:p>
            <a:pPr lvl="1"/>
            <a:r>
              <a:rPr lang="en-US" dirty="0"/>
              <a:t>Discussions on potential revision requests are being held at RMS, TDTMS, and TX SET, on how third party relationships are defined in retail market, communications during events, reconciliation after events, and changes to the testing worksheet/Texas Market Test Plan </a:t>
            </a:r>
          </a:p>
        </p:txBody>
      </p:sp>
      <p:sp>
        <p:nvSpPr>
          <p:cNvPr id="6" name="Slide Number Placeholder 5"/>
          <p:cNvSpPr>
            <a:spLocks noGrp="1"/>
          </p:cNvSpPr>
          <p:nvPr>
            <p:ph type="sldNum" sz="quarter" idx="12"/>
          </p:nvPr>
        </p:nvSpPr>
        <p:spPr/>
        <p:txBody>
          <a:bodyPr/>
          <a:lstStyle/>
          <a:p>
            <a:fld id="{EDEDA31E-5185-4CB0-88E0-309A957138BF}" type="slidenum">
              <a:rPr lang="en-US" smtClean="0"/>
              <a:pPr/>
              <a:t>5</a:t>
            </a:fld>
            <a:endParaRPr lang="en-US" dirty="0"/>
          </a:p>
        </p:txBody>
      </p:sp>
    </p:spTree>
    <p:extLst>
      <p:ext uri="{BB962C8B-B14F-4D97-AF65-F5344CB8AC3E}">
        <p14:creationId xmlns:p14="http://schemas.microsoft.com/office/powerpoint/2010/main" val="92328198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22960" y="286604"/>
            <a:ext cx="7543800" cy="1465995"/>
          </a:xfrm>
        </p:spPr>
        <p:txBody>
          <a:bodyPr>
            <a:normAutofit/>
          </a:bodyPr>
          <a:lstStyle/>
          <a:p>
            <a:r>
              <a:rPr lang="en-US" sz="4000" dirty="0"/>
              <a:t>Hot Topics</a:t>
            </a:r>
          </a:p>
        </p:txBody>
      </p:sp>
      <p:sp>
        <p:nvSpPr>
          <p:cNvPr id="3" name="Content Placeholder 2"/>
          <p:cNvSpPr>
            <a:spLocks noGrp="1"/>
          </p:cNvSpPr>
          <p:nvPr>
            <p:ph idx="1"/>
          </p:nvPr>
        </p:nvSpPr>
        <p:spPr/>
        <p:txBody>
          <a:bodyPr>
            <a:normAutofit lnSpcReduction="10000"/>
          </a:bodyPr>
          <a:lstStyle/>
          <a:p>
            <a:pPr lvl="0"/>
            <a:r>
              <a:rPr lang="en-US" sz="2400" dirty="0"/>
              <a:t>ERCOT Demand Response Data Collection</a:t>
            </a:r>
          </a:p>
          <a:p>
            <a:pPr lvl="1"/>
            <a:r>
              <a:rPr lang="en-US" sz="2000" dirty="0"/>
              <a:t>PUC Rule 25.505 requires LSEs provide ERCOT with complete information on load response capabilities that are self-arranged or pursuant to bilateral agreements between LSEs and their customers</a:t>
            </a:r>
          </a:p>
          <a:p>
            <a:pPr lvl="1"/>
            <a:r>
              <a:rPr lang="en-US" sz="2000" dirty="0"/>
              <a:t>Protocol 3.10.7.2.1 requires ERCOT provide an annual report summarizing Demand response programs, and MWs enrolled in Demand response in the ERCOT Region</a:t>
            </a:r>
          </a:p>
          <a:p>
            <a:pPr lvl="1"/>
            <a:r>
              <a:rPr lang="en-US" sz="2000" dirty="0"/>
              <a:t>This year marks ERCOT’s sixth annual request</a:t>
            </a:r>
          </a:p>
          <a:p>
            <a:pPr lvl="1"/>
            <a:r>
              <a:rPr lang="en-US" sz="2000" dirty="0"/>
              <a:t>REPs will take a snapshot on September 28 of ESIIDs in programs, with initial files due October 15.  Full details in ERCOT’s </a:t>
            </a:r>
            <a:r>
              <a:rPr lang="en-US" sz="2000" dirty="0">
                <a:hlinkClick r:id="rId3"/>
              </a:rPr>
              <a:t>presentation</a:t>
            </a:r>
            <a:endParaRPr lang="en-US" sz="2000" dirty="0"/>
          </a:p>
          <a:p>
            <a:pPr lvl="1"/>
            <a:endParaRPr lang="en-US" sz="2000" dirty="0"/>
          </a:p>
          <a:p>
            <a:pPr lvl="1"/>
            <a:endParaRPr lang="en-US" sz="2000" dirty="0"/>
          </a:p>
          <a:p>
            <a:pPr marL="201168" lvl="1" indent="0">
              <a:buNone/>
            </a:pPr>
            <a:r>
              <a:rPr lang="en-US" sz="2400" b="1" i="1" dirty="0"/>
              <a:t>* Next RMS meeting scheduled for October 16th *</a:t>
            </a:r>
          </a:p>
        </p:txBody>
      </p:sp>
      <p:sp>
        <p:nvSpPr>
          <p:cNvPr id="6" name="Slide Number Placeholder 5"/>
          <p:cNvSpPr>
            <a:spLocks noGrp="1"/>
          </p:cNvSpPr>
          <p:nvPr>
            <p:ph type="sldNum" sz="quarter" idx="12"/>
          </p:nvPr>
        </p:nvSpPr>
        <p:spPr/>
        <p:txBody>
          <a:bodyPr/>
          <a:lstStyle/>
          <a:p>
            <a:fld id="{EDEDA31E-5185-4CB0-88E0-309A957138BF}" type="slidenum">
              <a:rPr lang="en-US" smtClean="0"/>
              <a:pPr/>
              <a:t>6</a:t>
            </a:fld>
            <a:endParaRPr lang="en-US" dirty="0"/>
          </a:p>
        </p:txBody>
      </p:sp>
    </p:spTree>
    <p:extLst>
      <p:ext uri="{BB962C8B-B14F-4D97-AF65-F5344CB8AC3E}">
        <p14:creationId xmlns:p14="http://schemas.microsoft.com/office/powerpoint/2010/main" val="86040383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Questions? </a:t>
            </a:r>
            <a:endParaRPr lang="en-US" dirty="0"/>
          </a:p>
        </p:txBody>
      </p:sp>
      <p:pic>
        <p:nvPicPr>
          <p:cNvPr id="3074" name="Picture 2"/>
          <p:cNvPicPr>
            <a:picLocks noGrp="1" noChangeAspect="1" noChangeArrowheads="1"/>
          </p:cNvPicPr>
          <p:nvPr>
            <p:ph idx="1"/>
          </p:nvPr>
        </p:nvPicPr>
        <p:blipFill>
          <a:blip r:embed="rId2">
            <a:extLst>
              <a:ext uri="{28A0092B-C50C-407E-A947-70E740481C1C}">
                <a14:useLocalDpi xmlns:a14="http://schemas.microsoft.com/office/drawing/2010/main" val="0"/>
              </a:ext>
            </a:extLst>
          </a:blip>
          <a:srcRect/>
          <a:stretch>
            <a:fillRect/>
          </a:stretch>
        </p:blipFill>
        <p:spPr>
          <a:xfrm>
            <a:off x="3522662" y="2786063"/>
            <a:ext cx="2143125" cy="2143125"/>
          </a:xfrm>
        </p:spPr>
      </p:pic>
      <p:sp>
        <p:nvSpPr>
          <p:cNvPr id="5" name="Slide Number Placeholder 4"/>
          <p:cNvSpPr>
            <a:spLocks noGrp="1"/>
          </p:cNvSpPr>
          <p:nvPr>
            <p:ph type="sldNum" sz="quarter" idx="12"/>
          </p:nvPr>
        </p:nvSpPr>
        <p:spPr/>
        <p:txBody>
          <a:bodyPr/>
          <a:lstStyle/>
          <a:p>
            <a:fld id="{EDEDA31E-5185-4CB0-88E0-309A957138BF}" type="slidenum">
              <a:rPr lang="en-US" smtClean="0"/>
              <a:pPr/>
              <a:t>7</a:t>
            </a:fld>
            <a:endParaRPr lang="en-US"/>
          </a:p>
        </p:txBody>
      </p:sp>
    </p:spTree>
    <p:extLst>
      <p:ext uri="{BB962C8B-B14F-4D97-AF65-F5344CB8AC3E}">
        <p14:creationId xmlns:p14="http://schemas.microsoft.com/office/powerpoint/2010/main" val="741379266"/>
      </p:ext>
    </p:extLst>
  </p:cSld>
  <p:clrMapOvr>
    <a:masterClrMapping/>
  </p:clrMapOvr>
</p:sld>
</file>

<file path=ppt/theme/theme1.xml><?xml version="1.0" encoding="utf-8"?>
<a:theme xmlns:a="http://schemas.openxmlformats.org/drawingml/2006/main" name="Retrospect">
  <a:themeElements>
    <a:clrScheme name="Retrospect">
      <a:dk1>
        <a:srgbClr val="000000"/>
      </a:dk1>
      <a:lt1>
        <a:sysClr val="window" lastClr="FFFFFF"/>
      </a:lt1>
      <a:dk2>
        <a:srgbClr val="637052"/>
      </a:dk2>
      <a:lt2>
        <a:srgbClr val="CCDDEA"/>
      </a:lt2>
      <a:accent1>
        <a:srgbClr val="E48312"/>
      </a:accent1>
      <a:accent2>
        <a:srgbClr val="BD582C"/>
      </a:accent2>
      <a:accent3>
        <a:srgbClr val="865640"/>
      </a:accent3>
      <a:accent4>
        <a:srgbClr val="9B8357"/>
      </a:accent4>
      <a:accent5>
        <a:srgbClr val="C2BC80"/>
      </a:accent5>
      <a:accent6>
        <a:srgbClr val="94A088"/>
      </a:accent6>
      <a:hlink>
        <a:srgbClr val="2998E3"/>
      </a:hlink>
      <a:folHlink>
        <a:srgbClr val="8C8C8C"/>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3F1AAB62-24C6-49D2-8E01-B56FAC9A3DC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Retrospect</Template>
  <TotalTime>14335</TotalTime>
  <Words>585</Words>
  <Application>Microsoft Office PowerPoint</Application>
  <PresentationFormat>On-screen Show (4:3)</PresentationFormat>
  <Paragraphs>56</Paragraphs>
  <Slides>7</Slides>
  <Notes>5</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7</vt:i4>
      </vt:variant>
    </vt:vector>
  </HeadingPairs>
  <TitlesOfParts>
    <vt:vector size="10" baseType="lpstr">
      <vt:lpstr>Calibri</vt:lpstr>
      <vt:lpstr>Calibri Light</vt:lpstr>
      <vt:lpstr>Retrospect</vt:lpstr>
      <vt:lpstr>September 26, 2018  RMS Update to TAC</vt:lpstr>
      <vt:lpstr>RMS Meetings 8.14.18 &amp; 9.11.18</vt:lpstr>
      <vt:lpstr>Working Group Updates</vt:lpstr>
      <vt:lpstr>Hot Topics</vt:lpstr>
      <vt:lpstr>Hot Topics</vt:lpstr>
      <vt:lpstr>Hot Topics</vt:lpstr>
      <vt:lpstr>Questions? </vt:lpstr>
    </vt:vector>
  </TitlesOfParts>
  <Company>NRG Energy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TAC &amp; Board of Directors Update</dc:title>
  <dc:creator>Zerwas (Reed), Rebecca</dc:creator>
  <cp:lastModifiedBy>Eric Blakey</cp:lastModifiedBy>
  <cp:revision>124</cp:revision>
  <dcterms:created xsi:type="dcterms:W3CDTF">2018-01-08T22:15:17Z</dcterms:created>
  <dcterms:modified xsi:type="dcterms:W3CDTF">2018-09-18T01:46:08Z</dcterms:modified>
</cp:coreProperties>
</file>

<file path=docProps/thumbnail.jpeg>
</file>