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0"/>
  </p:notesMasterIdLst>
  <p:handoutMasterIdLst>
    <p:handoutMasterId r:id="rId11"/>
  </p:handoutMasterIdLst>
  <p:sldIdLst>
    <p:sldId id="260" r:id="rId7"/>
    <p:sldId id="257" r:id="rId8"/>
    <p:sldId id="265" r:id="rId9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745" autoAdjust="0"/>
    <p:restoredTop sz="94660"/>
  </p:normalViewPr>
  <p:slideViewPr>
    <p:cSldViewPr showGuides="1">
      <p:cViewPr varScale="1">
        <p:scale>
          <a:sx n="125" d="100"/>
          <a:sy n="125" d="100"/>
        </p:scale>
        <p:origin x="1356" y="96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handoutMaster" Target="handoutMasters/handoutMaster1.xml"/><Relationship Id="rId5" Type="http://schemas.openxmlformats.org/officeDocument/2006/relationships/slideMaster" Target="slideMasters/slideMaster2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9/18/2018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9/18/2018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32456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ERCOT Public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ERCOT Public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Information Technology Report</a:t>
            </a:r>
            <a:endParaRPr lang="en-US" dirty="0" smtClean="0"/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endParaRPr lang="en-US" sz="2000" kern="0" dirty="0" smtClean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 smtClean="0">
                <a:solidFill>
                  <a:srgbClr val="000000"/>
                </a:solidFill>
                <a:latin typeface="Arial Black" pitchFamily="34" charset="0"/>
              </a:rPr>
              <a:t>Dave </a:t>
            </a: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Pagliai</a:t>
            </a: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Manager, IT Support Services</a:t>
            </a:r>
          </a:p>
          <a:p>
            <a:endParaRPr lang="en-US" dirty="0" smtClean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</a:t>
            </a:r>
            <a:r>
              <a:rPr lang="en-US" b="1" dirty="0" smtClean="0">
                <a:solidFill>
                  <a:srgbClr val="000000"/>
                </a:solidFill>
              </a:rPr>
              <a:t>Public</a:t>
            </a:r>
          </a:p>
          <a:p>
            <a:pPr lvl="0" defTabSz="457200"/>
            <a:r>
              <a:rPr lang="en-US" b="1" dirty="0" smtClean="0">
                <a:solidFill>
                  <a:srgbClr val="000000"/>
                </a:solidFill>
              </a:rPr>
              <a:t>September 2018</a:t>
            </a: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Incident Report Highlights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14400"/>
            <a:ext cx="8534400" cy="54102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 smtClean="0">
                <a:solidFill>
                  <a:srgbClr val="000000"/>
                </a:solidFill>
              </a:rPr>
              <a:t>Service </a:t>
            </a:r>
            <a:r>
              <a:rPr lang="en-US" sz="1600" b="1" kern="0" dirty="0">
                <a:solidFill>
                  <a:srgbClr val="000000"/>
                </a:solidFill>
              </a:rPr>
              <a:t>Availability </a:t>
            </a:r>
            <a:r>
              <a:rPr lang="en-US" sz="1600" b="1" kern="0" dirty="0" smtClean="0">
                <a:solidFill>
                  <a:srgbClr val="000000"/>
                </a:solidFill>
              </a:rPr>
              <a:t>– August 2018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Retail Market IT systems met all SLA </a:t>
            </a:r>
            <a:r>
              <a:rPr lang="en-US" sz="1600" kern="0" dirty="0" smtClean="0">
                <a:solidFill>
                  <a:srgbClr val="000000"/>
                </a:solidFill>
              </a:rPr>
              <a:t>targets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Market Data Transparency IT systems met all SLA </a:t>
            </a:r>
            <a:r>
              <a:rPr lang="en-US" sz="1600" kern="0" dirty="0" smtClean="0">
                <a:solidFill>
                  <a:srgbClr val="000000"/>
                </a:solidFill>
              </a:rPr>
              <a:t>targets</a:t>
            </a:r>
            <a:endParaRPr lang="en-US" sz="1600" kern="0" dirty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endParaRPr lang="en-US" sz="1600" b="1" kern="0" dirty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endParaRPr lang="en-US" sz="1600" b="1" kern="0" dirty="0" smtClean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 smtClean="0">
                <a:solidFill>
                  <a:srgbClr val="000000"/>
                </a:solidFill>
              </a:rPr>
              <a:t>Retail Incidents </a:t>
            </a:r>
            <a:r>
              <a:rPr lang="en-US" sz="1600" b="1" kern="0" dirty="0">
                <a:solidFill>
                  <a:srgbClr val="000000"/>
                </a:solidFill>
              </a:rPr>
              <a:t>&amp; Maintenance – </a:t>
            </a:r>
            <a:r>
              <a:rPr lang="en-US" sz="1600" b="1" kern="0" dirty="0" smtClean="0">
                <a:solidFill>
                  <a:srgbClr val="000000"/>
                </a:solidFill>
              </a:rPr>
              <a:t>August 2018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dirty="0" smtClean="0"/>
              <a:t>08/12/18 – R4 Retail Release</a:t>
            </a:r>
            <a:endParaRPr lang="en-US" sz="1600" dirty="0"/>
          </a:p>
          <a:p>
            <a:pPr marL="457200" lvl="1" indent="0" eaLnBrk="0" fontAlgn="base" hangingPunct="0">
              <a:spcAft>
                <a:spcPct val="0"/>
              </a:spcAft>
              <a:buNone/>
            </a:pPr>
            <a:endParaRPr lang="en-US" sz="1600" dirty="0"/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Non-Retail Incidents &amp; Maintenance – </a:t>
            </a:r>
            <a:r>
              <a:rPr lang="en-US" sz="1600" b="1" kern="0" dirty="0" smtClean="0">
                <a:solidFill>
                  <a:srgbClr val="000000"/>
                </a:solidFill>
              </a:rPr>
              <a:t>August 2018</a:t>
            </a:r>
            <a:endParaRPr lang="en-US" sz="1600" dirty="0"/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dirty="0"/>
              <a:t>08/01/18 – Planned Maintenance (Site Failover – MPIM, Retail </a:t>
            </a:r>
            <a:r>
              <a:rPr lang="en-US" sz="1600" dirty="0" smtClean="0"/>
              <a:t>API, </a:t>
            </a:r>
            <a:r>
              <a:rPr lang="en-US" sz="1600" dirty="0" err="1" smtClean="0"/>
              <a:t>FindESIID</a:t>
            </a:r>
            <a:r>
              <a:rPr lang="en-US" sz="1600" dirty="0" smtClean="0"/>
              <a:t>)</a:t>
            </a:r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dirty="0" smtClean="0"/>
              <a:t>08/07/18 – 08/09/18 – </a:t>
            </a:r>
            <a:r>
              <a:rPr lang="en-US" sz="1600" smtClean="0"/>
              <a:t>R4 Release</a:t>
            </a:r>
            <a:endParaRPr lang="en-US" sz="1600" dirty="0"/>
          </a:p>
          <a:p>
            <a:pPr marL="457200" lvl="1" indent="0" eaLnBrk="0" fontAlgn="base" hangingPunct="0">
              <a:spcAft>
                <a:spcPct val="0"/>
              </a:spcAft>
              <a:buNone/>
            </a:pPr>
            <a:endParaRPr lang="en-US" sz="1600" dirty="0" smtClean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MarkeTrak Performance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04800" y="2057400"/>
            <a:ext cx="8534400" cy="189614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318996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schemas.microsoft.com/office/2006/metadata/properties"/>
    <ds:schemaRef ds:uri="http://purl.org/dc/elements/1.1/"/>
    <ds:schemaRef ds:uri="http://schemas.microsoft.com/office/2006/documentManagement/types"/>
    <ds:schemaRef ds:uri="http://www.w3.org/XML/1998/namespace"/>
    <ds:schemaRef ds:uri="http://schemas.microsoft.com/office/infopath/2007/PartnerControls"/>
    <ds:schemaRef ds:uri="http://purl.org/dc/terms/"/>
    <ds:schemaRef ds:uri="http://schemas.openxmlformats.org/package/2006/metadata/core-properties"/>
    <ds:schemaRef ds:uri="c34af464-7aa1-4edd-9be4-83dffc1cb926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1418</TotalTime>
  <Words>85</Words>
  <Application>Microsoft Office PowerPoint</Application>
  <PresentationFormat>On-screen Show (4:3)</PresentationFormat>
  <Paragraphs>25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3</vt:i4>
      </vt:variant>
    </vt:vector>
  </HeadingPairs>
  <TitlesOfParts>
    <vt:vector size="10" baseType="lpstr">
      <vt:lpstr>Arial</vt:lpstr>
      <vt:lpstr>Arial Black</vt:lpstr>
      <vt:lpstr>Calibri</vt:lpstr>
      <vt:lpstr>Wingdings</vt:lpstr>
      <vt:lpstr>1_Custom Design</vt:lpstr>
      <vt:lpstr>Office Theme</vt:lpstr>
      <vt:lpstr>Custom Design</vt:lpstr>
      <vt:lpstr>PowerPoint Presentation</vt:lpstr>
      <vt:lpstr>Incident Report Highlights</vt:lpstr>
      <vt:lpstr>MarkeTrak Performance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Pagliai, Dave</cp:lastModifiedBy>
  <cp:revision>129</cp:revision>
  <cp:lastPrinted>2016-01-21T20:53:15Z</cp:lastPrinted>
  <dcterms:created xsi:type="dcterms:W3CDTF">2016-01-21T15:20:31Z</dcterms:created>
  <dcterms:modified xsi:type="dcterms:W3CDTF">2018-09-18T17:04:18Z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</Properties>
</file>

<file path=docProps/thumbnail.jpeg>
</file>