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  <p:sldMasterId id="2147483651" r:id="rId3"/>
  </p:sldMasterIdLst>
  <p:notesMasterIdLst>
    <p:notesMasterId r:id="rId11"/>
  </p:notesMasterIdLst>
  <p:handoutMasterIdLst>
    <p:handoutMasterId r:id="rId12"/>
  </p:handoutMasterIdLst>
  <p:sldIdLst>
    <p:sldId id="260" r:id="rId4"/>
    <p:sldId id="266" r:id="rId5"/>
    <p:sldId id="268" r:id="rId6"/>
    <p:sldId id="270" r:id="rId7"/>
    <p:sldId id="267" r:id="rId8"/>
    <p:sldId id="269" r:id="rId9"/>
    <p:sldId id="271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9" d="100"/>
          <a:sy n="99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CRR Update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Carrie </a:t>
            </a:r>
            <a:r>
              <a:rPr lang="en-US" dirty="0">
                <a:solidFill>
                  <a:schemeClr val="tx2"/>
                </a:solidFill>
              </a:rPr>
              <a:t>Bivens</a:t>
            </a:r>
          </a:p>
          <a:p>
            <a:r>
              <a:rPr lang="en-US" dirty="0">
                <a:solidFill>
                  <a:schemeClr val="tx2"/>
                </a:solidFill>
              </a:rPr>
              <a:t>Manager, Forward Markets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CMWG</a:t>
            </a:r>
          </a:p>
          <a:p>
            <a:r>
              <a:rPr lang="en-US" dirty="0">
                <a:solidFill>
                  <a:schemeClr val="tx2"/>
                </a:solidFill>
              </a:rPr>
              <a:t>September 21, 2018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Upgrade is Ready for Production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8949292"/>
              </p:ext>
            </p:extLst>
          </p:nvPr>
        </p:nvGraphicFramePr>
        <p:xfrm>
          <a:off x="5334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60029"/>
                <a:gridCol w="146957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Stability criteria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All test scripts reviewed and approved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Full regression test completed, with all functionality tested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ü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Zero Priority 1 and zero Priority 2 defects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ü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Performance testing complete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ü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Auction results do not differ meaningfully from current 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ü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Complete validation of converted data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ü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Penetration testing complete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ü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Business procedures completed and approved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ü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User documentation updated and available for MPs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ü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736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Dates to 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7543800" cy="4648200"/>
          </a:xfrm>
        </p:spPr>
        <p:txBody>
          <a:bodyPr/>
          <a:lstStyle/>
          <a:p>
            <a:r>
              <a:rPr lang="en-US" sz="2000" dirty="0">
                <a:solidFill>
                  <a:schemeClr val="tx2"/>
                </a:solidFill>
              </a:rPr>
              <a:t>60-day market notice sent on </a:t>
            </a:r>
            <a:r>
              <a:rPr lang="en-US" sz="2000" dirty="0">
                <a:solidFill>
                  <a:srgbClr val="FF0000"/>
                </a:solidFill>
              </a:rPr>
              <a:t>September 18, 2018</a:t>
            </a:r>
          </a:p>
          <a:p>
            <a:r>
              <a:rPr lang="en-US" sz="2000" dirty="0">
                <a:solidFill>
                  <a:srgbClr val="FF0000"/>
                </a:solidFill>
              </a:rPr>
              <a:t>November 12, 2018 </a:t>
            </a:r>
            <a:r>
              <a:rPr lang="en-US" sz="2000" dirty="0" smtClean="0">
                <a:solidFill>
                  <a:schemeClr val="tx2"/>
                </a:solidFill>
              </a:rPr>
              <a:t>is the last </a:t>
            </a:r>
            <a:r>
              <a:rPr lang="en-US" sz="2000" dirty="0">
                <a:solidFill>
                  <a:schemeClr val="tx2"/>
                </a:solidFill>
              </a:rPr>
              <a:t>day to qualify on current Market User Interface (MUI)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Any new CRR Account </a:t>
            </a:r>
            <a:r>
              <a:rPr lang="en-US" sz="1800" dirty="0" smtClean="0">
                <a:solidFill>
                  <a:schemeClr val="tx2"/>
                </a:solidFill>
              </a:rPr>
              <a:t>Holders (CRRAHs) </a:t>
            </a:r>
            <a:r>
              <a:rPr lang="en-US" sz="1800" dirty="0">
                <a:solidFill>
                  <a:schemeClr val="tx2"/>
                </a:solidFill>
              </a:rPr>
              <a:t>or Counter-Parties </a:t>
            </a:r>
            <a:r>
              <a:rPr lang="en-US" sz="1800" dirty="0" smtClean="0">
                <a:solidFill>
                  <a:schemeClr val="tx2"/>
                </a:solidFill>
              </a:rPr>
              <a:t>(CPs) will </a:t>
            </a:r>
            <a:r>
              <a:rPr lang="en-US" sz="1800" dirty="0">
                <a:solidFill>
                  <a:schemeClr val="tx2"/>
                </a:solidFill>
              </a:rPr>
              <a:t>only be qualified on the new MUI after this date and can start participating in auctions held after the </a:t>
            </a:r>
            <a:r>
              <a:rPr lang="en-US" sz="1800" dirty="0" smtClean="0">
                <a:solidFill>
                  <a:schemeClr val="tx2"/>
                </a:solidFill>
              </a:rPr>
              <a:t>upgrade. </a:t>
            </a:r>
            <a:endParaRPr lang="en-US" sz="1800" dirty="0">
              <a:solidFill>
                <a:schemeClr val="tx2"/>
              </a:solidFill>
            </a:endParaRPr>
          </a:p>
          <a:p>
            <a:pPr lvl="2"/>
            <a:r>
              <a:rPr lang="en-US" sz="1800" dirty="0">
                <a:solidFill>
                  <a:schemeClr val="tx2"/>
                </a:solidFill>
              </a:rPr>
              <a:t>Currently </a:t>
            </a:r>
            <a:r>
              <a:rPr lang="en-US" sz="1800" dirty="0" smtClean="0">
                <a:solidFill>
                  <a:schemeClr val="tx2"/>
                </a:solidFill>
              </a:rPr>
              <a:t>there are 28 registered CRRAHs that haven’t completed requalification: 9 are not yet qualified on the current system; 6 have said they don’t plan to requalify</a:t>
            </a:r>
            <a:endParaRPr lang="en-US" sz="18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November 19, 2018 </a:t>
            </a:r>
            <a:r>
              <a:rPr lang="en-US" sz="2000" dirty="0">
                <a:solidFill>
                  <a:schemeClr val="tx2"/>
                </a:solidFill>
              </a:rPr>
              <a:t>is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MUI </a:t>
            </a:r>
            <a:r>
              <a:rPr lang="en-US" sz="2000" dirty="0">
                <a:solidFill>
                  <a:schemeClr val="tx2"/>
                </a:solidFill>
              </a:rPr>
              <a:t>implementation go-live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Any </a:t>
            </a:r>
            <a:r>
              <a:rPr lang="en-US" sz="1800" dirty="0" smtClean="0">
                <a:solidFill>
                  <a:schemeClr val="tx2"/>
                </a:solidFill>
              </a:rPr>
              <a:t>CRRAHs or CPs that </a:t>
            </a:r>
            <a:r>
              <a:rPr lang="en-US" sz="1800" dirty="0">
                <a:solidFill>
                  <a:schemeClr val="tx2"/>
                </a:solidFill>
              </a:rPr>
              <a:t>have not completed qualification or requalification </a:t>
            </a:r>
            <a:r>
              <a:rPr lang="en-US" sz="1800" u="sng" dirty="0">
                <a:solidFill>
                  <a:schemeClr val="tx2"/>
                </a:solidFill>
              </a:rPr>
              <a:t>will not be able to participate</a:t>
            </a:r>
            <a:r>
              <a:rPr lang="en-US" sz="1800" dirty="0">
                <a:solidFill>
                  <a:schemeClr val="tx2"/>
                </a:solidFill>
              </a:rPr>
              <a:t> in any auctions after this date, until a qualification test is passed.</a:t>
            </a:r>
          </a:p>
          <a:p>
            <a:pPr lvl="2"/>
            <a:endParaRPr lang="en-US" sz="1400" dirty="0"/>
          </a:p>
          <a:p>
            <a:pPr marL="914400" lvl="2" indent="0">
              <a:buNone/>
            </a:pPr>
            <a:endParaRPr lang="en-US" sz="14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0682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Remaining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7543800" cy="5334000"/>
          </a:xfrm>
        </p:spPr>
        <p:txBody>
          <a:bodyPr/>
          <a:lstStyle/>
          <a:p>
            <a:r>
              <a:rPr lang="en-US" sz="2000" dirty="0" smtClean="0">
                <a:solidFill>
                  <a:schemeClr val="tx2"/>
                </a:solidFill>
              </a:rPr>
              <a:t>ERCOT Account Managers will contact CRRAHs that still need to qualify on the upgraded MUI</a:t>
            </a:r>
          </a:p>
          <a:p>
            <a:pPr lvl="1"/>
            <a:r>
              <a:rPr lang="en-US" sz="1600" dirty="0" smtClean="0">
                <a:solidFill>
                  <a:schemeClr val="tx2"/>
                </a:solidFill>
              </a:rPr>
              <a:t>Successful </a:t>
            </a:r>
            <a:r>
              <a:rPr lang="en-US" sz="1600" dirty="0" err="1" smtClean="0">
                <a:solidFill>
                  <a:schemeClr val="tx2"/>
                </a:solidFill>
              </a:rPr>
              <a:t>requalifications</a:t>
            </a:r>
            <a:r>
              <a:rPr lang="en-US" sz="1600" dirty="0" smtClean="0">
                <a:solidFill>
                  <a:schemeClr val="tx2"/>
                </a:solidFill>
              </a:rPr>
              <a:t> in 2017 are still effective; no need to submit the test again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MOTE remains open and ERCOT encourages re-familiarization with the new MUI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CRR team is considering adding a test auction to MOTE to allow CRRAHs to exercise the full process including downloading results</a:t>
            </a:r>
          </a:p>
          <a:p>
            <a:pPr lvl="1"/>
            <a:r>
              <a:rPr lang="en-US" sz="1600" dirty="0" smtClean="0">
                <a:solidFill>
                  <a:schemeClr val="tx2"/>
                </a:solidFill>
              </a:rPr>
              <a:t>Planning a test bid window for Tue 10/23 – </a:t>
            </a:r>
            <a:r>
              <a:rPr lang="en-US" sz="1600" dirty="0" err="1" smtClean="0">
                <a:solidFill>
                  <a:schemeClr val="tx2"/>
                </a:solidFill>
              </a:rPr>
              <a:t>Thur</a:t>
            </a:r>
            <a:r>
              <a:rPr lang="en-US" sz="1600" dirty="0" smtClean="0">
                <a:solidFill>
                  <a:schemeClr val="tx2"/>
                </a:solidFill>
              </a:rPr>
              <a:t> 10/25</a:t>
            </a:r>
          </a:p>
          <a:p>
            <a:pPr lvl="1"/>
            <a:r>
              <a:rPr lang="en-US" sz="1600" dirty="0" smtClean="0">
                <a:solidFill>
                  <a:schemeClr val="tx2"/>
                </a:solidFill>
              </a:rPr>
              <a:t>November monthly auction</a:t>
            </a:r>
          </a:p>
          <a:p>
            <a:pPr lvl="1"/>
            <a:r>
              <a:rPr lang="en-US" sz="1600" dirty="0" smtClean="0">
                <a:solidFill>
                  <a:schemeClr val="tx2"/>
                </a:solidFill>
              </a:rPr>
              <a:t>Expect a market notice next week with details, as well as an “auction notice” on 10/12 </a:t>
            </a:r>
          </a:p>
          <a:p>
            <a:pPr lvl="1"/>
            <a:r>
              <a:rPr lang="en-US" sz="1600" dirty="0" smtClean="0">
                <a:solidFill>
                  <a:schemeClr val="tx2"/>
                </a:solidFill>
              </a:rPr>
              <a:t>Optional participation</a:t>
            </a:r>
          </a:p>
          <a:p>
            <a:pPr lvl="2"/>
            <a:endParaRPr lang="en-US" sz="1400" dirty="0"/>
          </a:p>
          <a:p>
            <a:pPr marL="914400" lvl="2" indent="0">
              <a:buNone/>
            </a:pPr>
            <a:endParaRPr lang="en-US" sz="14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4107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NPRRs/SCRs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319832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</a:rPr>
              <a:t>Going live with the upgrade</a:t>
            </a:r>
            <a:r>
              <a:rPr lang="en-US" sz="1800" dirty="0" smtClean="0">
                <a:solidFill>
                  <a:schemeClr val="tx2"/>
                </a:solidFill>
              </a:rPr>
              <a:t>:</a:t>
            </a:r>
          </a:p>
          <a:p>
            <a:r>
              <a:rPr lang="en-US" sz="1800" dirty="0">
                <a:solidFill>
                  <a:schemeClr val="tx2"/>
                </a:solidFill>
              </a:rPr>
              <a:t>SCR777 </a:t>
            </a:r>
            <a:r>
              <a:rPr lang="en-US" sz="1800" dirty="0" smtClean="0">
                <a:solidFill>
                  <a:schemeClr val="tx2"/>
                </a:solidFill>
              </a:rPr>
              <a:t>- Bilateral </a:t>
            </a:r>
            <a:r>
              <a:rPr lang="en-US" sz="1800" dirty="0">
                <a:solidFill>
                  <a:schemeClr val="tx2"/>
                </a:solidFill>
              </a:rPr>
              <a:t>CRR Interface Enhancement </a:t>
            </a:r>
            <a:endParaRPr lang="en-US" sz="1800" dirty="0" smtClean="0">
              <a:solidFill>
                <a:schemeClr val="tx2"/>
              </a:solidFill>
            </a:endParaRPr>
          </a:p>
          <a:p>
            <a:r>
              <a:rPr lang="en-US" sz="1800" dirty="0" smtClean="0">
                <a:solidFill>
                  <a:schemeClr val="tx2"/>
                </a:solidFill>
              </a:rPr>
              <a:t>NPRR648 - Remove </a:t>
            </a:r>
            <a:r>
              <a:rPr lang="en-US" sz="1800" dirty="0">
                <a:solidFill>
                  <a:schemeClr val="tx2"/>
                </a:solidFill>
              </a:rPr>
              <a:t>References to </a:t>
            </a:r>
            <a:r>
              <a:rPr lang="en-US" sz="1800" dirty="0" err="1">
                <a:solidFill>
                  <a:schemeClr val="tx2"/>
                </a:solidFill>
              </a:rPr>
              <a:t>Flowgate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smtClean="0">
                <a:solidFill>
                  <a:schemeClr val="tx2"/>
                </a:solidFill>
              </a:rPr>
              <a:t>Rights</a:t>
            </a:r>
          </a:p>
          <a:p>
            <a:r>
              <a:rPr lang="en-US" sz="1800" dirty="0" smtClean="0">
                <a:solidFill>
                  <a:schemeClr val="tx2"/>
                </a:solidFill>
              </a:rPr>
              <a:t>NPRR831 - Inclusion </a:t>
            </a:r>
            <a:r>
              <a:rPr lang="en-US" sz="1800" dirty="0">
                <a:solidFill>
                  <a:schemeClr val="tx2"/>
                </a:solidFill>
              </a:rPr>
              <a:t>of Private Use Networks in Load Zone Price </a:t>
            </a:r>
            <a:r>
              <a:rPr lang="en-US" sz="1800" dirty="0" smtClean="0">
                <a:solidFill>
                  <a:schemeClr val="tx2"/>
                </a:solidFill>
              </a:rPr>
              <a:t>Calculations </a:t>
            </a:r>
            <a:r>
              <a:rPr lang="en-US" sz="1800" dirty="0">
                <a:solidFill>
                  <a:schemeClr val="tx2"/>
                </a:solidFill>
              </a:rPr>
              <a:t>(CRR </a:t>
            </a:r>
            <a:r>
              <a:rPr lang="en-US" sz="1800" dirty="0" smtClean="0">
                <a:solidFill>
                  <a:schemeClr val="tx2"/>
                </a:solidFill>
              </a:rPr>
              <a:t>portion only) </a:t>
            </a:r>
          </a:p>
          <a:p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chemeClr val="tx2"/>
                </a:solidFill>
              </a:rPr>
              <a:t>Status of deferred:</a:t>
            </a:r>
          </a:p>
          <a:p>
            <a:r>
              <a:rPr lang="en-US" sz="1800" dirty="0" smtClean="0">
                <a:solidFill>
                  <a:schemeClr val="tx2"/>
                </a:solidFill>
              </a:rPr>
              <a:t>NPRR833 - Modify PTP Obligation Bid Clearing </a:t>
            </a:r>
            <a:r>
              <a:rPr lang="en-US" sz="1800" dirty="0">
                <a:solidFill>
                  <a:schemeClr val="tx2"/>
                </a:solidFill>
              </a:rPr>
              <a:t>(CRR </a:t>
            </a:r>
            <a:r>
              <a:rPr lang="en-US" sz="1800" dirty="0" smtClean="0">
                <a:solidFill>
                  <a:schemeClr val="tx2"/>
                </a:solidFill>
              </a:rPr>
              <a:t>portion only) and NPRR749 - Option </a:t>
            </a:r>
            <a:r>
              <a:rPr lang="en-US" sz="1800" dirty="0">
                <a:solidFill>
                  <a:schemeClr val="tx2"/>
                </a:solidFill>
              </a:rPr>
              <a:t>Cost for Outstanding </a:t>
            </a:r>
            <a:r>
              <a:rPr lang="en-US" sz="1800" dirty="0" smtClean="0">
                <a:solidFill>
                  <a:schemeClr val="tx2"/>
                </a:solidFill>
              </a:rPr>
              <a:t>CRRs are being </a:t>
            </a:r>
            <a:r>
              <a:rPr lang="en-US" sz="1800" dirty="0" err="1" smtClean="0">
                <a:solidFill>
                  <a:schemeClr val="tx2"/>
                </a:solidFill>
              </a:rPr>
              <a:t>replanned</a:t>
            </a:r>
            <a:endParaRPr lang="en-US" sz="1800" dirty="0">
              <a:solidFill>
                <a:schemeClr val="tx2"/>
              </a:solidFill>
            </a:endParaRPr>
          </a:p>
          <a:p>
            <a:pPr lvl="1"/>
            <a:r>
              <a:rPr lang="en-US" sz="1600" dirty="0" smtClean="0">
                <a:solidFill>
                  <a:schemeClr val="tx2"/>
                </a:solidFill>
              </a:rPr>
              <a:t>Will be in the first post-go-live bundle, date TBD</a:t>
            </a:r>
          </a:p>
          <a:p>
            <a:pPr lvl="1"/>
            <a:r>
              <a:rPr lang="en-US" sz="1600" dirty="0" smtClean="0">
                <a:solidFill>
                  <a:schemeClr val="tx2"/>
                </a:solidFill>
              </a:rPr>
              <a:t>CRR upgrade stabilization period ends February 27</a:t>
            </a:r>
            <a:r>
              <a:rPr lang="en-US" sz="1600" smtClean="0">
                <a:solidFill>
                  <a:schemeClr val="tx2"/>
                </a:solidFill>
              </a:rPr>
              <a:t>, </a:t>
            </a:r>
            <a:r>
              <a:rPr lang="en-US" sz="1600" smtClean="0">
                <a:solidFill>
                  <a:schemeClr val="tx2"/>
                </a:solidFill>
              </a:rPr>
              <a:t>2019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918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Notable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319832"/>
          </a:xfrm>
        </p:spPr>
        <p:txBody>
          <a:bodyPr/>
          <a:lstStyle/>
          <a:p>
            <a:r>
              <a:rPr lang="en-US" sz="1800" dirty="0" smtClean="0">
                <a:solidFill>
                  <a:schemeClr val="tx2"/>
                </a:solidFill>
              </a:rPr>
              <a:t>With the framework upgrade, all ratings in CRR pre-auction </a:t>
            </a:r>
            <a:r>
              <a:rPr lang="en-US" sz="1800" dirty="0">
                <a:solidFill>
                  <a:schemeClr val="tx2"/>
                </a:solidFill>
              </a:rPr>
              <a:t>files (Non-Thermal Constraints and Monitored </a:t>
            </a:r>
            <a:r>
              <a:rPr lang="en-US" sz="1800" dirty="0" smtClean="0">
                <a:solidFill>
                  <a:schemeClr val="tx2"/>
                </a:solidFill>
              </a:rPr>
              <a:t>Elements) will be posted already scaled according to the auction capacity percentage.</a:t>
            </a:r>
          </a:p>
          <a:p>
            <a:pPr lvl="1"/>
            <a:r>
              <a:rPr lang="en-US" sz="1600" dirty="0" smtClean="0">
                <a:solidFill>
                  <a:schemeClr val="tx2"/>
                </a:solidFill>
              </a:rPr>
              <a:t>Currently the ratings are NOT scaled in these files, and MPs have to perform the scaling during their own analysis process. This change removes that step.</a:t>
            </a:r>
          </a:p>
          <a:p>
            <a:pPr lvl="1"/>
            <a:r>
              <a:rPr lang="en-US" sz="1600" dirty="0" smtClean="0">
                <a:solidFill>
                  <a:schemeClr val="tx2"/>
                </a:solidFill>
              </a:rPr>
              <a:t>The RAW file remain unscaled – that file is produced directly from the Topology Processor</a:t>
            </a:r>
          </a:p>
          <a:p>
            <a:pPr lvl="1"/>
            <a:r>
              <a:rPr lang="en-US" sz="1600" dirty="0" smtClean="0">
                <a:solidFill>
                  <a:schemeClr val="tx2"/>
                </a:solidFill>
              </a:rPr>
              <a:t>Will ensure that this is clearly communicated</a:t>
            </a:r>
          </a:p>
          <a:p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577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Item About Locking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181600"/>
          </a:xfrm>
        </p:spPr>
        <p:txBody>
          <a:bodyPr/>
          <a:lstStyle/>
          <a:p>
            <a:r>
              <a:rPr lang="en-US" sz="1800" dirty="0" smtClean="0">
                <a:solidFill>
                  <a:schemeClr val="tx2"/>
                </a:solidFill>
              </a:rPr>
              <a:t>On September 10, 2018, ERCOT sent a reminder Market Notice about allocating credit for CRR auctions</a:t>
            </a:r>
          </a:p>
          <a:p>
            <a:pPr lvl="1"/>
            <a:r>
              <a:rPr lang="en-US" sz="1400" dirty="0" smtClean="0">
                <a:solidFill>
                  <a:schemeClr val="tx2"/>
                </a:solidFill>
              </a:rPr>
              <a:t>Contains reminders for steps on how a CRRAH can check if their CP has locked credit yet</a:t>
            </a:r>
          </a:p>
          <a:p>
            <a:r>
              <a:rPr lang="en-US" sz="1800" dirty="0" smtClean="0">
                <a:solidFill>
                  <a:schemeClr val="tx2"/>
                </a:solidFill>
              </a:rPr>
              <a:t>As a courtesy, ERCOT has been monitoring situations in which a portfolio has been submitted by the CRRAH but no credit locked by the CP on the bid </a:t>
            </a:r>
            <a:r>
              <a:rPr lang="en-US" sz="1800" dirty="0">
                <a:solidFill>
                  <a:schemeClr val="tx2"/>
                </a:solidFill>
              </a:rPr>
              <a:t>window close day </a:t>
            </a:r>
            <a:endParaRPr lang="en-US" sz="1800" dirty="0" smtClean="0">
              <a:solidFill>
                <a:schemeClr val="tx2"/>
              </a:solidFill>
            </a:endParaRPr>
          </a:p>
          <a:p>
            <a:pPr lvl="1"/>
            <a:r>
              <a:rPr lang="en-US" sz="1400" dirty="0" smtClean="0">
                <a:solidFill>
                  <a:schemeClr val="tx2"/>
                </a:solidFill>
              </a:rPr>
              <a:t>When possible, the ERCOT Account Manager calls the account rep to remind them about the deadline</a:t>
            </a:r>
          </a:p>
          <a:p>
            <a:r>
              <a:rPr lang="en-US" sz="1800" dirty="0" smtClean="0">
                <a:solidFill>
                  <a:schemeClr val="tx2"/>
                </a:solidFill>
              </a:rPr>
              <a:t>Concern about strain on ERCOT resources and that MPs are or may start relying on this courtesy</a:t>
            </a:r>
          </a:p>
          <a:p>
            <a:r>
              <a:rPr lang="en-US" sz="1800" dirty="0" smtClean="0">
                <a:solidFill>
                  <a:schemeClr val="tx2"/>
                </a:solidFill>
              </a:rPr>
              <a:t>ERCOT will cease this proactivity and encourages Market Participants to plan ahead for tasks necessary on bid window close/credit lock dates</a:t>
            </a:r>
          </a:p>
          <a:p>
            <a:pPr lvl="1"/>
            <a:r>
              <a:rPr lang="en-US" sz="1400" dirty="0">
                <a:solidFill>
                  <a:schemeClr val="tx2"/>
                </a:solidFill>
              </a:rPr>
              <a:t>The CRR Calendar </a:t>
            </a:r>
            <a:r>
              <a:rPr lang="en-US" sz="1400" dirty="0" smtClean="0">
                <a:solidFill>
                  <a:schemeClr val="tx2"/>
                </a:solidFill>
              </a:rPr>
              <a:t>with all </a:t>
            </a:r>
            <a:r>
              <a:rPr lang="en-US" sz="1400" dirty="0">
                <a:solidFill>
                  <a:schemeClr val="tx2"/>
                </a:solidFill>
              </a:rPr>
              <a:t>the relevant dates are posted far in advance</a:t>
            </a:r>
          </a:p>
          <a:p>
            <a:pPr lvl="1"/>
            <a:r>
              <a:rPr lang="en-US" sz="1400" dirty="0">
                <a:solidFill>
                  <a:schemeClr val="tx2"/>
                </a:solidFill>
              </a:rPr>
              <a:t>A Market Notice is sent for each </a:t>
            </a:r>
            <a:r>
              <a:rPr lang="en-US" sz="1400" dirty="0" smtClean="0">
                <a:solidFill>
                  <a:schemeClr val="tx2"/>
                </a:solidFill>
              </a:rPr>
              <a:t>auction when the credit window opens</a:t>
            </a:r>
            <a:endParaRPr lang="en-US" sz="1400" dirty="0">
              <a:solidFill>
                <a:schemeClr val="tx2"/>
              </a:solidFill>
            </a:endParaRPr>
          </a:p>
          <a:p>
            <a:endParaRPr lang="en-US" sz="1800" dirty="0" smtClean="0">
              <a:solidFill>
                <a:schemeClr val="tx2"/>
              </a:solidFill>
            </a:endParaRPr>
          </a:p>
          <a:p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27567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639</Words>
  <Application>Microsoft Office PowerPoint</Application>
  <PresentationFormat>On-screen Show (4:3)</PresentationFormat>
  <Paragraphs>76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Upgrade is Ready for Production</vt:lpstr>
      <vt:lpstr>Dates to Remember</vt:lpstr>
      <vt:lpstr>Remaining Activities</vt:lpstr>
      <vt:lpstr>NPRRs/SCRs</vt:lpstr>
      <vt:lpstr>Notable Change</vt:lpstr>
      <vt:lpstr>Additional Item About Locking Credit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2016-10-07T18:07:55Z</dcterms:created>
  <dcterms:modified xsi:type="dcterms:W3CDTF">2018-09-24T19:30:48Z</dcterms:modified>
</cp:coreProperties>
</file>