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7"/>
  </p:notesMasterIdLst>
  <p:handoutMasterIdLst>
    <p:handoutMasterId r:id="rId18"/>
  </p:handoutMasterIdLst>
  <p:sldIdLst>
    <p:sldId id="260" r:id="rId6"/>
    <p:sldId id="282" r:id="rId7"/>
    <p:sldId id="277" r:id="rId8"/>
    <p:sldId id="280" r:id="rId9"/>
    <p:sldId id="291" r:id="rId10"/>
    <p:sldId id="292" r:id="rId11"/>
    <p:sldId id="283" r:id="rId12"/>
    <p:sldId id="285" r:id="rId13"/>
    <p:sldId id="286" r:id="rId14"/>
    <p:sldId id="287" r:id="rId15"/>
    <p:sldId id="289" r:id="rId1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33" d="100"/>
          <a:sy n="133" d="100"/>
        </p:scale>
        <p:origin x="906" y="114"/>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9/19/2018</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9/19/2018</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dirty="0"/>
          </a:p>
        </p:txBody>
      </p:sp>
    </p:spTree>
    <p:extLst>
      <p:ext uri="{BB962C8B-B14F-4D97-AF65-F5344CB8AC3E}">
        <p14:creationId xmlns:p14="http://schemas.microsoft.com/office/powerpoint/2010/main" val="39052388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dirty="0"/>
          </a:p>
        </p:txBody>
      </p:sp>
    </p:spTree>
    <p:extLst>
      <p:ext uri="{BB962C8B-B14F-4D97-AF65-F5344CB8AC3E}">
        <p14:creationId xmlns:p14="http://schemas.microsoft.com/office/powerpoint/2010/main" val="17102933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dirty="0"/>
          </a:p>
        </p:txBody>
      </p:sp>
    </p:spTree>
    <p:extLst>
      <p:ext uri="{BB962C8B-B14F-4D97-AF65-F5344CB8AC3E}">
        <p14:creationId xmlns:p14="http://schemas.microsoft.com/office/powerpoint/2010/main" val="23661894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dirty="0"/>
          </a:p>
        </p:txBody>
      </p:sp>
    </p:spTree>
    <p:extLst>
      <p:ext uri="{BB962C8B-B14F-4D97-AF65-F5344CB8AC3E}">
        <p14:creationId xmlns:p14="http://schemas.microsoft.com/office/powerpoint/2010/main" val="36718501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11</a:t>
            </a:fld>
            <a:endParaRPr lang="en-US" dirty="0"/>
          </a:p>
        </p:txBody>
      </p:sp>
    </p:spTree>
    <p:extLst>
      <p:ext uri="{BB962C8B-B14F-4D97-AF65-F5344CB8AC3E}">
        <p14:creationId xmlns:p14="http://schemas.microsoft.com/office/powerpoint/2010/main" val="26590294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
        <p:nvSpPr>
          <p:cNvPr id="7"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70951"/>
          </a:xfrm>
          <a:prstGeom prst="rect">
            <a:avLst/>
          </a:prstGeom>
        </p:spPr>
        <p:txBody>
          <a:bodyPr/>
          <a:lstStyle>
            <a:lvl1pPr algn="l">
              <a:defRPr sz="24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066800"/>
            <a:ext cx="8534400" cy="4853233"/>
          </a:xfrm>
          <a:prstGeom prst="rect">
            <a:avLst/>
          </a:prstGeo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
        <p:nvSpPr>
          <p:cNvPr id="9"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2"/>
                </a:solidFill>
              </a:defRPr>
            </a:lvl1pPr>
          </a:lstStyle>
          <a:p>
            <a:r>
              <a:rPr lang="en-US" dirty="0" smtClean="0"/>
              <a:t>Footer text goes here.</a:t>
            </a:r>
            <a:endParaRPr lang="en-US" dirty="0"/>
          </a:p>
        </p:txBody>
      </p:sp>
      <p:sp>
        <p:nvSpPr>
          <p:cNvPr id="6" name="Slide Number Placeholder 5"/>
          <p:cNvSpPr>
            <a:spLocks noGrp="1"/>
          </p:cNvSpPr>
          <p:nvPr>
            <p:ph type="sldNum" sz="quarter" idx="4"/>
          </p:nvPr>
        </p:nvSpPr>
        <p:spPr>
          <a:xfrm>
            <a:off x="8458200" y="6223084"/>
            <a:ext cx="609600" cy="296862"/>
          </a:xfrm>
          <a:prstGeom prst="rect">
            <a:avLst/>
          </a:prstGeom>
        </p:spPr>
        <p:txBody>
          <a:bodyPr vert="horz" lIns="91440" tIns="45720" rIns="91440" bIns="45720" rtlCol="0" anchor="ctr"/>
          <a:lstStyle>
            <a:lvl1pPr algn="ctr">
              <a:defRPr sz="1200">
                <a:solidFill>
                  <a:schemeClr val="tx2"/>
                </a:solidFill>
              </a:defRPr>
            </a:lvl1pPr>
          </a:lstStyle>
          <a:p>
            <a:fld id="{1D93BD3E-1E9A-4970-A6F7-E7AC52762E0C}" type="slidenum">
              <a:rPr lang="en-US" smtClean="0"/>
              <a:pPr/>
              <a:t>‹#›</a:t>
            </a:fld>
            <a:endParaRPr lang="en-US" dirty="0"/>
          </a:p>
        </p:txBody>
      </p:sp>
      <p:cxnSp>
        <p:nvCxnSpPr>
          <p:cNvPr id="7" name="Straight Connector 6"/>
          <p:cNvCxnSpPr/>
          <p:nvPr userDrawn="1"/>
        </p:nvCxnSpPr>
        <p:spPr>
          <a:xfrm>
            <a:off x="76200" y="6223084"/>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223084"/>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5994484"/>
            <a:ext cx="1181868" cy="457200"/>
          </a:xfrm>
          <a:prstGeom prst="rect">
            <a:avLst/>
          </a:prstGeom>
        </p:spPr>
      </p:pic>
      <p:sp>
        <p:nvSpPr>
          <p:cNvPr id="9" name="TextBox 8"/>
          <p:cNvSpPr txBox="1"/>
          <p:nvPr userDrawn="1"/>
        </p:nvSpPr>
        <p:spPr>
          <a:xfrm>
            <a:off x="54675" y="6248400"/>
            <a:ext cx="2840925" cy="400110"/>
          </a:xfrm>
          <a:prstGeom prst="rect">
            <a:avLst/>
          </a:prstGeom>
          <a:noFill/>
        </p:spPr>
        <p:txBody>
          <a:bodyPr wrap="square" rtlCol="0">
            <a:spAutoFit/>
          </a:bodyPr>
          <a:lstStyle/>
          <a:p>
            <a:pPr algn="l"/>
            <a:endParaRPr lang="en-US" sz="1000" b="0" baseline="0" dirty="0" smtClean="0">
              <a:solidFill>
                <a:schemeClr val="tx1"/>
              </a:solidFill>
            </a:endParaRPr>
          </a:p>
          <a:p>
            <a:pPr algn="l"/>
            <a:r>
              <a:rPr lang="en-US" sz="1000" b="0" baseline="0" dirty="0" smtClean="0">
                <a:solidFill>
                  <a:schemeClr val="tx1"/>
                </a:solidFill>
              </a:rPr>
              <a:t>ERCOT Public</a:t>
            </a:r>
            <a:endParaRPr lang="en-US" sz="1000" b="0" dirty="0">
              <a:solidFill>
                <a:schemeClr val="tx1"/>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hyperlink" Target="http://www.ercot.com/mktrules/puctDirectives" TargetMode="Externa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505200" y="1371600"/>
            <a:ext cx="5553740" cy="3847207"/>
          </a:xfrm>
          <a:prstGeom prst="rect">
            <a:avLst/>
          </a:prstGeom>
          <a:noFill/>
        </p:spPr>
        <p:txBody>
          <a:bodyPr wrap="square" rtlCol="0">
            <a:spAutoFit/>
          </a:bodyPr>
          <a:lstStyle/>
          <a:p>
            <a:r>
              <a:rPr lang="en-US" sz="2000" b="1" dirty="0" smtClean="0">
                <a:solidFill>
                  <a:schemeClr val="tx2"/>
                </a:solidFill>
              </a:rPr>
              <a:t>ERCOT </a:t>
            </a:r>
            <a:r>
              <a:rPr lang="en-US" sz="2000" b="1" dirty="0">
                <a:solidFill>
                  <a:schemeClr val="tx2"/>
                </a:solidFill>
              </a:rPr>
              <a:t>Recommendations </a:t>
            </a:r>
            <a:r>
              <a:rPr lang="en-US" sz="2000" b="1" dirty="0" smtClean="0">
                <a:solidFill>
                  <a:schemeClr val="tx2"/>
                </a:solidFill>
              </a:rPr>
              <a:t>for Public Utility Commission of Texas (PUCT) Oversight </a:t>
            </a:r>
            <a:r>
              <a:rPr lang="en-US" sz="2000" b="1" dirty="0">
                <a:solidFill>
                  <a:schemeClr val="tx2"/>
                </a:solidFill>
              </a:rPr>
              <a:t>Project No. 46304 Relating to DC Tie Project Proposed by Southern Cross Transmission, LLC</a:t>
            </a:r>
            <a:endParaRPr lang="en-US" b="1" dirty="0" smtClean="0">
              <a:solidFill>
                <a:schemeClr val="tx2"/>
              </a:solidFill>
            </a:endParaRPr>
          </a:p>
          <a:p>
            <a:endParaRPr lang="en-US" i="1" dirty="0" smtClean="0">
              <a:solidFill>
                <a:schemeClr val="tx2"/>
              </a:solidFill>
            </a:endParaRPr>
          </a:p>
          <a:p>
            <a:r>
              <a:rPr lang="en-US" i="1" dirty="0" smtClean="0">
                <a:solidFill>
                  <a:schemeClr val="tx2"/>
                </a:solidFill>
              </a:rPr>
              <a:t>Matt Mereness</a:t>
            </a:r>
            <a:endParaRPr lang="en-US" i="1" dirty="0">
              <a:solidFill>
                <a:schemeClr val="tx2"/>
              </a:solidFill>
            </a:endParaRPr>
          </a:p>
          <a:p>
            <a:r>
              <a:rPr lang="en-US" dirty="0" smtClean="0">
                <a:solidFill>
                  <a:schemeClr val="tx2"/>
                </a:solidFill>
              </a:rPr>
              <a:t>Director, Compliance</a:t>
            </a:r>
          </a:p>
          <a:p>
            <a:endParaRPr lang="en-US" dirty="0">
              <a:solidFill>
                <a:schemeClr val="tx2"/>
              </a:solidFill>
            </a:endParaRPr>
          </a:p>
          <a:p>
            <a:r>
              <a:rPr lang="en-US" dirty="0" smtClean="0">
                <a:solidFill>
                  <a:schemeClr val="tx2"/>
                </a:solidFill>
              </a:rPr>
              <a:t>TAC Meeting</a:t>
            </a:r>
          </a:p>
          <a:p>
            <a:endParaRPr lang="en-US" dirty="0">
              <a:solidFill>
                <a:schemeClr val="tx2"/>
              </a:solidFill>
            </a:endParaRPr>
          </a:p>
          <a:p>
            <a:r>
              <a:rPr lang="en-US" dirty="0" smtClean="0">
                <a:solidFill>
                  <a:schemeClr val="tx2"/>
                </a:solidFill>
              </a:rPr>
              <a:t>ERCOT </a:t>
            </a:r>
          </a:p>
          <a:p>
            <a:r>
              <a:rPr lang="en-US" dirty="0" smtClean="0">
                <a:solidFill>
                  <a:schemeClr val="tx2"/>
                </a:solidFill>
              </a:rPr>
              <a:t>September </a:t>
            </a:r>
            <a:r>
              <a:rPr lang="en-US" dirty="0" smtClean="0">
                <a:solidFill>
                  <a:schemeClr val="tx2"/>
                </a:solidFill>
              </a:rPr>
              <a:t>26, </a:t>
            </a:r>
            <a:r>
              <a:rPr lang="en-US" dirty="0" smtClean="0">
                <a:solidFill>
                  <a:schemeClr val="tx2"/>
                </a:solidFill>
              </a:rPr>
              <a:t>2018</a:t>
            </a:r>
            <a:endParaRPr lang="en-US" dirty="0">
              <a:solidFill>
                <a:schemeClr val="tx2"/>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746918"/>
          </a:xfrm>
        </p:spPr>
        <p:txBody>
          <a:bodyPr/>
          <a:lstStyle/>
          <a:p>
            <a:r>
              <a:rPr lang="en-US" dirty="0" smtClean="0"/>
              <a:t>Summary of engagement process to date</a:t>
            </a:r>
            <a:endParaRPr lang="en-US" sz="2800" b="1" dirty="0">
              <a:solidFill>
                <a:schemeClr val="accent1"/>
              </a:solidFill>
            </a:endParaRPr>
          </a:p>
        </p:txBody>
      </p:sp>
      <p:sp>
        <p:nvSpPr>
          <p:cNvPr id="4" name="Slide Number Placeholder 3"/>
          <p:cNvSpPr>
            <a:spLocks noGrp="1"/>
          </p:cNvSpPr>
          <p:nvPr>
            <p:ph type="sldNum" sz="quarter" idx="4"/>
          </p:nvPr>
        </p:nvSpPr>
        <p:spPr>
          <a:xfrm>
            <a:off x="8610600" y="6248400"/>
            <a:ext cx="457200" cy="212725"/>
          </a:xfrm>
        </p:spPr>
        <p:txBody>
          <a:bodyPr/>
          <a:lstStyle/>
          <a:p>
            <a:fld id="{1D93BD3E-1E9A-4970-A6F7-E7AC52762E0C}" type="slidenum">
              <a:rPr lang="en-US" smtClean="0"/>
              <a:pPr/>
              <a:t>10</a:t>
            </a:fld>
            <a:endParaRPr lang="en-US" dirty="0"/>
          </a:p>
        </p:txBody>
      </p:sp>
      <p:sp>
        <p:nvSpPr>
          <p:cNvPr id="5" name="Rectangle 4"/>
          <p:cNvSpPr/>
          <p:nvPr/>
        </p:nvSpPr>
        <p:spPr>
          <a:xfrm>
            <a:off x="609600" y="1234192"/>
            <a:ext cx="3505200" cy="10855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ERCOT’s engagement with experts in non-voting Working Groups or Workshops (OWG, PWG, QMWG)</a:t>
            </a:r>
          </a:p>
        </p:txBody>
      </p:sp>
      <p:sp>
        <p:nvSpPr>
          <p:cNvPr id="7" name="TextBox 6"/>
          <p:cNvSpPr txBox="1"/>
          <p:nvPr/>
        </p:nvSpPr>
        <p:spPr>
          <a:xfrm>
            <a:off x="4189873" y="1234192"/>
            <a:ext cx="4572000" cy="1477328"/>
          </a:xfrm>
          <a:prstGeom prst="rect">
            <a:avLst/>
          </a:prstGeom>
          <a:noFill/>
        </p:spPr>
        <p:txBody>
          <a:bodyPr wrap="square" rtlCol="0">
            <a:spAutoFit/>
          </a:bodyPr>
          <a:lstStyle/>
          <a:p>
            <a:r>
              <a:rPr lang="en-US" dirty="0" smtClean="0"/>
              <a:t>At the direction of TAC/ROS/WMS, ERCOT has engaged the appropriate working groups to brainstorm and assist ERCOT staff in reaching determinations for the issues raised in each Directive.</a:t>
            </a:r>
            <a:endParaRPr lang="en-US" dirty="0"/>
          </a:p>
        </p:txBody>
      </p:sp>
      <p:sp>
        <p:nvSpPr>
          <p:cNvPr id="10" name="Rectangle 9"/>
          <p:cNvSpPr/>
          <p:nvPr/>
        </p:nvSpPr>
        <p:spPr>
          <a:xfrm>
            <a:off x="609600" y="2338216"/>
            <a:ext cx="3505200" cy="10855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Capture key assumptions and solutions in whitepapers and/or Revision Requests</a:t>
            </a:r>
          </a:p>
        </p:txBody>
      </p:sp>
      <p:sp>
        <p:nvSpPr>
          <p:cNvPr id="13" name="Right Arrow 12"/>
          <p:cNvSpPr/>
          <p:nvPr/>
        </p:nvSpPr>
        <p:spPr>
          <a:xfrm rot="5400000">
            <a:off x="1949319" y="3538093"/>
            <a:ext cx="838595" cy="60999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p:nvSpPr>
        <p:spPr>
          <a:xfrm>
            <a:off x="571398" y="4237805"/>
            <a:ext cx="3543402" cy="14771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Take determinations to appropriate voting body (ROS, WMS, PRS) for endorsement</a:t>
            </a:r>
          </a:p>
        </p:txBody>
      </p:sp>
      <p:sp>
        <p:nvSpPr>
          <p:cNvPr id="15" name="TextBox 14"/>
          <p:cNvSpPr txBox="1"/>
          <p:nvPr/>
        </p:nvSpPr>
        <p:spPr>
          <a:xfrm>
            <a:off x="4304173" y="4191000"/>
            <a:ext cx="4343400" cy="1754326"/>
          </a:xfrm>
          <a:prstGeom prst="rect">
            <a:avLst/>
          </a:prstGeom>
          <a:noFill/>
        </p:spPr>
        <p:txBody>
          <a:bodyPr wrap="square" rtlCol="0">
            <a:spAutoFit/>
          </a:bodyPr>
          <a:lstStyle/>
          <a:p>
            <a:r>
              <a:rPr lang="en-US" dirty="0" smtClean="0"/>
              <a:t>Presentations and whitepapers have been posted with meeting agendas, and ERCOT has also established a page on its website for posting documents and </a:t>
            </a:r>
            <a:r>
              <a:rPr lang="en-US" dirty="0"/>
              <a:t>stakeholder comments relevant to each Directive.</a:t>
            </a:r>
          </a:p>
        </p:txBody>
      </p:sp>
      <p:sp>
        <p:nvSpPr>
          <p:cNvPr id="3" name="Rectangle 2"/>
          <p:cNvSpPr/>
          <p:nvPr/>
        </p:nvSpPr>
        <p:spPr>
          <a:xfrm rot="16200000">
            <a:off x="-710113" y="2096705"/>
            <a:ext cx="2189601" cy="464574"/>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Working Groups</a:t>
            </a:r>
            <a:endParaRPr lang="en-US" sz="1400" dirty="0"/>
          </a:p>
        </p:txBody>
      </p:sp>
      <p:sp>
        <p:nvSpPr>
          <p:cNvPr id="11" name="Rectangle 10"/>
          <p:cNvSpPr/>
          <p:nvPr/>
        </p:nvSpPr>
        <p:spPr>
          <a:xfrm rot="16200000">
            <a:off x="-361285" y="4744117"/>
            <a:ext cx="1477196" cy="464574"/>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Subcommittee</a:t>
            </a:r>
            <a:endParaRPr lang="en-US" sz="1400" dirty="0"/>
          </a:p>
        </p:txBody>
      </p:sp>
    </p:spTree>
    <p:extLst>
      <p:ext uri="{BB962C8B-B14F-4D97-AF65-F5344CB8AC3E}">
        <p14:creationId xmlns:p14="http://schemas.microsoft.com/office/powerpoint/2010/main" val="24513744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458200" cy="518318"/>
          </a:xfrm>
        </p:spPr>
        <p:txBody>
          <a:bodyPr/>
          <a:lstStyle/>
          <a:p>
            <a:r>
              <a:rPr lang="en-US" b="1" dirty="0" smtClean="0">
                <a:solidFill>
                  <a:schemeClr val="accent1"/>
                </a:solidFill>
              </a:rPr>
              <a:t>Directive Review at TAC and Board</a:t>
            </a:r>
            <a:endParaRPr lang="en-US" b="1" dirty="0">
              <a:solidFill>
                <a:schemeClr val="accent1"/>
              </a:solidFill>
            </a:endParaRPr>
          </a:p>
        </p:txBody>
      </p:sp>
      <p:sp>
        <p:nvSpPr>
          <p:cNvPr id="3" name="Content Placeholder 2"/>
          <p:cNvSpPr>
            <a:spLocks noGrp="1"/>
          </p:cNvSpPr>
          <p:nvPr>
            <p:ph idx="1"/>
          </p:nvPr>
        </p:nvSpPr>
        <p:spPr>
          <a:xfrm>
            <a:off x="295275" y="1118393"/>
            <a:ext cx="8534400" cy="4672807"/>
          </a:xfrm>
        </p:spPr>
        <p:txBody>
          <a:bodyPr/>
          <a:lstStyle/>
          <a:p>
            <a:pPr marL="457200" indent="-457200">
              <a:buAutoNum type="arabicParenR"/>
            </a:pPr>
            <a:r>
              <a:rPr lang="en-US" sz="2000" dirty="0" smtClean="0"/>
              <a:t>If ERCOT determines that </a:t>
            </a:r>
            <a:r>
              <a:rPr lang="en-US" sz="2000" dirty="0"/>
              <a:t>a </a:t>
            </a:r>
            <a:r>
              <a:rPr lang="en-US" sz="2000" dirty="0" smtClean="0"/>
              <a:t>Revision Request is necessary to resolve an issue raised in a Directive, then:</a:t>
            </a:r>
          </a:p>
          <a:p>
            <a:pPr lvl="1"/>
            <a:r>
              <a:rPr lang="en-US" sz="1600" dirty="0"/>
              <a:t>ERCOT will provide </a:t>
            </a:r>
            <a:r>
              <a:rPr lang="en-US" sz="1600" dirty="0" smtClean="0"/>
              <a:t>updates on </a:t>
            </a:r>
            <a:r>
              <a:rPr lang="en-US" sz="1600" dirty="0"/>
              <a:t>the issue at </a:t>
            </a:r>
            <a:r>
              <a:rPr lang="en-US" sz="1600" dirty="0" smtClean="0"/>
              <a:t>relevant </a:t>
            </a:r>
            <a:r>
              <a:rPr lang="en-US" sz="1600" dirty="0"/>
              <a:t>working </a:t>
            </a:r>
            <a:r>
              <a:rPr lang="en-US" sz="1600" dirty="0" smtClean="0"/>
              <a:t>groups, subcommittees</a:t>
            </a:r>
            <a:r>
              <a:rPr lang="en-US" sz="1600" dirty="0"/>
              <a:t>, the Technical Advisory Committee (TAC), and </a:t>
            </a:r>
            <a:r>
              <a:rPr lang="en-US" sz="1600" dirty="0" smtClean="0"/>
              <a:t>the </a:t>
            </a:r>
            <a:r>
              <a:rPr lang="en-US" sz="1600" dirty="0"/>
              <a:t>ERCOT </a:t>
            </a:r>
            <a:r>
              <a:rPr lang="en-US" sz="1600" dirty="0" smtClean="0"/>
              <a:t>Board.</a:t>
            </a:r>
          </a:p>
          <a:p>
            <a:pPr lvl="1"/>
            <a:r>
              <a:rPr lang="en-US" sz="1600" dirty="0" smtClean="0"/>
              <a:t>ERCOT </a:t>
            </a:r>
            <a:r>
              <a:rPr lang="en-US" sz="1600" dirty="0"/>
              <a:t>will </a:t>
            </a:r>
            <a:r>
              <a:rPr lang="en-US" sz="1600" dirty="0" smtClean="0"/>
              <a:t>request </a:t>
            </a:r>
            <a:r>
              <a:rPr lang="en-US" sz="1600" dirty="0"/>
              <a:t>a vote when the </a:t>
            </a:r>
            <a:r>
              <a:rPr lang="en-US" sz="1600" dirty="0" smtClean="0"/>
              <a:t>Revision Request </a:t>
            </a:r>
            <a:r>
              <a:rPr lang="en-US" sz="1600" dirty="0"/>
              <a:t>intended to resolve the </a:t>
            </a:r>
            <a:r>
              <a:rPr lang="en-US" sz="1600" dirty="0" smtClean="0"/>
              <a:t>issue is </a:t>
            </a:r>
            <a:r>
              <a:rPr lang="en-US" sz="1600" dirty="0"/>
              <a:t>before each group for a vote</a:t>
            </a:r>
            <a:r>
              <a:rPr lang="en-US" sz="1600" dirty="0" smtClean="0"/>
              <a:t>.</a:t>
            </a:r>
          </a:p>
          <a:p>
            <a:pPr lvl="1"/>
            <a:endParaRPr lang="en-US" sz="2000" dirty="0" smtClean="0"/>
          </a:p>
          <a:p>
            <a:pPr marL="457200" indent="-457200">
              <a:buAutoNum type="arabicParenR"/>
            </a:pPr>
            <a:r>
              <a:rPr lang="en-US" sz="2000" dirty="0" smtClean="0"/>
              <a:t>If ERCOT determines that no Revision Request or other ERCOT action is needed to </a:t>
            </a:r>
            <a:r>
              <a:rPr lang="en-US" sz="2000" dirty="0"/>
              <a:t>resolve an issue raised in a Directive</a:t>
            </a:r>
            <a:r>
              <a:rPr lang="en-US" sz="2000" dirty="0" smtClean="0"/>
              <a:t>, then:</a:t>
            </a:r>
          </a:p>
          <a:p>
            <a:pPr lvl="1"/>
            <a:r>
              <a:rPr lang="en-US" sz="1600" dirty="0" smtClean="0"/>
              <a:t>Relevant </a:t>
            </a:r>
            <a:r>
              <a:rPr lang="en-US" sz="1600" dirty="0"/>
              <a:t>working groups, subcommittees and </a:t>
            </a:r>
            <a:r>
              <a:rPr lang="en-US" sz="1600" dirty="0" smtClean="0"/>
              <a:t>TAC may vote to endorse this determination, at their discretion; and</a:t>
            </a:r>
          </a:p>
          <a:p>
            <a:pPr lvl="1"/>
            <a:r>
              <a:rPr lang="en-US" sz="1600" dirty="0" smtClean="0"/>
              <a:t>ERCOT will </a:t>
            </a:r>
            <a:r>
              <a:rPr lang="en-US" sz="1600" dirty="0"/>
              <a:t>present the issue and </a:t>
            </a:r>
            <a:r>
              <a:rPr lang="en-US" sz="1600" dirty="0" smtClean="0"/>
              <a:t>determination </a:t>
            </a:r>
            <a:r>
              <a:rPr lang="en-US" sz="1600" dirty="0"/>
              <a:t>to the </a:t>
            </a:r>
            <a:r>
              <a:rPr lang="en-US" sz="1600" dirty="0" smtClean="0"/>
              <a:t>ERCOT Board </a:t>
            </a:r>
            <a:r>
              <a:rPr lang="en-US" sz="1600" dirty="0"/>
              <a:t>for a vote to accept the </a:t>
            </a:r>
            <a:r>
              <a:rPr lang="en-US" sz="1600" dirty="0" smtClean="0"/>
              <a:t>determination.</a:t>
            </a:r>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spTree>
    <p:extLst>
      <p:ext uri="{BB962C8B-B14F-4D97-AF65-F5344CB8AC3E}">
        <p14:creationId xmlns:p14="http://schemas.microsoft.com/office/powerpoint/2010/main" val="20062887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Outline of </a:t>
            </a:r>
            <a:r>
              <a:rPr lang="en-US" sz="2000" dirty="0"/>
              <a:t>Discussion for R</a:t>
            </a:r>
            <a:r>
              <a:rPr lang="en-US" sz="2000" dirty="0" smtClean="0"/>
              <a:t>ecommendations for PUCT </a:t>
            </a:r>
            <a:r>
              <a:rPr lang="en-US" sz="2000" dirty="0"/>
              <a:t>Oversight Project No. 46304 Relating to </a:t>
            </a:r>
            <a:r>
              <a:rPr lang="en-US" sz="2000" dirty="0" smtClean="0"/>
              <a:t>Southern Cross Transmission (SCT) DC </a:t>
            </a:r>
            <a:r>
              <a:rPr lang="en-US" sz="2000" dirty="0"/>
              <a:t>Tie </a:t>
            </a:r>
            <a:r>
              <a:rPr lang="en-US" sz="2000" dirty="0" smtClean="0"/>
              <a:t>Project</a:t>
            </a:r>
            <a:endParaRPr lang="en-US" sz="2000" dirty="0"/>
          </a:p>
        </p:txBody>
      </p:sp>
      <p:sp>
        <p:nvSpPr>
          <p:cNvPr id="3" name="Content Placeholder 2"/>
          <p:cNvSpPr>
            <a:spLocks noGrp="1"/>
          </p:cNvSpPr>
          <p:nvPr>
            <p:ph idx="1"/>
          </p:nvPr>
        </p:nvSpPr>
        <p:spPr>
          <a:xfrm>
            <a:off x="304800" y="1371600"/>
            <a:ext cx="8534400" cy="3962400"/>
          </a:xfrm>
        </p:spPr>
        <p:txBody>
          <a:bodyPr/>
          <a:lstStyle/>
          <a:p>
            <a:r>
              <a:rPr lang="en-US" sz="2400" dirty="0" smtClean="0"/>
              <a:t>Specific Directives in this update:</a:t>
            </a:r>
          </a:p>
          <a:p>
            <a:pPr lvl="1"/>
            <a:r>
              <a:rPr lang="en-US" sz="2000" dirty="0" smtClean="0"/>
              <a:t>Directives 1 (Informational Only)</a:t>
            </a:r>
          </a:p>
          <a:p>
            <a:pPr lvl="1"/>
            <a:r>
              <a:rPr lang="en-US" sz="2000" dirty="0" smtClean="0">
                <a:solidFill>
                  <a:srgbClr val="FF0000"/>
                </a:solidFill>
              </a:rPr>
              <a:t>Directive 10 – Emergency Condition Price Formation (Possible Vote)</a:t>
            </a:r>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spTree>
    <p:extLst>
      <p:ext uri="{BB962C8B-B14F-4D97-AF65-F5344CB8AC3E}">
        <p14:creationId xmlns:p14="http://schemas.microsoft.com/office/powerpoint/2010/main" val="35017683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dirty="0" smtClean="0"/>
              <a:t>Informational update for Directive 1</a:t>
            </a:r>
            <a:endParaRPr lang="en-US" b="1" dirty="0">
              <a:solidFill>
                <a:schemeClr val="accent1"/>
              </a:solidFill>
            </a:endParaRPr>
          </a:p>
        </p:txBody>
      </p:sp>
      <p:sp>
        <p:nvSpPr>
          <p:cNvPr id="3" name="Content Placeholder 2"/>
          <p:cNvSpPr>
            <a:spLocks noGrp="1"/>
          </p:cNvSpPr>
          <p:nvPr>
            <p:ph idx="1"/>
          </p:nvPr>
        </p:nvSpPr>
        <p:spPr>
          <a:xfrm>
            <a:off x="304800" y="838200"/>
            <a:ext cx="8534400" cy="4533351"/>
          </a:xfrm>
        </p:spPr>
        <p:txBody>
          <a:bodyPr/>
          <a:lstStyle/>
          <a:p>
            <a:pPr marL="0" indent="0">
              <a:buNone/>
            </a:pPr>
            <a:r>
              <a:rPr lang="en-US" sz="2400" b="1" dirty="0" smtClean="0"/>
              <a:t>Directive 1</a:t>
            </a:r>
            <a:endParaRPr lang="en-US" sz="2000" dirty="0" smtClean="0"/>
          </a:p>
          <a:p>
            <a:r>
              <a:rPr lang="en-US" sz="2000" dirty="0" smtClean="0"/>
              <a:t>Requires </a:t>
            </a:r>
            <a:r>
              <a:rPr lang="en-US" sz="2000" dirty="0"/>
              <a:t>that ERCOT make two determinations:</a:t>
            </a:r>
          </a:p>
          <a:p>
            <a:pPr marL="1257300" lvl="2" indent="-342900">
              <a:buFont typeface="+mj-lt"/>
              <a:buAutoNum type="arabicParenR"/>
            </a:pPr>
            <a:r>
              <a:rPr lang="en-US" sz="1600" dirty="0"/>
              <a:t>Determine the appropriate </a:t>
            </a:r>
            <a:r>
              <a:rPr lang="en-US" sz="1600" dirty="0" smtClean="0"/>
              <a:t>Market Participant category for SCT</a:t>
            </a:r>
            <a:endParaRPr lang="en-US" sz="1600" dirty="0"/>
          </a:p>
          <a:p>
            <a:pPr marL="1257300" lvl="2" indent="-342900">
              <a:buFont typeface="+mj-lt"/>
              <a:buAutoNum type="arabicParenR"/>
            </a:pPr>
            <a:r>
              <a:rPr lang="en-US" sz="1600" dirty="0"/>
              <a:t>Determine the appropriate market </a:t>
            </a:r>
            <a:r>
              <a:rPr lang="en-US" sz="1600" dirty="0" smtClean="0"/>
              <a:t>segment for SCT</a:t>
            </a:r>
            <a:endParaRPr lang="en-US" sz="1600" dirty="0"/>
          </a:p>
          <a:p>
            <a:r>
              <a:rPr lang="en-US" sz="2000" dirty="0"/>
              <a:t>This request addresses the first (1) determination only</a:t>
            </a:r>
            <a:r>
              <a:rPr lang="en-US" sz="2000" dirty="0" smtClean="0"/>
              <a:t>.</a:t>
            </a:r>
          </a:p>
          <a:p>
            <a:endParaRPr lang="en-US" sz="2000" b="1" dirty="0" smtClean="0"/>
          </a:p>
          <a:p>
            <a:r>
              <a:rPr lang="en-US" sz="2000" b="1" dirty="0" smtClean="0"/>
              <a:t>Determination:</a:t>
            </a:r>
            <a:r>
              <a:rPr lang="en-US" sz="2000" dirty="0" smtClean="0"/>
              <a:t> Create a </a:t>
            </a:r>
            <a:r>
              <a:rPr lang="en-US" sz="2000" dirty="0"/>
              <a:t>new Market Participant category called Direct Current Tie Operator (DCTO) </a:t>
            </a:r>
            <a:endParaRPr lang="en-US" sz="2000" dirty="0" smtClean="0"/>
          </a:p>
          <a:p>
            <a:endParaRPr lang="en-US" sz="2000" b="1" dirty="0" smtClean="0"/>
          </a:p>
          <a:p>
            <a:r>
              <a:rPr lang="en-US" sz="2000" b="1" dirty="0" smtClean="0"/>
              <a:t>Solution:</a:t>
            </a:r>
            <a:r>
              <a:rPr lang="en-US" sz="2000" dirty="0" smtClean="0"/>
              <a:t> </a:t>
            </a:r>
          </a:p>
          <a:p>
            <a:pPr lvl="1"/>
            <a:r>
              <a:rPr lang="en-US" sz="1600" dirty="0" smtClean="0"/>
              <a:t>NPRR857</a:t>
            </a:r>
            <a:r>
              <a:rPr lang="en-US" sz="1600" dirty="0"/>
              <a:t>, Creation of Direct Current Tie Operator Market Participant Role </a:t>
            </a:r>
          </a:p>
          <a:p>
            <a:pPr lvl="1"/>
            <a:r>
              <a:rPr lang="en-US" sz="1600" dirty="0" smtClean="0"/>
              <a:t>NOGRR177</a:t>
            </a:r>
            <a:r>
              <a:rPr lang="en-US" sz="1600" dirty="0"/>
              <a:t>, Related to NPRR857, Creation of Direct Current Tie Operator Market Participant </a:t>
            </a:r>
            <a:r>
              <a:rPr lang="en-US" sz="1600" dirty="0" smtClean="0"/>
              <a:t>Role.</a:t>
            </a:r>
            <a:endParaRPr lang="en-US" sz="1600" dirty="0"/>
          </a:p>
          <a:p>
            <a:endParaRPr lang="en-US" sz="2400" dirty="0">
              <a:solidFill>
                <a:schemeClr val="tx2"/>
              </a:solidFill>
            </a:endParaRPr>
          </a:p>
          <a:p>
            <a:pPr marL="0" indent="0">
              <a:buNone/>
            </a:pPr>
            <a:endParaRPr lang="en-US" sz="2400" dirty="0" smtClean="0">
              <a:solidFill>
                <a:schemeClr val="tx2"/>
              </a:solidFill>
            </a:endParaRPr>
          </a:p>
        </p:txBody>
      </p:sp>
      <p:sp>
        <p:nvSpPr>
          <p:cNvPr id="4" name="Slide Number Placeholder 3"/>
          <p:cNvSpPr>
            <a:spLocks noGrp="1"/>
          </p:cNvSpPr>
          <p:nvPr>
            <p:ph type="sldNum" sz="quarter" idx="4"/>
          </p:nvPr>
        </p:nvSpPr>
        <p:spPr>
          <a:xfrm>
            <a:off x="8610600" y="6248400"/>
            <a:ext cx="457200" cy="212725"/>
          </a:xfrm>
        </p:spPr>
        <p:txBody>
          <a:bodyPr/>
          <a:lstStyle/>
          <a:p>
            <a:fld id="{1D93BD3E-1E9A-4970-A6F7-E7AC52762E0C}" type="slidenum">
              <a:rPr lang="en-US" smtClean="0"/>
              <a:pPr/>
              <a:t>3</a:t>
            </a:fld>
            <a:endParaRPr lang="en-US" dirty="0"/>
          </a:p>
        </p:txBody>
      </p:sp>
    </p:spTree>
    <p:extLst>
      <p:ext uri="{BB962C8B-B14F-4D97-AF65-F5344CB8AC3E}">
        <p14:creationId xmlns:p14="http://schemas.microsoft.com/office/powerpoint/2010/main" val="19408890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746918"/>
          </a:xfrm>
        </p:spPr>
        <p:txBody>
          <a:bodyPr/>
          <a:lstStyle/>
          <a:p>
            <a:r>
              <a:rPr lang="en-US" dirty="0" smtClean="0"/>
              <a:t>Endorsement request for Directive 10</a:t>
            </a:r>
            <a:endParaRPr lang="en-US" sz="2800" b="1" dirty="0">
              <a:solidFill>
                <a:schemeClr val="accent1"/>
              </a:solidFill>
            </a:endParaRPr>
          </a:p>
        </p:txBody>
      </p:sp>
      <p:sp>
        <p:nvSpPr>
          <p:cNvPr id="3" name="Content Placeholder 2"/>
          <p:cNvSpPr>
            <a:spLocks noGrp="1"/>
          </p:cNvSpPr>
          <p:nvPr>
            <p:ph idx="1"/>
          </p:nvPr>
        </p:nvSpPr>
        <p:spPr>
          <a:xfrm>
            <a:off x="304800" y="685800"/>
            <a:ext cx="8534400" cy="5334000"/>
          </a:xfrm>
        </p:spPr>
        <p:txBody>
          <a:bodyPr/>
          <a:lstStyle/>
          <a:p>
            <a:pPr marL="0" indent="0">
              <a:buNone/>
            </a:pPr>
            <a:r>
              <a:rPr lang="en-US" sz="2400" b="1" dirty="0" smtClean="0"/>
              <a:t>Directive 10</a:t>
            </a:r>
          </a:p>
          <a:p>
            <a:r>
              <a:rPr lang="en-US" sz="2000" dirty="0" smtClean="0"/>
              <a:t>Requires the following determination:</a:t>
            </a:r>
          </a:p>
          <a:p>
            <a:pPr marL="914400" lvl="2" indent="0">
              <a:buNone/>
            </a:pPr>
            <a:r>
              <a:rPr lang="en-US" sz="1600" dirty="0"/>
              <a:t>D</a:t>
            </a:r>
            <a:r>
              <a:rPr lang="en-US" sz="1600" dirty="0" smtClean="0"/>
              <a:t>etermine whether, to avoid the flows over the DC ties adversely affecting price formation in the ERCOT wholesale market or otherwise causing outcomes inconsistent with a properly functioning energy market, any changes to pricing within the ERCOT market during emergencies are necessary.</a:t>
            </a:r>
          </a:p>
          <a:p>
            <a:r>
              <a:rPr lang="en-US" sz="2000" dirty="0" smtClean="0">
                <a:solidFill>
                  <a:srgbClr val="FF0000"/>
                </a:solidFill>
              </a:rPr>
              <a:t>Determination: </a:t>
            </a:r>
            <a:r>
              <a:rPr lang="en-US" sz="2000" dirty="0">
                <a:solidFill>
                  <a:srgbClr val="FF0000"/>
                </a:solidFill>
              </a:rPr>
              <a:t>No market changes are needed to address pricing issues. </a:t>
            </a:r>
            <a:endParaRPr lang="en-US" sz="500" dirty="0">
              <a:solidFill>
                <a:srgbClr val="FF0000"/>
              </a:solidFill>
            </a:endParaRPr>
          </a:p>
          <a:p>
            <a:r>
              <a:rPr lang="en-US" sz="2000" b="1" dirty="0" smtClean="0"/>
              <a:t>Basis </a:t>
            </a:r>
            <a:r>
              <a:rPr lang="en-US" sz="2000" b="1" dirty="0" smtClean="0"/>
              <a:t>for Determination</a:t>
            </a:r>
          </a:p>
          <a:p>
            <a:pPr marL="800100" lvl="1" indent="-342900">
              <a:buFont typeface="+mj-lt"/>
              <a:buAutoNum type="arabicPeriod"/>
            </a:pPr>
            <a:r>
              <a:rPr lang="en-US" sz="1600" dirty="0"/>
              <a:t>ERCOT has determined that </a:t>
            </a:r>
            <a:r>
              <a:rPr lang="en-US" sz="1600" dirty="0" smtClean="0"/>
              <a:t>pricing </a:t>
            </a:r>
            <a:r>
              <a:rPr lang="en-US" sz="1600" dirty="0"/>
              <a:t>issues were previously </a:t>
            </a:r>
            <a:r>
              <a:rPr lang="en-US" sz="1600" dirty="0" smtClean="0"/>
              <a:t>considered by ERCOT Stakeholders </a:t>
            </a:r>
          </a:p>
          <a:p>
            <a:pPr marL="800100" lvl="1" indent="-342900">
              <a:buFont typeface="+mj-lt"/>
              <a:buAutoNum type="arabicPeriod"/>
            </a:pPr>
            <a:r>
              <a:rPr lang="en-US" sz="1600" dirty="0" smtClean="0"/>
              <a:t>Consideration of these issues and approval of associated Revision Requests followed the issuance of PUC Order in Docket No. 45624 approving CCN for SCT DC Tie and PUC Order in Project No. 46304.</a:t>
            </a:r>
          </a:p>
          <a:p>
            <a:endParaRPr lang="en-US" sz="2400" dirty="0">
              <a:solidFill>
                <a:schemeClr val="tx2"/>
              </a:solidFill>
            </a:endParaRPr>
          </a:p>
          <a:p>
            <a:pPr marL="0" indent="0">
              <a:buNone/>
            </a:pPr>
            <a:endParaRPr lang="en-US" sz="2400" dirty="0" smtClean="0">
              <a:solidFill>
                <a:schemeClr val="tx2"/>
              </a:solidFill>
            </a:endParaRPr>
          </a:p>
        </p:txBody>
      </p:sp>
      <p:sp>
        <p:nvSpPr>
          <p:cNvPr id="4" name="Slide Number Placeholder 3"/>
          <p:cNvSpPr>
            <a:spLocks noGrp="1"/>
          </p:cNvSpPr>
          <p:nvPr>
            <p:ph type="sldNum" sz="quarter" idx="4"/>
          </p:nvPr>
        </p:nvSpPr>
        <p:spPr>
          <a:xfrm>
            <a:off x="8610600" y="6248400"/>
            <a:ext cx="457200" cy="212725"/>
          </a:xfrm>
        </p:spPr>
        <p:txBody>
          <a:bodyPr/>
          <a:lstStyle/>
          <a:p>
            <a:fld id="{1D93BD3E-1E9A-4970-A6F7-E7AC52762E0C}" type="slidenum">
              <a:rPr lang="en-US" smtClean="0"/>
              <a:pPr/>
              <a:t>4</a:t>
            </a:fld>
            <a:endParaRPr lang="en-US" dirty="0"/>
          </a:p>
        </p:txBody>
      </p:sp>
    </p:spTree>
    <p:extLst>
      <p:ext uri="{BB962C8B-B14F-4D97-AF65-F5344CB8AC3E}">
        <p14:creationId xmlns:p14="http://schemas.microsoft.com/office/powerpoint/2010/main" val="5428471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p:txBody>
          <a:bodyPr/>
          <a:lstStyle/>
          <a:p>
            <a:pPr lvl="1"/>
            <a:r>
              <a:rPr lang="en-US" sz="2400" dirty="0" smtClean="0"/>
              <a:t>Presentation on Directives 1 and request for vote on Directive 10 will be made to ERCOT Board at October 9, 2018 meeting</a:t>
            </a:r>
          </a:p>
          <a:p>
            <a:pPr marL="457200" lvl="1" indent="0">
              <a:buNone/>
            </a:pPr>
            <a:endParaRPr lang="en-US" sz="2400" dirty="0" smtClean="0"/>
          </a:p>
          <a:p>
            <a:pPr lvl="1"/>
            <a:r>
              <a:rPr lang="en-US" sz="2400" dirty="0" smtClean="0"/>
              <a:t>ERCOT staff will continue to work with stakeholders on remaining Directives</a:t>
            </a:r>
          </a:p>
          <a:p>
            <a:pPr lvl="1"/>
            <a:endParaRPr lang="en-US" sz="2400" dirty="0"/>
          </a:p>
          <a:p>
            <a:pPr lvl="1"/>
            <a:r>
              <a:rPr lang="en-US" sz="2400" dirty="0" smtClean="0"/>
              <a:t>Webpage established on ercot.com to </a:t>
            </a:r>
            <a:r>
              <a:rPr lang="en-US" sz="2400" dirty="0"/>
              <a:t>track work on </a:t>
            </a:r>
            <a:r>
              <a:rPr lang="en-US" sz="2400" dirty="0" smtClean="0"/>
              <a:t>Directives: </a:t>
            </a:r>
            <a:r>
              <a:rPr lang="en-US" sz="2000" dirty="0">
                <a:hlinkClick r:id="rId2"/>
              </a:rPr>
              <a:t>http://</a:t>
            </a:r>
            <a:r>
              <a:rPr lang="en-US" sz="2000" dirty="0" smtClean="0">
                <a:hlinkClick r:id="rId2"/>
              </a:rPr>
              <a:t>www.ercot.com/mktrules/puctDirectives</a:t>
            </a:r>
            <a:endParaRPr lang="en-US" sz="2000" dirty="0" smtClean="0"/>
          </a:p>
          <a:p>
            <a:pPr lvl="1"/>
            <a:endParaRPr lang="en-US" sz="2000" dirty="0" smtClean="0"/>
          </a:p>
          <a:p>
            <a:pPr marL="457200" lvl="1" indent="0">
              <a:buNone/>
            </a:pPr>
            <a:endParaRPr lang="en-US" sz="2000" dirty="0" smtClean="0"/>
          </a:p>
          <a:p>
            <a:pPr lvl="1"/>
            <a:endParaRPr lang="en-US" dirty="0" smtClean="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spTree>
    <p:extLst>
      <p:ext uri="{BB962C8B-B14F-4D97-AF65-F5344CB8AC3E}">
        <p14:creationId xmlns:p14="http://schemas.microsoft.com/office/powerpoint/2010/main" val="348513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Appendix</a:t>
            </a:r>
            <a:endParaRPr lang="en-US" dirty="0"/>
          </a:p>
        </p:txBody>
      </p:sp>
    </p:spTree>
    <p:extLst>
      <p:ext uri="{BB962C8B-B14F-4D97-AF65-F5344CB8AC3E}">
        <p14:creationId xmlns:p14="http://schemas.microsoft.com/office/powerpoint/2010/main" val="13271258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Background of Project and PUCT Directives</a:t>
            </a:r>
          </a:p>
        </p:txBody>
      </p:sp>
      <p:sp>
        <p:nvSpPr>
          <p:cNvPr id="3" name="Content Placeholder 2"/>
          <p:cNvSpPr>
            <a:spLocks noGrp="1"/>
          </p:cNvSpPr>
          <p:nvPr>
            <p:ph idx="1"/>
          </p:nvPr>
        </p:nvSpPr>
        <p:spPr>
          <a:xfrm>
            <a:off x="304800" y="838200"/>
            <a:ext cx="8534400" cy="3124200"/>
          </a:xfrm>
        </p:spPr>
        <p:txBody>
          <a:bodyPr/>
          <a:lstStyle/>
          <a:p>
            <a:r>
              <a:rPr lang="en-US" sz="1800" dirty="0" smtClean="0"/>
              <a:t>Southern </a:t>
            </a:r>
            <a:r>
              <a:rPr lang="en-US" sz="1800" dirty="0"/>
              <a:t>Cross Transmission LLC/Pattern Power Marketing LLC received FERC approval (FERC Docket No. TX 11-1-001) to interconnect </a:t>
            </a:r>
            <a:r>
              <a:rPr lang="en-US" sz="1800" dirty="0" smtClean="0"/>
              <a:t>DC </a:t>
            </a:r>
            <a:r>
              <a:rPr lang="en-US" sz="1800" dirty="0"/>
              <a:t>Tie </a:t>
            </a:r>
            <a:r>
              <a:rPr lang="en-US" sz="1800" dirty="0" smtClean="0"/>
              <a:t>line.</a:t>
            </a:r>
            <a:endParaRPr lang="en-US" sz="1800" dirty="0"/>
          </a:p>
          <a:p>
            <a:r>
              <a:rPr lang="en-US" sz="1800" dirty="0" smtClean="0"/>
              <a:t>PUCT imposed conditions for interconnection of the SCT DC </a:t>
            </a:r>
            <a:r>
              <a:rPr lang="en-US" sz="1800" dirty="0"/>
              <a:t>Tie line </a:t>
            </a:r>
            <a:r>
              <a:rPr lang="en-US" sz="1800" dirty="0" smtClean="0"/>
              <a:t>in two </a:t>
            </a:r>
            <a:r>
              <a:rPr lang="en-US" sz="1800" dirty="0"/>
              <a:t>PUCT </a:t>
            </a:r>
            <a:r>
              <a:rPr lang="en-US" sz="1800" dirty="0" smtClean="0"/>
              <a:t>proceedings:</a:t>
            </a:r>
            <a:endParaRPr lang="en-US" sz="1800" dirty="0"/>
          </a:p>
          <a:p>
            <a:pPr lvl="1"/>
            <a:r>
              <a:rPr lang="en-US" sz="1400" dirty="0" smtClean="0"/>
              <a:t>City of Garland </a:t>
            </a:r>
            <a:r>
              <a:rPr lang="en-US" sz="1400" dirty="0"/>
              <a:t>docket – Docket No. 45624</a:t>
            </a:r>
          </a:p>
          <a:p>
            <a:pPr lvl="1"/>
            <a:r>
              <a:rPr lang="en-US" sz="1400" dirty="0" smtClean="0"/>
              <a:t>Oversight </a:t>
            </a:r>
            <a:r>
              <a:rPr lang="en-US" sz="1400" dirty="0"/>
              <a:t>proceeding arising out of </a:t>
            </a:r>
            <a:r>
              <a:rPr lang="en-US" sz="1400" dirty="0" smtClean="0"/>
              <a:t>City of Garland </a:t>
            </a:r>
            <a:r>
              <a:rPr lang="en-US" sz="1400" dirty="0"/>
              <a:t>docket – Project No. 46304</a:t>
            </a:r>
          </a:p>
          <a:p>
            <a:r>
              <a:rPr lang="en-US" sz="1800" dirty="0" smtClean="0"/>
              <a:t>As </a:t>
            </a:r>
            <a:r>
              <a:rPr lang="en-US" sz="1800" dirty="0"/>
              <a:t>part </a:t>
            </a:r>
            <a:r>
              <a:rPr lang="en-US" sz="1800" dirty="0" smtClean="0"/>
              <a:t>of the </a:t>
            </a:r>
            <a:r>
              <a:rPr lang="en-US" sz="1800" dirty="0"/>
              <a:t>oversight proceeding, PUCT issued 14 Directives to ERCOT, requiring certain studies and determinations be made to accommodate the </a:t>
            </a:r>
            <a:r>
              <a:rPr lang="en-US" sz="1800" dirty="0" smtClean="0"/>
              <a:t>SCT DC Tie.</a:t>
            </a:r>
            <a:endParaRPr lang="en-US" sz="1800" dirty="0"/>
          </a:p>
          <a:p>
            <a:endParaRPr lang="en-US" sz="18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dirty="0"/>
          </a:p>
        </p:txBody>
      </p:sp>
      <p:pic>
        <p:nvPicPr>
          <p:cNvPr id="5" name="Picture 4"/>
          <p:cNvPicPr>
            <a:picLocks noChangeAspect="1"/>
          </p:cNvPicPr>
          <p:nvPr/>
        </p:nvPicPr>
        <p:blipFill>
          <a:blip r:embed="rId2"/>
          <a:stretch>
            <a:fillRect/>
          </a:stretch>
        </p:blipFill>
        <p:spPr>
          <a:xfrm>
            <a:off x="4782075" y="3429000"/>
            <a:ext cx="4285725" cy="3099104"/>
          </a:xfrm>
          <a:prstGeom prst="rect">
            <a:avLst/>
          </a:prstGeom>
        </p:spPr>
      </p:pic>
    </p:spTree>
    <p:extLst>
      <p:ext uri="{BB962C8B-B14F-4D97-AF65-F5344CB8AC3E}">
        <p14:creationId xmlns:p14="http://schemas.microsoft.com/office/powerpoint/2010/main" val="2394818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List of PUCT Order 46304 Directives</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4124385403"/>
              </p:ext>
            </p:extLst>
          </p:nvPr>
        </p:nvGraphicFramePr>
        <p:xfrm>
          <a:off x="304800" y="838200"/>
          <a:ext cx="8415454" cy="4935855"/>
        </p:xfrm>
        <a:graphic>
          <a:graphicData uri="http://schemas.openxmlformats.org/drawingml/2006/table">
            <a:tbl>
              <a:tblPr firstRow="1" bandRow="1">
                <a:tableStyleId>{5C22544A-7EE6-4342-B048-85BDC9FD1C3A}</a:tableStyleId>
              </a:tblPr>
              <a:tblGrid>
                <a:gridCol w="1066800">
                  <a:extLst>
                    <a:ext uri="{9D8B030D-6E8A-4147-A177-3AD203B41FA5}">
                      <a16:colId xmlns:a16="http://schemas.microsoft.com/office/drawing/2014/main" xmlns="" val="20000"/>
                    </a:ext>
                  </a:extLst>
                </a:gridCol>
                <a:gridCol w="6358054">
                  <a:extLst>
                    <a:ext uri="{9D8B030D-6E8A-4147-A177-3AD203B41FA5}">
                      <a16:colId xmlns:a16="http://schemas.microsoft.com/office/drawing/2014/main" xmlns="" val="20001"/>
                    </a:ext>
                  </a:extLst>
                </a:gridCol>
                <a:gridCol w="990600"/>
              </a:tblGrid>
              <a:tr h="152400">
                <a:tc>
                  <a:txBody>
                    <a:bodyPr/>
                    <a:lstStyle/>
                    <a:p>
                      <a:pPr algn="ctr"/>
                      <a:r>
                        <a:rPr lang="en-US" sz="1300" dirty="0" smtClean="0"/>
                        <a:t>Directive</a:t>
                      </a:r>
                      <a:endParaRPr lang="en-US" sz="1300" dirty="0"/>
                    </a:p>
                  </a:txBody>
                  <a:tcPr/>
                </a:tc>
                <a:tc>
                  <a:txBody>
                    <a:bodyPr/>
                    <a:lstStyle/>
                    <a:p>
                      <a:pPr algn="ctr"/>
                      <a:r>
                        <a:rPr lang="en-US" sz="1300" dirty="0" smtClean="0"/>
                        <a:t>Subject</a:t>
                      </a:r>
                      <a:endParaRPr lang="en-US" sz="1300" dirty="0"/>
                    </a:p>
                  </a:txBody>
                  <a:tcPr/>
                </a:tc>
                <a:tc>
                  <a:txBody>
                    <a:bodyPr/>
                    <a:lstStyle/>
                    <a:p>
                      <a:pPr algn="ctr"/>
                      <a:r>
                        <a:rPr lang="en-US" sz="1000" dirty="0" smtClean="0"/>
                        <a:t>Anticipated Start</a:t>
                      </a:r>
                      <a:endParaRPr lang="en-US" sz="1000" dirty="0"/>
                    </a:p>
                  </a:txBody>
                  <a:tcPr/>
                </a:tc>
                <a:extLst>
                  <a:ext uri="{0D108BD9-81ED-4DB2-BD59-A6C34878D82A}">
                    <a16:rowId xmlns:a16="http://schemas.microsoft.com/office/drawing/2014/main" xmlns="" val="10000"/>
                  </a:ext>
                </a:extLst>
              </a:tr>
              <a:tr h="344561">
                <a:tc>
                  <a:txBody>
                    <a:bodyPr/>
                    <a:lstStyle/>
                    <a:p>
                      <a:r>
                        <a:rPr lang="en-US" sz="2000" b="0" dirty="0" smtClean="0">
                          <a:solidFill>
                            <a:schemeClr val="tx1"/>
                          </a:solidFill>
                          <a:latin typeface="+mn-lt"/>
                        </a:rPr>
                        <a:t>1</a:t>
                      </a:r>
                      <a:endParaRPr lang="en-US" sz="2000" b="0" dirty="0">
                        <a:solidFill>
                          <a:schemeClr val="tx1"/>
                        </a:solidFill>
                        <a:latin typeface="+mn-lt"/>
                      </a:endParaRPr>
                    </a:p>
                  </a:txBody>
                  <a:tcPr>
                    <a:solidFill>
                      <a:srgbClr val="CBE3EB"/>
                    </a:solidFill>
                  </a:tcPr>
                </a:tc>
                <a:tc>
                  <a:txBody>
                    <a:bodyPr/>
                    <a:lstStyle/>
                    <a:p>
                      <a:pPr marL="0" marR="0">
                        <a:spcBef>
                          <a:spcPts val="0"/>
                        </a:spcBef>
                        <a:spcAft>
                          <a:spcPts val="0"/>
                        </a:spcAft>
                      </a:pPr>
                      <a:r>
                        <a:rPr lang="en-US" sz="2200" b="1" dirty="0" smtClean="0">
                          <a:effectLst/>
                          <a:latin typeface="Calibri Light" panose="020F0302020204030204" pitchFamily="34" charset="0"/>
                        </a:rPr>
                        <a:t>Determination of appropriate Market Participant category and market segment for SCT.</a:t>
                      </a:r>
                      <a:endParaRPr lang="en-US" sz="2200" b="1" dirty="0">
                        <a:effectLst/>
                        <a:latin typeface="Calibri Light" panose="020F0302020204030204" pitchFamily="34" charset="0"/>
                        <a:ea typeface="Times New Roman" panose="02020603050405020304" pitchFamily="18" charset="0"/>
                      </a:endParaRPr>
                    </a:p>
                  </a:txBody>
                  <a:tcP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a16="http://schemas.microsoft.com/office/drawing/2014/main" xmlns="" val="4164978374"/>
                  </a:ext>
                </a:extLst>
              </a:tr>
              <a:tr h="344561">
                <a:tc>
                  <a:txBody>
                    <a:bodyPr/>
                    <a:lstStyle/>
                    <a:p>
                      <a:r>
                        <a:rPr lang="en-US" sz="2000" dirty="0" smtClean="0">
                          <a:solidFill>
                            <a:schemeClr val="tx1"/>
                          </a:solidFill>
                          <a:latin typeface="+mn-lt"/>
                        </a:rPr>
                        <a:t>2</a:t>
                      </a:r>
                      <a:endParaRPr lang="en-US" sz="2000" dirty="0">
                        <a:solidFill>
                          <a:schemeClr val="tx1"/>
                        </a:solidFill>
                        <a:latin typeface="+mn-lt"/>
                      </a:endParaRPr>
                    </a:p>
                  </a:txBody>
                  <a:tcPr/>
                </a:tc>
                <a:tc>
                  <a:txBody>
                    <a:bodyPr/>
                    <a:lstStyle/>
                    <a:p>
                      <a:pPr marL="0" marR="0">
                        <a:lnSpc>
                          <a:spcPct val="107000"/>
                        </a:lnSpc>
                        <a:spcBef>
                          <a:spcPts val="0"/>
                        </a:spcBef>
                        <a:spcAft>
                          <a:spcPts val="0"/>
                        </a:spcAft>
                      </a:pPr>
                      <a:r>
                        <a:rPr lang="en-US" sz="2200" b="1" dirty="0">
                          <a:effectLst/>
                          <a:latin typeface="Calibri Light" panose="020F0302020204030204" pitchFamily="34" charset="0"/>
                          <a:ea typeface="Calibri" panose="020F0502020204030204" pitchFamily="34" charset="0"/>
                          <a:cs typeface="Times New Roman" panose="02020603050405020304" pitchFamily="18" charset="0"/>
                        </a:rPr>
                        <a:t>Execution of any necessary coordination agreements.</a:t>
                      </a:r>
                      <a:endParaRPr lang="en-US" sz="2200" b="1" dirty="0">
                        <a:effectLst/>
                        <a:latin typeface="Calibri" panose="020F0502020204030204" pitchFamily="34" charset="0"/>
                        <a:ea typeface="Calibri" panose="020F0502020204030204" pitchFamily="34" charset="0"/>
                        <a:cs typeface="Times New Roman" panose="02020603050405020304" pitchFamily="18" charset="0"/>
                      </a:endParaRPr>
                    </a:p>
                  </a:txBody>
                  <a:tcPr marL="73025" marR="73025"/>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tr>
              <a:tr h="448945">
                <a:tc>
                  <a:txBody>
                    <a:bodyPr/>
                    <a:lstStyle/>
                    <a:p>
                      <a:pPr marL="0" marR="0">
                        <a:spcBef>
                          <a:spcPts val="0"/>
                        </a:spcBef>
                        <a:spcAft>
                          <a:spcPts val="0"/>
                        </a:spcAft>
                      </a:pPr>
                      <a:r>
                        <a:rPr lang="en-US" sz="2000" dirty="0" smtClean="0">
                          <a:effectLst/>
                          <a:latin typeface="+mn-lt"/>
                        </a:rPr>
                        <a:t>3</a:t>
                      </a:r>
                      <a:endParaRPr lang="en-US" sz="2000" dirty="0" smtClean="0">
                        <a:effectLst/>
                        <a:latin typeface="+mn-lt"/>
                        <a:ea typeface="Times New Roman" panose="02020603050405020304" pitchFamily="18" charset="0"/>
                      </a:endParaRPr>
                    </a:p>
                  </a:txBody>
                  <a:tcPr/>
                </a:tc>
                <a:tc>
                  <a:txBody>
                    <a:bodyPr/>
                    <a:lstStyle/>
                    <a:p>
                      <a:pPr marL="0" marR="0">
                        <a:lnSpc>
                          <a:spcPct val="107000"/>
                        </a:lnSpc>
                        <a:spcBef>
                          <a:spcPts val="0"/>
                        </a:spcBef>
                        <a:spcAft>
                          <a:spcPts val="0"/>
                        </a:spcAft>
                      </a:pPr>
                      <a:r>
                        <a:rPr lang="en-US" sz="2200" b="1" dirty="0">
                          <a:effectLst/>
                          <a:latin typeface="Calibri Light" panose="020F0302020204030204" pitchFamily="34" charset="0"/>
                          <a:ea typeface="Calibri" panose="020F0502020204030204" pitchFamily="34" charset="0"/>
                          <a:cs typeface="Times New Roman" panose="02020603050405020304" pitchFamily="18" charset="0"/>
                        </a:rPr>
                        <a:t>Determination regarding </a:t>
                      </a:r>
                      <a:r>
                        <a:rPr lang="en-US" sz="2200" b="1" dirty="0" smtClean="0">
                          <a:effectLst/>
                          <a:latin typeface="Calibri Light" panose="020F0302020204030204" pitchFamily="34" charset="0"/>
                          <a:ea typeface="Calibri" panose="020F0502020204030204" pitchFamily="34" charset="0"/>
                          <a:cs typeface="Times New Roman" panose="02020603050405020304" pitchFamily="18" charset="0"/>
                        </a:rPr>
                        <a:t>ramp rate </a:t>
                      </a:r>
                      <a:r>
                        <a:rPr lang="en-US" sz="2200" b="1" dirty="0">
                          <a:effectLst/>
                          <a:latin typeface="Calibri Light" panose="020F0302020204030204" pitchFamily="34" charset="0"/>
                          <a:ea typeface="Calibri" panose="020F0502020204030204" pitchFamily="34" charset="0"/>
                          <a:cs typeface="Times New Roman" panose="02020603050405020304" pitchFamily="18" charset="0"/>
                        </a:rPr>
                        <a:t>restrictions.</a:t>
                      </a:r>
                      <a:endParaRPr lang="en-US" sz="2200" b="1" dirty="0">
                        <a:effectLst/>
                        <a:latin typeface="Calibri" panose="020F0502020204030204" pitchFamily="34" charset="0"/>
                        <a:ea typeface="Calibri" panose="020F0502020204030204" pitchFamily="34" charset="0"/>
                        <a:cs typeface="Times New Roman" panose="02020603050405020304" pitchFamily="18" charset="0"/>
                      </a:endParaRPr>
                    </a:p>
                  </a:txBody>
                  <a:tcPr marL="73025" marR="73025"/>
                </a:tc>
                <a:tc>
                  <a:txBody>
                    <a:bodyPr/>
                    <a:lstStyle/>
                    <a:p>
                      <a:endParaRPr lang="en-US" sz="1000" u="none" dirty="0">
                        <a:solidFill>
                          <a:schemeClr val="tx1"/>
                        </a:solidFill>
                        <a:latin typeface="+mn-lt"/>
                      </a:endParaRPr>
                    </a:p>
                  </a:txBody>
                  <a:tcPr/>
                </a:tc>
              </a:tr>
              <a:tr h="344561">
                <a:tc>
                  <a:txBody>
                    <a:bodyPr/>
                    <a:lstStyle/>
                    <a:p>
                      <a:pPr marL="0" marR="0">
                        <a:spcBef>
                          <a:spcPts val="0"/>
                        </a:spcBef>
                        <a:spcAft>
                          <a:spcPts val="0"/>
                        </a:spcAft>
                      </a:pPr>
                      <a:r>
                        <a:rPr lang="en-US" sz="2000" dirty="0" smtClean="0">
                          <a:effectLst/>
                          <a:latin typeface="+mn-lt"/>
                        </a:rPr>
                        <a:t>4</a:t>
                      </a:r>
                      <a:endParaRPr lang="en-US" sz="2000" dirty="0" smtClean="0">
                        <a:effectLst/>
                        <a:latin typeface="+mn-lt"/>
                        <a:ea typeface="Times New Roman" panose="02020603050405020304" pitchFamily="18" charset="0"/>
                      </a:endParaRPr>
                    </a:p>
                  </a:txBody>
                  <a:tcPr/>
                </a:tc>
                <a:tc>
                  <a:txBody>
                    <a:bodyPr/>
                    <a:lstStyle/>
                    <a:p>
                      <a:pPr marL="0" marR="0">
                        <a:lnSpc>
                          <a:spcPct val="107000"/>
                        </a:lnSpc>
                        <a:spcBef>
                          <a:spcPts val="0"/>
                        </a:spcBef>
                        <a:spcAft>
                          <a:spcPts val="0"/>
                        </a:spcAft>
                      </a:pPr>
                      <a:r>
                        <a:rPr lang="en-US" sz="2200" b="1" dirty="0">
                          <a:effectLst/>
                          <a:latin typeface="Calibri Light" panose="020F0302020204030204" pitchFamily="34" charset="0"/>
                          <a:ea typeface="Calibri" panose="020F0502020204030204" pitchFamily="34" charset="0"/>
                          <a:cs typeface="Times New Roman" panose="02020603050405020304" pitchFamily="18" charset="0"/>
                        </a:rPr>
                        <a:t>Development of methodology for outage coordination.</a:t>
                      </a:r>
                      <a:endParaRPr lang="en-US" sz="2200" b="1" dirty="0">
                        <a:effectLst/>
                        <a:latin typeface="Calibri" panose="020F0502020204030204" pitchFamily="34" charset="0"/>
                        <a:ea typeface="Calibri" panose="020F0502020204030204" pitchFamily="34" charset="0"/>
                        <a:cs typeface="Times New Roman" panose="02020603050405020304" pitchFamily="18" charset="0"/>
                      </a:endParaRPr>
                    </a:p>
                  </a:txBody>
                  <a:tcPr marL="73025" marR="73025"/>
                </a:tc>
                <a:tc>
                  <a:txBody>
                    <a:bodyPr/>
                    <a:lstStyle/>
                    <a:p>
                      <a:endParaRPr lang="en-US" sz="1000" u="none" dirty="0">
                        <a:solidFill>
                          <a:schemeClr val="tx1"/>
                        </a:solidFill>
                        <a:latin typeface="+mn-lt"/>
                      </a:endParaRPr>
                    </a:p>
                  </a:txBody>
                  <a:tcPr/>
                </a:tc>
              </a:tr>
              <a:tr h="344561">
                <a:tc>
                  <a:txBody>
                    <a:bodyPr/>
                    <a:lstStyle/>
                    <a:p>
                      <a:r>
                        <a:rPr lang="en-US" sz="2000" dirty="0" smtClean="0">
                          <a:solidFill>
                            <a:schemeClr val="tx1"/>
                          </a:solidFill>
                          <a:latin typeface="+mn-lt"/>
                        </a:rPr>
                        <a:t>5</a:t>
                      </a:r>
                      <a:endParaRPr lang="en-US" sz="2000" dirty="0">
                        <a:solidFill>
                          <a:schemeClr val="tx1"/>
                        </a:solidFill>
                        <a:latin typeface="+mn-lt"/>
                      </a:endParaRPr>
                    </a:p>
                  </a:txBody>
                  <a:tcPr/>
                </a:tc>
                <a:tc>
                  <a:txBody>
                    <a:bodyPr/>
                    <a:lstStyle/>
                    <a:p>
                      <a:pPr marL="0" marR="0">
                        <a:lnSpc>
                          <a:spcPct val="107000"/>
                        </a:lnSpc>
                        <a:spcBef>
                          <a:spcPts val="0"/>
                        </a:spcBef>
                        <a:spcAft>
                          <a:spcPts val="0"/>
                        </a:spcAft>
                      </a:pPr>
                      <a:r>
                        <a:rPr lang="en-US" sz="2200" b="1" dirty="0">
                          <a:effectLst/>
                          <a:latin typeface="Calibri Light" panose="020F0302020204030204" pitchFamily="34" charset="0"/>
                          <a:ea typeface="Calibri" panose="020F0502020204030204" pitchFamily="34" charset="0"/>
                          <a:cs typeface="Times New Roman" panose="02020603050405020304" pitchFamily="18" charset="0"/>
                        </a:rPr>
                        <a:t>Determination of planning model assumptions and considerations.</a:t>
                      </a:r>
                      <a:endParaRPr lang="en-US" sz="2200" b="1" dirty="0">
                        <a:effectLst/>
                        <a:latin typeface="Calibri" panose="020F0502020204030204" pitchFamily="34" charset="0"/>
                        <a:ea typeface="Calibri" panose="020F0502020204030204" pitchFamily="34" charset="0"/>
                        <a:cs typeface="Times New Roman" panose="02020603050405020304" pitchFamily="18" charset="0"/>
                      </a:endParaRPr>
                    </a:p>
                  </a:txBody>
                  <a:tcPr marL="73025" marR="73025"/>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1"/>
                  </a:ext>
                </a:extLst>
              </a:tr>
              <a:tr h="441757">
                <a:tc>
                  <a:txBody>
                    <a:bodyPr/>
                    <a:lstStyle/>
                    <a:p>
                      <a:r>
                        <a:rPr lang="en-US" sz="2000" dirty="0" smtClean="0">
                          <a:solidFill>
                            <a:schemeClr val="tx1"/>
                          </a:solidFill>
                          <a:latin typeface="+mn-lt"/>
                        </a:rPr>
                        <a:t>6</a:t>
                      </a:r>
                      <a:endParaRPr lang="en-US" sz="2000" dirty="0">
                        <a:solidFill>
                          <a:schemeClr val="tx1"/>
                        </a:solidFill>
                        <a:latin typeface="+mn-lt"/>
                      </a:endParaRPr>
                    </a:p>
                  </a:txBody>
                  <a:tcPr/>
                </a:tc>
                <a:tc>
                  <a:txBody>
                    <a:bodyPr/>
                    <a:lstStyle/>
                    <a:p>
                      <a:pPr marL="0" marR="0">
                        <a:lnSpc>
                          <a:spcPct val="107000"/>
                        </a:lnSpc>
                        <a:spcBef>
                          <a:spcPts val="0"/>
                        </a:spcBef>
                        <a:spcAft>
                          <a:spcPts val="0"/>
                        </a:spcAft>
                      </a:pPr>
                      <a:r>
                        <a:rPr lang="en-US" sz="2200" b="1" dirty="0">
                          <a:effectLst/>
                          <a:latin typeface="Calibri Light" panose="020F0302020204030204" pitchFamily="34" charset="0"/>
                          <a:ea typeface="Calibri" panose="020F0502020204030204" pitchFamily="34" charset="0"/>
                          <a:cs typeface="Times New Roman" panose="02020603050405020304" pitchFamily="18" charset="0"/>
                        </a:rPr>
                        <a:t>Determination regarding any needed transmission upgrades.</a:t>
                      </a:r>
                      <a:endParaRPr lang="en-US" sz="2200" b="1" dirty="0">
                        <a:effectLst/>
                        <a:latin typeface="Calibri" panose="020F0502020204030204" pitchFamily="34" charset="0"/>
                        <a:ea typeface="Calibri" panose="020F0502020204030204" pitchFamily="34" charset="0"/>
                        <a:cs typeface="Times New Roman" panose="02020603050405020304" pitchFamily="18" charset="0"/>
                      </a:endParaRPr>
                    </a:p>
                  </a:txBody>
                  <a:tcPr marL="73025" marR="73025"/>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2"/>
                  </a:ext>
                </a:extLst>
              </a:tr>
              <a:tr h="441757">
                <a:tc>
                  <a:txBody>
                    <a:bodyPr/>
                    <a:lstStyle/>
                    <a:p>
                      <a:r>
                        <a:rPr lang="en-US" sz="2000" dirty="0" smtClean="0">
                          <a:solidFill>
                            <a:schemeClr val="tx1"/>
                          </a:solidFill>
                          <a:latin typeface="+mn-lt"/>
                        </a:rPr>
                        <a:t>7</a:t>
                      </a:r>
                      <a:endParaRPr lang="en-US" sz="2000" dirty="0">
                        <a:solidFill>
                          <a:schemeClr val="tx1"/>
                        </a:solidFill>
                        <a:latin typeface="+mn-lt"/>
                      </a:endParaRPr>
                    </a:p>
                  </a:txBody>
                  <a:tcPr/>
                </a:tc>
                <a:tc>
                  <a:txBody>
                    <a:bodyPr/>
                    <a:lstStyle/>
                    <a:p>
                      <a:pPr marL="0" marR="0">
                        <a:lnSpc>
                          <a:spcPct val="107000"/>
                        </a:lnSpc>
                        <a:spcBef>
                          <a:spcPts val="0"/>
                        </a:spcBef>
                        <a:spcAft>
                          <a:spcPts val="0"/>
                        </a:spcAft>
                      </a:pPr>
                      <a:r>
                        <a:rPr lang="en-US" sz="2200" b="1" dirty="0">
                          <a:effectLst/>
                          <a:latin typeface="Calibri Light" panose="020F0302020204030204" pitchFamily="34" charset="0"/>
                          <a:ea typeface="Calibri" panose="020F0502020204030204" pitchFamily="34" charset="0"/>
                          <a:cs typeface="Times New Roman" panose="02020603050405020304" pitchFamily="18" charset="0"/>
                        </a:rPr>
                        <a:t>Determination as to how to manage congestion </a:t>
                      </a:r>
                      <a:r>
                        <a:rPr lang="en-US" sz="2200" b="1" dirty="0" smtClean="0">
                          <a:effectLst/>
                          <a:latin typeface="Calibri Light" panose="020F0302020204030204" pitchFamily="34" charset="0"/>
                          <a:ea typeface="Calibri" panose="020F0502020204030204" pitchFamily="34" charset="0"/>
                          <a:cs typeface="Times New Roman" panose="02020603050405020304" pitchFamily="18" charset="0"/>
                        </a:rPr>
                        <a:t>caused</a:t>
                      </a:r>
                      <a:r>
                        <a:rPr lang="en-US" sz="2200" b="1" baseline="0" dirty="0" smtClean="0">
                          <a:effectLst/>
                          <a:latin typeface="Calibri Light" panose="020F0302020204030204" pitchFamily="34" charset="0"/>
                          <a:ea typeface="Calibri" panose="020F0502020204030204" pitchFamily="34" charset="0"/>
                          <a:cs typeface="Times New Roman" panose="02020603050405020304" pitchFamily="18" charset="0"/>
                        </a:rPr>
                        <a:t> by </a:t>
                      </a:r>
                      <a:r>
                        <a:rPr lang="en-US" sz="2200" b="1" dirty="0" smtClean="0">
                          <a:effectLst/>
                          <a:latin typeface="Calibri Light" panose="020F0302020204030204" pitchFamily="34" charset="0"/>
                          <a:ea typeface="Calibri" panose="020F0502020204030204" pitchFamily="34" charset="0"/>
                          <a:cs typeface="Times New Roman" panose="02020603050405020304" pitchFamily="18" charset="0"/>
                        </a:rPr>
                        <a:t>DC Ties.</a:t>
                      </a:r>
                      <a:endParaRPr lang="en-US" sz="2200" b="1" dirty="0">
                        <a:effectLst/>
                        <a:latin typeface="Calibri" panose="020F0502020204030204" pitchFamily="34" charset="0"/>
                        <a:ea typeface="Calibri" panose="020F0502020204030204" pitchFamily="34" charset="0"/>
                        <a:cs typeface="Times New Roman" panose="02020603050405020304" pitchFamily="18" charset="0"/>
                      </a:endParaRPr>
                    </a:p>
                  </a:txBody>
                  <a:tcPr marL="73025" marR="73025"/>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3"/>
                  </a:ext>
                </a:extLst>
              </a:tr>
            </a:tbl>
          </a:graphicData>
        </a:graphic>
      </p:graphicFrame>
      <p:sp>
        <p:nvSpPr>
          <p:cNvPr id="5" name="Flowchart: Terminator 4"/>
          <p:cNvSpPr/>
          <p:nvPr/>
        </p:nvSpPr>
        <p:spPr>
          <a:xfrm>
            <a:off x="7805528"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6" name="Flowchart: Terminator 5"/>
          <p:cNvSpPr/>
          <p:nvPr/>
        </p:nvSpPr>
        <p:spPr>
          <a:xfrm>
            <a:off x="7805528" y="2056858"/>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Q2-2020</a:t>
            </a:r>
            <a:endParaRPr lang="en-US" sz="1100" dirty="0"/>
          </a:p>
        </p:txBody>
      </p:sp>
      <p:sp>
        <p:nvSpPr>
          <p:cNvPr id="7" name="Flowchart: Terminator 6"/>
          <p:cNvSpPr/>
          <p:nvPr/>
        </p:nvSpPr>
        <p:spPr>
          <a:xfrm>
            <a:off x="7805528" y="2517648"/>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Q1-2019</a:t>
            </a:r>
            <a:endParaRPr lang="en-US" sz="1100" dirty="0"/>
          </a:p>
        </p:txBody>
      </p:sp>
      <p:sp>
        <p:nvSpPr>
          <p:cNvPr id="8" name="Flowchart: Terminator 7"/>
          <p:cNvSpPr/>
          <p:nvPr/>
        </p:nvSpPr>
        <p:spPr>
          <a:xfrm>
            <a:off x="7805528" y="2974848"/>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Q1-2019</a:t>
            </a:r>
            <a:endParaRPr lang="en-US" sz="1100" dirty="0"/>
          </a:p>
        </p:txBody>
      </p:sp>
      <p:sp>
        <p:nvSpPr>
          <p:cNvPr id="9" name="Flowchart: Terminator 8"/>
          <p:cNvSpPr/>
          <p:nvPr/>
        </p:nvSpPr>
        <p:spPr>
          <a:xfrm>
            <a:off x="7805528" y="35844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1" name="Flowchart: Terminator 10"/>
          <p:cNvSpPr/>
          <p:nvPr/>
        </p:nvSpPr>
        <p:spPr>
          <a:xfrm>
            <a:off x="7805528" y="5181600"/>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Q1-2019</a:t>
            </a:r>
          </a:p>
        </p:txBody>
      </p:sp>
      <p:sp>
        <p:nvSpPr>
          <p:cNvPr id="13" name="Flowchart: Terminator 12"/>
          <p:cNvSpPr/>
          <p:nvPr/>
        </p:nvSpPr>
        <p:spPr>
          <a:xfrm>
            <a:off x="7805528" y="44226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Tree>
    <p:extLst>
      <p:ext uri="{BB962C8B-B14F-4D97-AF65-F5344CB8AC3E}">
        <p14:creationId xmlns:p14="http://schemas.microsoft.com/office/powerpoint/2010/main" val="35070680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List of </a:t>
            </a:r>
            <a:r>
              <a:rPr lang="en-US" sz="2000" dirty="0" smtClean="0"/>
              <a:t>PUCT </a:t>
            </a:r>
            <a:r>
              <a:rPr lang="en-US" sz="2000" dirty="0"/>
              <a:t>Order 46304 </a:t>
            </a:r>
            <a:r>
              <a:rPr lang="en-US" sz="2000" dirty="0" smtClean="0"/>
              <a:t>Directives (continued)</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3373834118"/>
              </p:ext>
            </p:extLst>
          </p:nvPr>
        </p:nvGraphicFramePr>
        <p:xfrm>
          <a:off x="304800" y="838200"/>
          <a:ext cx="8415454" cy="5261407"/>
        </p:xfrm>
        <a:graphic>
          <a:graphicData uri="http://schemas.openxmlformats.org/drawingml/2006/table">
            <a:tbl>
              <a:tblPr firstRow="1" bandRow="1">
                <a:tableStyleId>{5C22544A-7EE6-4342-B048-85BDC9FD1C3A}</a:tableStyleId>
              </a:tblPr>
              <a:tblGrid>
                <a:gridCol w="1328854">
                  <a:extLst>
                    <a:ext uri="{9D8B030D-6E8A-4147-A177-3AD203B41FA5}">
                      <a16:colId xmlns:a16="http://schemas.microsoft.com/office/drawing/2014/main" xmlns="" val="20000"/>
                    </a:ext>
                  </a:extLst>
                </a:gridCol>
                <a:gridCol w="6096000">
                  <a:extLst>
                    <a:ext uri="{9D8B030D-6E8A-4147-A177-3AD203B41FA5}">
                      <a16:colId xmlns:a16="http://schemas.microsoft.com/office/drawing/2014/main" xmlns="" val="20001"/>
                    </a:ext>
                  </a:extLst>
                </a:gridCol>
                <a:gridCol w="990600"/>
              </a:tblGrid>
              <a:tr h="152400">
                <a:tc>
                  <a:txBody>
                    <a:bodyPr/>
                    <a:lstStyle/>
                    <a:p>
                      <a:pPr algn="ctr"/>
                      <a:r>
                        <a:rPr lang="en-US" sz="1300" dirty="0" smtClean="0"/>
                        <a:t>Directive</a:t>
                      </a:r>
                      <a:endParaRPr lang="en-US" sz="1300" dirty="0"/>
                    </a:p>
                  </a:txBody>
                  <a:tcPr/>
                </a:tc>
                <a:tc>
                  <a:txBody>
                    <a:bodyPr/>
                    <a:lstStyle/>
                    <a:p>
                      <a:pPr algn="ctr"/>
                      <a:r>
                        <a:rPr lang="en-US" sz="1300" dirty="0" smtClean="0"/>
                        <a:t>Subject</a:t>
                      </a:r>
                      <a:endParaRPr lang="en-US" sz="1300" dirty="0"/>
                    </a:p>
                  </a:txBody>
                  <a:tcPr/>
                </a:tc>
                <a:tc>
                  <a:txBody>
                    <a:bodyPr/>
                    <a:lstStyle/>
                    <a:p>
                      <a:pPr algn="ctr"/>
                      <a:r>
                        <a:rPr lang="en-US" sz="1000" dirty="0" smtClean="0"/>
                        <a:t>Anticipated Start</a:t>
                      </a:r>
                      <a:endParaRPr lang="en-US" sz="1000" dirty="0"/>
                    </a:p>
                  </a:txBody>
                  <a:tcPr/>
                </a:tc>
                <a:extLst>
                  <a:ext uri="{0D108BD9-81ED-4DB2-BD59-A6C34878D82A}">
                    <a16:rowId xmlns:a16="http://schemas.microsoft.com/office/drawing/2014/main" xmlns="" val="10000"/>
                  </a:ext>
                </a:extLst>
              </a:tr>
              <a:tr h="344561">
                <a:tc>
                  <a:txBody>
                    <a:bodyPr/>
                    <a:lstStyle/>
                    <a:p>
                      <a:r>
                        <a:rPr lang="en-US" sz="2000" dirty="0" smtClean="0">
                          <a:solidFill>
                            <a:schemeClr val="tx1"/>
                          </a:solidFill>
                          <a:latin typeface="+mn-lt"/>
                        </a:rPr>
                        <a:t>8</a:t>
                      </a:r>
                      <a:endParaRPr lang="en-US" sz="2000" dirty="0">
                        <a:solidFill>
                          <a:schemeClr val="tx1"/>
                        </a:solidFill>
                        <a:latin typeface="+mn-lt"/>
                      </a:endParaRPr>
                    </a:p>
                  </a:txBody>
                  <a:tcPr>
                    <a:solidFill>
                      <a:srgbClr val="CBE3EB"/>
                    </a:solidFill>
                  </a:tcPr>
                </a:tc>
                <a:tc>
                  <a:txBody>
                    <a:bodyPr/>
                    <a:lstStyle/>
                    <a:p>
                      <a:pPr marL="0" marR="0">
                        <a:lnSpc>
                          <a:spcPct val="107000"/>
                        </a:lnSpc>
                        <a:spcBef>
                          <a:spcPts val="0"/>
                        </a:spcBef>
                        <a:spcAft>
                          <a:spcPts val="0"/>
                        </a:spcAft>
                      </a:pPr>
                      <a:r>
                        <a:rPr lang="en-US" sz="2000" b="1" dirty="0">
                          <a:effectLst/>
                          <a:latin typeface="Calibri Light" panose="020F0302020204030204" pitchFamily="34" charset="0"/>
                          <a:ea typeface="Calibri" panose="020F0502020204030204" pitchFamily="34" charset="0"/>
                          <a:cs typeface="Times New Roman" panose="02020603050405020304" pitchFamily="18" charset="0"/>
                        </a:rPr>
                        <a:t>Determination regarding Primary Frequency Response and Voltage </a:t>
                      </a:r>
                      <a:r>
                        <a:rPr lang="en-US" sz="2000" b="1" dirty="0" smtClean="0">
                          <a:effectLst/>
                          <a:latin typeface="Calibri Light" panose="020F0302020204030204" pitchFamily="34" charset="0"/>
                          <a:ea typeface="Calibri" panose="020F0502020204030204" pitchFamily="34" charset="0"/>
                          <a:cs typeface="Times New Roman" panose="02020603050405020304" pitchFamily="18" charset="0"/>
                        </a:rPr>
                        <a:t>Support Service.</a:t>
                      </a:r>
                      <a:endParaRPr lang="en-US" sz="2000" b="1" dirty="0">
                        <a:effectLst/>
                        <a:latin typeface="Calibri Light" panose="020F0302020204030204" pitchFamily="34" charset="0"/>
                        <a:ea typeface="Calibri" panose="020F0502020204030204" pitchFamily="34" charset="0"/>
                        <a:cs typeface="Times New Roman" panose="02020603050405020304" pitchFamily="18" charset="0"/>
                      </a:endParaRPr>
                    </a:p>
                  </a:txBody>
                  <a:tcPr marL="73025" marR="73025">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a16="http://schemas.microsoft.com/office/drawing/2014/main" xmlns="" val="4164978374"/>
                  </a:ext>
                </a:extLst>
              </a:tr>
              <a:tr h="344561">
                <a:tc>
                  <a:txBody>
                    <a:bodyPr/>
                    <a:lstStyle/>
                    <a:p>
                      <a:r>
                        <a:rPr lang="en-US" sz="2000" dirty="0" smtClean="0">
                          <a:solidFill>
                            <a:schemeClr val="tx1"/>
                          </a:solidFill>
                          <a:latin typeface="+mn-lt"/>
                        </a:rPr>
                        <a:t>9</a:t>
                      </a:r>
                      <a:endParaRPr lang="en-US" sz="2000" dirty="0">
                        <a:solidFill>
                          <a:schemeClr val="tx1"/>
                        </a:solidFill>
                        <a:latin typeface="+mn-lt"/>
                      </a:endParaRPr>
                    </a:p>
                  </a:txBody>
                  <a:tcPr/>
                </a:tc>
                <a:tc>
                  <a:txBody>
                    <a:bodyPr/>
                    <a:lstStyle/>
                    <a:p>
                      <a:pPr marL="0" marR="0">
                        <a:lnSpc>
                          <a:spcPct val="107000"/>
                        </a:lnSpc>
                        <a:spcBef>
                          <a:spcPts val="0"/>
                        </a:spcBef>
                        <a:spcAft>
                          <a:spcPts val="0"/>
                        </a:spcAft>
                      </a:pPr>
                      <a:r>
                        <a:rPr lang="en-US" sz="2000" b="1" dirty="0" smtClean="0">
                          <a:effectLst/>
                          <a:latin typeface="Calibri Light" panose="020F0302020204030204" pitchFamily="34" charset="0"/>
                          <a:ea typeface="Calibri" panose="020F0502020204030204" pitchFamily="34" charset="0"/>
                          <a:cs typeface="Times New Roman" panose="02020603050405020304" pitchFamily="18" charset="0"/>
                        </a:rPr>
                        <a:t>Determination regarding modifications to Ancillary Services.</a:t>
                      </a:r>
                      <a:endParaRPr lang="en-US" sz="2000" b="1" dirty="0">
                        <a:effectLst/>
                        <a:latin typeface="Calibri Light" panose="020F0302020204030204" pitchFamily="34" charset="0"/>
                        <a:ea typeface="Calibri" panose="020F0502020204030204" pitchFamily="34" charset="0"/>
                        <a:cs typeface="Times New Roman" panose="02020603050405020304" pitchFamily="18" charset="0"/>
                      </a:endParaRPr>
                    </a:p>
                  </a:txBody>
                  <a:tcPr marL="73025" marR="73025"/>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tr>
              <a:tr h="344561">
                <a:tc>
                  <a:txBody>
                    <a:bodyPr/>
                    <a:lstStyle/>
                    <a:p>
                      <a:r>
                        <a:rPr lang="en-US" sz="2000" b="0" dirty="0" smtClean="0">
                          <a:solidFill>
                            <a:schemeClr val="tx1"/>
                          </a:solidFill>
                          <a:latin typeface="+mn-lt"/>
                        </a:rPr>
                        <a:t>10</a:t>
                      </a:r>
                      <a:endParaRPr lang="en-US" sz="2000" b="0" dirty="0">
                        <a:solidFill>
                          <a:schemeClr val="tx1"/>
                        </a:solidFill>
                        <a:latin typeface="+mn-lt"/>
                      </a:endParaRPr>
                    </a:p>
                  </a:txBody>
                  <a:tcPr/>
                </a:tc>
                <a:tc>
                  <a:txBody>
                    <a:bodyPr/>
                    <a:lstStyle/>
                    <a:p>
                      <a:pPr marL="0" marR="0">
                        <a:lnSpc>
                          <a:spcPct val="107000"/>
                        </a:lnSpc>
                        <a:spcBef>
                          <a:spcPts val="0"/>
                        </a:spcBef>
                        <a:spcAft>
                          <a:spcPts val="0"/>
                        </a:spcAft>
                      </a:pPr>
                      <a:r>
                        <a:rPr lang="en-US" sz="2000" b="1" dirty="0">
                          <a:effectLst/>
                          <a:latin typeface="Calibri Light" panose="020F0302020204030204" pitchFamily="34" charset="0"/>
                          <a:ea typeface="Calibri" panose="020F0502020204030204" pitchFamily="34" charset="0"/>
                          <a:cs typeface="Times New Roman" panose="02020603050405020304" pitchFamily="18" charset="0"/>
                        </a:rPr>
                        <a:t>Determination regarding price formation under emergency conditions.</a:t>
                      </a:r>
                    </a:p>
                  </a:txBody>
                  <a:tcPr marL="73025" marR="73025"/>
                </a:tc>
                <a:tc>
                  <a:txBody>
                    <a:bodyPr/>
                    <a:lstStyle/>
                    <a:p>
                      <a:endParaRPr lang="en-US" sz="1000" u="none" dirty="0">
                        <a:solidFill>
                          <a:schemeClr val="tx1"/>
                        </a:solidFill>
                        <a:latin typeface="+mn-lt"/>
                      </a:endParaRPr>
                    </a:p>
                  </a:txBody>
                  <a:tcPr/>
                </a:tc>
              </a:tr>
              <a:tr h="344561">
                <a:tc>
                  <a:txBody>
                    <a:bodyPr/>
                    <a:lstStyle/>
                    <a:p>
                      <a:pPr marL="0" marR="0">
                        <a:spcBef>
                          <a:spcPts val="0"/>
                        </a:spcBef>
                        <a:spcAft>
                          <a:spcPts val="0"/>
                        </a:spcAft>
                      </a:pPr>
                      <a:r>
                        <a:rPr lang="en-US" sz="2000" dirty="0" smtClean="0">
                          <a:effectLst/>
                          <a:latin typeface="+mn-lt"/>
                        </a:rPr>
                        <a:t>11</a:t>
                      </a:r>
                      <a:endParaRPr lang="en-US" sz="2000" dirty="0" smtClean="0">
                        <a:effectLst/>
                        <a:latin typeface="+mn-lt"/>
                        <a:ea typeface="Times New Roman" panose="02020603050405020304" pitchFamily="18" charset="0"/>
                      </a:endParaRPr>
                    </a:p>
                  </a:txBody>
                  <a:tcPr/>
                </a:tc>
                <a:tc>
                  <a:txBody>
                    <a:bodyPr/>
                    <a:lstStyle/>
                    <a:p>
                      <a:pPr marL="0" marR="0">
                        <a:lnSpc>
                          <a:spcPct val="107000"/>
                        </a:lnSpc>
                        <a:spcBef>
                          <a:spcPts val="0"/>
                        </a:spcBef>
                        <a:spcAft>
                          <a:spcPts val="0"/>
                        </a:spcAft>
                      </a:pPr>
                      <a:r>
                        <a:rPr lang="en-US" sz="2000" b="1" dirty="0">
                          <a:effectLst/>
                          <a:latin typeface="Calibri Light" panose="020F0302020204030204" pitchFamily="34" charset="0"/>
                          <a:ea typeface="Calibri" panose="020F0502020204030204" pitchFamily="34" charset="0"/>
                          <a:cs typeface="Times New Roman" panose="02020603050405020304" pitchFamily="18" charset="0"/>
                        </a:rPr>
                        <a:t>Determination regarding allocation of costs identified in </a:t>
                      </a:r>
                      <a:r>
                        <a:rPr lang="en-US" sz="2000" b="1" dirty="0" smtClean="0">
                          <a:effectLst/>
                          <a:latin typeface="Calibri Light" panose="020F0302020204030204" pitchFamily="34" charset="0"/>
                          <a:ea typeface="Calibri" panose="020F0502020204030204" pitchFamily="34" charset="0"/>
                          <a:cs typeface="Times New Roman" panose="02020603050405020304" pitchFamily="18" charset="0"/>
                        </a:rPr>
                        <a:t>PUCT </a:t>
                      </a:r>
                      <a:r>
                        <a:rPr lang="en-US" sz="2000" b="1" dirty="0">
                          <a:effectLst/>
                          <a:latin typeface="Calibri Light" panose="020F0302020204030204" pitchFamily="34" charset="0"/>
                          <a:ea typeface="Calibri" panose="020F0502020204030204" pitchFamily="34" charset="0"/>
                          <a:cs typeface="Times New Roman" panose="02020603050405020304" pitchFamily="18" charset="0"/>
                        </a:rPr>
                        <a:t>Docket No. 45624.</a:t>
                      </a:r>
                    </a:p>
                  </a:txBody>
                  <a:tcPr marL="73025" marR="73025"/>
                </a:tc>
                <a:tc>
                  <a:txBody>
                    <a:bodyPr/>
                    <a:lstStyle/>
                    <a:p>
                      <a:endParaRPr lang="en-US" sz="1000" u="none" dirty="0">
                        <a:solidFill>
                          <a:schemeClr val="tx1"/>
                        </a:solidFill>
                        <a:latin typeface="+mn-lt"/>
                      </a:endParaRPr>
                    </a:p>
                  </a:txBody>
                  <a:tcPr/>
                </a:tc>
              </a:tr>
              <a:tr h="344561">
                <a:tc>
                  <a:txBody>
                    <a:bodyPr/>
                    <a:lstStyle/>
                    <a:p>
                      <a:r>
                        <a:rPr lang="en-US" sz="2000" dirty="0" smtClean="0">
                          <a:solidFill>
                            <a:schemeClr val="tx1"/>
                          </a:solidFill>
                          <a:latin typeface="+mn-lt"/>
                        </a:rPr>
                        <a:t>12</a:t>
                      </a:r>
                      <a:endParaRPr lang="en-US" sz="2000" dirty="0">
                        <a:solidFill>
                          <a:schemeClr val="tx1"/>
                        </a:solidFill>
                        <a:latin typeface="+mn-lt"/>
                      </a:endParaRPr>
                    </a:p>
                  </a:txBody>
                  <a:tcPr/>
                </a:tc>
                <a:tc>
                  <a:txBody>
                    <a:bodyPr/>
                    <a:lstStyle/>
                    <a:p>
                      <a:pPr marL="0" marR="0">
                        <a:lnSpc>
                          <a:spcPct val="107000"/>
                        </a:lnSpc>
                        <a:spcBef>
                          <a:spcPts val="0"/>
                        </a:spcBef>
                        <a:spcAft>
                          <a:spcPts val="0"/>
                        </a:spcAft>
                      </a:pPr>
                      <a:r>
                        <a:rPr lang="en-US" sz="2000" b="1" dirty="0">
                          <a:effectLst/>
                          <a:latin typeface="Calibri Light" panose="020F0302020204030204" pitchFamily="34" charset="0"/>
                          <a:ea typeface="Calibri" panose="020F0502020204030204" pitchFamily="34" charset="0"/>
                          <a:cs typeface="Times New Roman" panose="02020603050405020304" pitchFamily="18" charset="0"/>
                        </a:rPr>
                        <a:t>Determination regarding </a:t>
                      </a:r>
                      <a:r>
                        <a:rPr lang="en-US" sz="2000" b="1" dirty="0" smtClean="0">
                          <a:effectLst/>
                          <a:latin typeface="Calibri Light" panose="020F0302020204030204" pitchFamily="34" charset="0"/>
                          <a:ea typeface="Calibri" panose="020F0502020204030204" pitchFamily="34" charset="0"/>
                          <a:cs typeface="Times New Roman" panose="02020603050405020304" pitchFamily="18" charset="0"/>
                        </a:rPr>
                        <a:t>possible assignment of </a:t>
                      </a:r>
                      <a:r>
                        <a:rPr lang="en-US" sz="2000" b="1" dirty="0">
                          <a:effectLst/>
                          <a:latin typeface="Calibri Light" panose="020F0302020204030204" pitchFamily="34" charset="0"/>
                          <a:ea typeface="Calibri" panose="020F0502020204030204" pitchFamily="34" charset="0"/>
                          <a:cs typeface="Times New Roman" panose="02020603050405020304" pitchFamily="18" charset="0"/>
                        </a:rPr>
                        <a:t>export-related costs to </a:t>
                      </a:r>
                      <a:r>
                        <a:rPr lang="en-US" sz="2000" b="1" dirty="0" smtClean="0">
                          <a:effectLst/>
                          <a:latin typeface="Calibri Light" panose="020F0302020204030204" pitchFamily="34" charset="0"/>
                          <a:ea typeface="Calibri" panose="020F0502020204030204" pitchFamily="34" charset="0"/>
                          <a:cs typeface="Times New Roman" panose="02020603050405020304" pitchFamily="18" charset="0"/>
                        </a:rPr>
                        <a:t>Qualified Scheduling</a:t>
                      </a:r>
                      <a:r>
                        <a:rPr lang="en-US" sz="2000" b="1" baseline="0" dirty="0" smtClean="0">
                          <a:effectLst/>
                          <a:latin typeface="Calibri Light" panose="020F0302020204030204" pitchFamily="34" charset="0"/>
                          <a:ea typeface="Calibri" panose="020F0502020204030204" pitchFamily="34" charset="0"/>
                          <a:cs typeface="Times New Roman" panose="02020603050405020304" pitchFamily="18" charset="0"/>
                        </a:rPr>
                        <a:t> Entities (QSEs)</a:t>
                      </a:r>
                      <a:r>
                        <a:rPr lang="en-US" sz="2000" b="1" dirty="0" smtClean="0">
                          <a:effectLst/>
                          <a:latin typeface="Calibri Light" panose="020F0302020204030204" pitchFamily="34" charset="0"/>
                          <a:ea typeface="Calibri" panose="020F0502020204030204" pitchFamily="34" charset="0"/>
                          <a:cs typeface="Times New Roman" panose="02020603050405020304" pitchFamily="18" charset="0"/>
                        </a:rPr>
                        <a:t>.</a:t>
                      </a:r>
                      <a:endParaRPr lang="en-US" sz="2000" b="1" dirty="0">
                        <a:effectLst/>
                        <a:latin typeface="Calibri Light" panose="020F0302020204030204" pitchFamily="34" charset="0"/>
                        <a:ea typeface="Calibri" panose="020F0502020204030204" pitchFamily="34" charset="0"/>
                        <a:cs typeface="Times New Roman" panose="02020603050405020304" pitchFamily="18" charset="0"/>
                      </a:endParaRPr>
                    </a:p>
                  </a:txBody>
                  <a:tcPr marL="73025" marR="73025"/>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1"/>
                  </a:ext>
                </a:extLst>
              </a:tr>
              <a:tr h="441757">
                <a:tc>
                  <a:txBody>
                    <a:bodyPr/>
                    <a:lstStyle/>
                    <a:p>
                      <a:r>
                        <a:rPr lang="en-US" sz="2000" dirty="0" smtClean="0">
                          <a:solidFill>
                            <a:schemeClr val="tx1"/>
                          </a:solidFill>
                          <a:latin typeface="+mn-lt"/>
                        </a:rPr>
                        <a:t>13</a:t>
                      </a:r>
                      <a:endParaRPr lang="en-US" sz="2000" dirty="0">
                        <a:solidFill>
                          <a:schemeClr val="tx1"/>
                        </a:solidFill>
                        <a:latin typeface="+mn-lt"/>
                      </a:endParaRPr>
                    </a:p>
                  </a:txBody>
                  <a:tcPr/>
                </a:tc>
                <a:tc>
                  <a:txBody>
                    <a:bodyPr/>
                    <a:lstStyle/>
                    <a:p>
                      <a:pPr marL="0" marR="0">
                        <a:spcBef>
                          <a:spcPts val="0"/>
                        </a:spcBef>
                        <a:spcAft>
                          <a:spcPts val="0"/>
                        </a:spcAft>
                      </a:pPr>
                      <a:r>
                        <a:rPr lang="en-US" sz="2000" b="1" dirty="0" smtClean="0">
                          <a:effectLst/>
                          <a:latin typeface="Calibri Light" panose="020F0302020204030204" pitchFamily="34" charset="0"/>
                          <a:ea typeface="Times New Roman" panose="02020603050405020304" pitchFamily="18" charset="0"/>
                        </a:rPr>
                        <a:t>ERCOT reporting of status of work on Directives to PUCT.</a:t>
                      </a:r>
                      <a:endParaRPr lang="en-US" sz="2000" b="1" dirty="0">
                        <a:effectLst/>
                        <a:latin typeface="Calibri Light" panose="020F0302020204030204" pitchFamily="34" charset="0"/>
                        <a:ea typeface="Times New Roman" panose="02020603050405020304" pitchFamily="18" charset="0"/>
                      </a:endParaRP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2"/>
                  </a:ext>
                </a:extLst>
              </a:tr>
              <a:tr h="441757">
                <a:tc>
                  <a:txBody>
                    <a:bodyPr/>
                    <a:lstStyle/>
                    <a:p>
                      <a:r>
                        <a:rPr lang="en-US" sz="2000" dirty="0" smtClean="0">
                          <a:solidFill>
                            <a:schemeClr val="tx1"/>
                          </a:solidFill>
                          <a:latin typeface="+mn-lt"/>
                        </a:rPr>
                        <a:t>14</a:t>
                      </a:r>
                      <a:endParaRPr lang="en-US" sz="2000" dirty="0">
                        <a:solidFill>
                          <a:schemeClr val="tx1"/>
                        </a:solidFill>
                        <a:latin typeface="+mn-lt"/>
                      </a:endParaRPr>
                    </a:p>
                  </a:txBody>
                  <a:tcPr/>
                </a:tc>
                <a:tc>
                  <a:txBody>
                    <a:bodyPr/>
                    <a:lstStyle/>
                    <a:p>
                      <a:pPr marL="0" marR="0">
                        <a:spcBef>
                          <a:spcPts val="0"/>
                        </a:spcBef>
                        <a:spcAft>
                          <a:spcPts val="0"/>
                        </a:spcAft>
                      </a:pPr>
                      <a:r>
                        <a:rPr lang="en-US" sz="2000" b="1" dirty="0" smtClean="0">
                          <a:effectLst/>
                          <a:latin typeface="Calibri Light" panose="020F0302020204030204" pitchFamily="34" charset="0"/>
                          <a:ea typeface="Times New Roman" panose="02020603050405020304" pitchFamily="18" charset="0"/>
                        </a:rPr>
                        <a:t>ERCOT updates to PUCT regarding completion dates for Directives 1 to 12. </a:t>
                      </a:r>
                      <a:endParaRPr lang="en-US" sz="2000" b="1" dirty="0">
                        <a:effectLst/>
                        <a:latin typeface="Calibri Light" panose="020F0302020204030204" pitchFamily="34" charset="0"/>
                        <a:ea typeface="Times New Roman" panose="02020603050405020304" pitchFamily="18" charset="0"/>
                      </a:endParaRP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3"/>
                  </a:ext>
                </a:extLst>
              </a:tr>
            </a:tbl>
          </a:graphicData>
        </a:graphic>
      </p:graphicFrame>
      <p:sp>
        <p:nvSpPr>
          <p:cNvPr id="5" name="Flowchart: Terminator 4"/>
          <p:cNvSpPr/>
          <p:nvPr/>
        </p:nvSpPr>
        <p:spPr>
          <a:xfrm>
            <a:off x="7802155" y="14508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p>
        </p:txBody>
      </p:sp>
      <p:sp>
        <p:nvSpPr>
          <p:cNvPr id="8" name="Flowchart: Terminator 7"/>
          <p:cNvSpPr/>
          <p:nvPr/>
        </p:nvSpPr>
        <p:spPr>
          <a:xfrm>
            <a:off x="7802155" y="3641643"/>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TBD</a:t>
            </a:r>
            <a:endParaRPr lang="en-US" sz="1100" dirty="0"/>
          </a:p>
        </p:txBody>
      </p:sp>
      <p:sp>
        <p:nvSpPr>
          <p:cNvPr id="11" name="Flowchart: Terminator 10"/>
          <p:cNvSpPr/>
          <p:nvPr/>
        </p:nvSpPr>
        <p:spPr>
          <a:xfrm>
            <a:off x="7802155" y="4953000"/>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Ongoing</a:t>
            </a:r>
            <a:endParaRPr lang="en-US" sz="1100" dirty="0"/>
          </a:p>
        </p:txBody>
      </p:sp>
      <p:sp>
        <p:nvSpPr>
          <p:cNvPr id="12" name="Flowchart: Terminator 11"/>
          <p:cNvSpPr/>
          <p:nvPr/>
        </p:nvSpPr>
        <p:spPr>
          <a:xfrm>
            <a:off x="7802155" y="22128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3" name="Flowchart: Terminator 12"/>
          <p:cNvSpPr/>
          <p:nvPr/>
        </p:nvSpPr>
        <p:spPr>
          <a:xfrm>
            <a:off x="7802155" y="2879357"/>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Started</a:t>
            </a:r>
          </a:p>
        </p:txBody>
      </p:sp>
      <p:sp>
        <p:nvSpPr>
          <p:cNvPr id="14" name="Flowchart: Terminator 13"/>
          <p:cNvSpPr/>
          <p:nvPr/>
        </p:nvSpPr>
        <p:spPr>
          <a:xfrm>
            <a:off x="7802155" y="4343077"/>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TBD</a:t>
            </a:r>
            <a:endParaRPr lang="en-US" sz="1100" dirty="0"/>
          </a:p>
        </p:txBody>
      </p:sp>
      <p:sp>
        <p:nvSpPr>
          <p:cNvPr id="16" name="Flowchart: Terminator 15"/>
          <p:cNvSpPr/>
          <p:nvPr/>
        </p:nvSpPr>
        <p:spPr>
          <a:xfrm>
            <a:off x="7802155" y="5565648"/>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Ongoing</a:t>
            </a:r>
            <a:endParaRPr lang="en-US" sz="1100" dirty="0"/>
          </a:p>
        </p:txBody>
      </p:sp>
    </p:spTree>
    <p:extLst>
      <p:ext uri="{BB962C8B-B14F-4D97-AF65-F5344CB8AC3E}">
        <p14:creationId xmlns:p14="http://schemas.microsoft.com/office/powerpoint/2010/main" val="3290390668"/>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nside pages">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63A2377AB110F42B7B372FB8EF4570B" ma:contentTypeVersion="0" ma:contentTypeDescription="Create a new document." ma:contentTypeScope="" ma:versionID="673c3b80bdd78f53d029ffa560b18dd8">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C66FAA5E-C723-49EB-98DE-43FE90A01BD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9968CB8-5FF8-44D7-A459-A3FC34AC4F77}">
  <ds:schemaRefs>
    <ds:schemaRef ds:uri="http://schemas.microsoft.com/sharepoint/v3/contenttype/forms"/>
  </ds:schemaRefs>
</ds:datastoreItem>
</file>

<file path=customXml/itemProps3.xml><?xml version="1.0" encoding="utf-8"?>
<ds:datastoreItem xmlns:ds="http://schemas.openxmlformats.org/officeDocument/2006/customXml" ds:itemID="{C163D459-1C05-483F-85D1-C9E478EC32CC}">
  <ds:schemaRefs>
    <ds:schemaRef ds:uri="c34af464-7aa1-4edd-9be4-83dffc1cb926"/>
    <ds:schemaRef ds:uri="http://schemas.microsoft.com/office/2006/documentManagement/types"/>
    <ds:schemaRef ds:uri="http://purl.org/dc/elements/1.1/"/>
    <ds:schemaRef ds:uri="http://purl.org/dc/terms/"/>
    <ds:schemaRef ds:uri="http://purl.org/dc/dcmitype/"/>
    <ds:schemaRef ds:uri="http://schemas.microsoft.com/office/infopath/2007/PartnerControls"/>
    <ds:schemaRef ds:uri="http://schemas.openxmlformats.org/package/2006/metadata/core-propertie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1940</TotalTime>
  <Words>886</Words>
  <Application>Microsoft Office PowerPoint</Application>
  <PresentationFormat>On-screen Show (4:3)</PresentationFormat>
  <Paragraphs>128</Paragraphs>
  <Slides>11</Slides>
  <Notes>5</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11</vt:i4>
      </vt:variant>
    </vt:vector>
  </HeadingPairs>
  <TitlesOfParts>
    <vt:vector size="17" baseType="lpstr">
      <vt:lpstr>Arial</vt:lpstr>
      <vt:lpstr>Calibri</vt:lpstr>
      <vt:lpstr>Calibri Light</vt:lpstr>
      <vt:lpstr>Times New Roman</vt:lpstr>
      <vt:lpstr>1_Custom Design</vt:lpstr>
      <vt:lpstr>Inside pages</vt:lpstr>
      <vt:lpstr>PowerPoint Presentation</vt:lpstr>
      <vt:lpstr>Outline of Discussion for Recommendations for PUCT Oversight Project No. 46304 Relating to Southern Cross Transmission (SCT) DC Tie Project</vt:lpstr>
      <vt:lpstr>Informational update for Directive 1</vt:lpstr>
      <vt:lpstr>Endorsement request for Directive 10</vt:lpstr>
      <vt:lpstr>Next steps</vt:lpstr>
      <vt:lpstr>Appendix</vt:lpstr>
      <vt:lpstr>Background of Project and PUCT Directives</vt:lpstr>
      <vt:lpstr>List of PUCT Order 46304 Directives</vt:lpstr>
      <vt:lpstr>List of PUCT Order 46304 Directives (continued)</vt:lpstr>
      <vt:lpstr>Summary of engagement process to date</vt:lpstr>
      <vt:lpstr>Directive Review at TAC and Board</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Ayson, Janice</cp:lastModifiedBy>
  <cp:revision>75</cp:revision>
  <cp:lastPrinted>2016-01-21T20:53:15Z</cp:lastPrinted>
  <dcterms:created xsi:type="dcterms:W3CDTF">2016-01-21T15:20:31Z</dcterms:created>
  <dcterms:modified xsi:type="dcterms:W3CDTF">2018-09-19T19:39:30Z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0x010100E63A2377AB110F42B7B372FB8EF4570B</vt:lpwstr>
  </property>
</Properties>
</file>