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8"/>
  </p:notesMasterIdLst>
  <p:handoutMasterIdLst>
    <p:handoutMasterId r:id="rId29"/>
  </p:handoutMasterIdLst>
  <p:sldIdLst>
    <p:sldId id="260" r:id="rId7"/>
    <p:sldId id="345" r:id="rId8"/>
    <p:sldId id="359" r:id="rId9"/>
    <p:sldId id="361" r:id="rId10"/>
    <p:sldId id="362" r:id="rId11"/>
    <p:sldId id="363" r:id="rId12"/>
    <p:sldId id="364" r:id="rId13"/>
    <p:sldId id="365" r:id="rId14"/>
    <p:sldId id="370" r:id="rId15"/>
    <p:sldId id="382" r:id="rId16"/>
    <p:sldId id="371" r:id="rId17"/>
    <p:sldId id="372" r:id="rId18"/>
    <p:sldId id="373" r:id="rId19"/>
    <p:sldId id="374" r:id="rId20"/>
    <p:sldId id="375" r:id="rId21"/>
    <p:sldId id="376" r:id="rId22"/>
    <p:sldId id="377" r:id="rId23"/>
    <p:sldId id="378" r:id="rId24"/>
    <p:sldId id="379" r:id="rId25"/>
    <p:sldId id="380" r:id="rId26"/>
    <p:sldId id="381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0742359-91D9-428B-9D45-B16091FF240E}">
          <p14:sldIdLst>
            <p14:sldId id="260"/>
            <p14:sldId id="345"/>
            <p14:sldId id="359"/>
            <p14:sldId id="361"/>
            <p14:sldId id="362"/>
            <p14:sldId id="363"/>
            <p14:sldId id="364"/>
            <p14:sldId id="365"/>
            <p14:sldId id="370"/>
            <p14:sldId id="382"/>
            <p14:sldId id="371"/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</p14:sldIdLst>
        </p14:section>
        <p14:section name="Untitled Section" id="{067B9F4B-9662-4F10-B57C-CD0CF11AD65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nanam, Gnanaprabhu" initials="GG" lastIdx="1" clrIdx="0">
    <p:extLst>
      <p:ext uri="{19B8F6BF-5375-455C-9EA6-DF929625EA0E}">
        <p15:presenceInfo xmlns:p15="http://schemas.microsoft.com/office/powerpoint/2012/main" userId="S-1-5-21-639947351-343809578-3807592339-275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C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83" autoAdjust="0"/>
  </p:normalViewPr>
  <p:slideViewPr>
    <p:cSldViewPr showGuides="1">
      <p:cViewPr varScale="1">
        <p:scale>
          <a:sx n="114" d="100"/>
          <a:sy n="114" d="100"/>
        </p:scale>
        <p:origin x="144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89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25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1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54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06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7/10/19/108887-RPG" TargetMode="External"/><Relationship Id="rId7" Type="http://schemas.openxmlformats.org/officeDocument/2006/relationships/hyperlink" Target="http://www.ercot.com/content/wcm/key_documents_lists/159769/Bearkat_Update_07_25_2018_RPG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rcot.com/content/wcm/key_documents_lists/138688/Bearkat_Update_05_22_2018_RPG.pdf" TargetMode="External"/><Relationship Id="rId5" Type="http://schemas.openxmlformats.org/officeDocument/2006/relationships/hyperlink" Target="http://www.ercot.com/content/wcm/key_documents_lists/138684/Bearkat_Update_04_24_2018_RPG.pdf" TargetMode="External"/><Relationship Id="rId4" Type="http://schemas.openxmlformats.org/officeDocument/2006/relationships/hyperlink" Target="http://www.ercot.com/calendar/2018/2/27/138675-R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2438400"/>
            <a:ext cx="578394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200" b="1" dirty="0" err="1" smtClean="0"/>
              <a:t>Bearkat</a:t>
            </a:r>
            <a:r>
              <a:rPr lang="en-US" altLang="en-US" sz="2200" b="1" dirty="0" smtClean="0"/>
              <a:t> Area Transmission Improvement </a:t>
            </a:r>
          </a:p>
          <a:p>
            <a:r>
              <a:rPr lang="en-US" altLang="en-US" sz="2200" b="1" dirty="0" smtClean="0"/>
              <a:t>-- ERCOT Independent Review</a:t>
            </a:r>
          </a:p>
          <a:p>
            <a:endParaRPr lang="en-US" sz="2000" dirty="0"/>
          </a:p>
          <a:p>
            <a:endParaRPr lang="en-US" dirty="0" smtClean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September 26,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615233"/>
          </a:xfrm>
        </p:spPr>
        <p:txBody>
          <a:bodyPr anchor="ctr"/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Appendix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72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Appendix – Transmission Option 1</a:t>
            </a:r>
            <a:br>
              <a:rPr lang="en-US" dirty="0" smtClean="0"/>
            </a:br>
            <a:r>
              <a:rPr lang="en-US" dirty="0" smtClean="0"/>
              <a:t>(Presented by WETT at 08/22/2017 RPG)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0648" y="1386682"/>
            <a:ext cx="4158903" cy="431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64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2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9129" y="1386682"/>
            <a:ext cx="4141942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6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3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1737" y="1400175"/>
            <a:ext cx="4276725" cy="431482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4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4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1469" y="1386682"/>
            <a:ext cx="4037261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300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5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6960" y="1402921"/>
            <a:ext cx="3446279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6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8055" y="1381685"/>
            <a:ext cx="4124089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2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7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76475" y="1386682"/>
            <a:ext cx="4667250" cy="425211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30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8</a:t>
            </a:r>
            <a:br>
              <a:rPr lang="en-US" dirty="0" smtClean="0"/>
            </a:br>
            <a:r>
              <a:rPr lang="en-US" dirty="0"/>
              <a:t>(Presented by WETT at 08/22/2017 RPG)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3718" y="1386682"/>
            <a:ext cx="4432764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Appendix – Transmission Option </a:t>
            </a:r>
            <a:r>
              <a:rPr lang="en-US" dirty="0" smtClean="0"/>
              <a:t>9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(Additional </a:t>
            </a:r>
            <a:r>
              <a:rPr lang="en-US" smtClean="0"/>
              <a:t>Option Tested </a:t>
            </a:r>
            <a:r>
              <a:rPr lang="en-US" dirty="0" smtClean="0"/>
              <a:t>by ERCOT)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Content Placeholder 2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3362" y="1392928"/>
            <a:ext cx="4433475" cy="431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16001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smtClean="0"/>
              <a:t>WETT submitted the economic-driven </a:t>
            </a:r>
            <a:r>
              <a:rPr lang="en-US" sz="2400" b="1" dirty="0" err="1" smtClean="0"/>
              <a:t>Bearkat</a:t>
            </a:r>
            <a:r>
              <a:rPr lang="en-US" sz="2400" b="1" dirty="0" smtClean="0"/>
              <a:t> Area Transmission Improvement project for Regional Planning Group review on August </a:t>
            </a:r>
            <a:r>
              <a:rPr lang="en-US" sz="2400" b="1" dirty="0"/>
              <a:t>15, </a:t>
            </a:r>
            <a:r>
              <a:rPr lang="en-US" sz="2400" b="1" dirty="0" smtClean="0"/>
              <a:t>2017 that was estimated to cost $69.87 million.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/>
          </a:p>
          <a:p>
            <a:pPr marL="457200" lvl="1" indent="0">
              <a:buNone/>
            </a:pPr>
            <a:endParaRPr lang="en-US" sz="2000" dirty="0"/>
          </a:p>
          <a:p>
            <a:endParaRPr lang="en-US" dirty="0"/>
          </a:p>
        </p:txBody>
      </p:sp>
      <p:pic>
        <p:nvPicPr>
          <p:cNvPr id="7" name="Picture 6" descr="C:\Users\skang\AppData\Local\Microsoft\Windows\Temporary Internet Files\Content.Outlook\WWJEK9VQ\Priya West Texas Map_rev5-0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420624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0" y="3368199"/>
            <a:ext cx="4953000" cy="261950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To address </a:t>
            </a:r>
            <a:r>
              <a:rPr lang="en-US" sz="2000" dirty="0"/>
              <a:t>the transmission congestion resulting in restriction on the wind generation in the </a:t>
            </a:r>
            <a:r>
              <a:rPr lang="en-US" sz="2000" dirty="0" err="1"/>
              <a:t>Bearkat</a:t>
            </a:r>
            <a:r>
              <a:rPr lang="en-US" sz="2000" dirty="0"/>
              <a:t> </a:t>
            </a:r>
            <a:r>
              <a:rPr lang="en-US" sz="2000" dirty="0" smtClean="0"/>
              <a:t>area.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 smtClean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7315200" y="4724400"/>
            <a:ext cx="381000" cy="28178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ular Callout 12"/>
          <p:cNvSpPr/>
          <p:nvPr/>
        </p:nvSpPr>
        <p:spPr>
          <a:xfrm>
            <a:off x="746760" y="4724400"/>
            <a:ext cx="2910840" cy="1431100"/>
          </a:xfrm>
          <a:prstGeom prst="wedgeRoundRectCallout">
            <a:avLst>
              <a:gd name="adj1" fmla="val 176378"/>
              <a:gd name="adj2" fmla="val -346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A total of 1,368 MW wind generation in the </a:t>
            </a:r>
            <a:r>
              <a:rPr lang="en-US" sz="2000" dirty="0" err="1" smtClean="0"/>
              <a:t>Bearkat</a:t>
            </a:r>
            <a:r>
              <a:rPr lang="en-US" sz="2000" dirty="0" smtClean="0"/>
              <a:t> area.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1409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– Updated Capital Cost Estimates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386682"/>
            <a:ext cx="5192696" cy="43195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92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>
            <a:normAutofit/>
          </a:bodyPr>
          <a:lstStyle/>
          <a:p>
            <a:r>
              <a:rPr lang="en-US" dirty="0" smtClean="0"/>
              <a:t>Previous RPG presentations</a:t>
            </a:r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95300" y="889171"/>
            <a:ext cx="8229600" cy="554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857250" lvl="2" indent="0">
              <a:spcBef>
                <a:spcPts val="600"/>
              </a:spcBef>
              <a:buNone/>
            </a:pPr>
            <a:endParaRPr lang="en-US" sz="800" kern="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Wind Energy Transmission Texas (WETT) </a:t>
            </a:r>
            <a:r>
              <a:rPr lang="en-US" sz="1800" dirty="0"/>
              <a:t>submitted </a:t>
            </a:r>
            <a:r>
              <a:rPr lang="en-US" sz="1800" dirty="0" smtClean="0"/>
              <a:t>Bearkat </a:t>
            </a:r>
            <a:r>
              <a:rPr lang="en-US" sz="1800" dirty="0"/>
              <a:t>Area Transmission Improvements </a:t>
            </a:r>
            <a:r>
              <a:rPr lang="en-US" sz="1800" dirty="0" smtClean="0"/>
              <a:t>project for </a:t>
            </a:r>
            <a:r>
              <a:rPr lang="en-US" sz="1800" dirty="0"/>
              <a:t>Regional Planning Group </a:t>
            </a:r>
            <a:r>
              <a:rPr lang="en-US" sz="1800" dirty="0" smtClean="0"/>
              <a:t>review. </a:t>
            </a:r>
            <a:r>
              <a:rPr lang="en-US" sz="1800" dirty="0"/>
              <a:t>This is a Tier 1 project that is estimated to cost </a:t>
            </a:r>
            <a:r>
              <a:rPr lang="en-US" sz="1800" dirty="0" smtClean="0"/>
              <a:t>$ 69.87 million.                                                                          </a:t>
            </a:r>
            <a:r>
              <a:rPr lang="en-US" sz="1800" dirty="0" smtClean="0">
                <a:hlinkClick r:id="rId3"/>
              </a:rPr>
              <a:t>http://www.ercot.com/calendar/2017/10/19/108887-RPG</a:t>
            </a:r>
            <a:endParaRPr lang="en-US" sz="1800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ERCOT provided scope updates and study assumptions at the February RPG. </a:t>
            </a:r>
            <a:r>
              <a:rPr lang="en-US" sz="1900" dirty="0" smtClean="0"/>
              <a:t>     </a:t>
            </a:r>
            <a:r>
              <a:rPr lang="en-US" sz="1900" dirty="0">
                <a:hlinkClick r:id="rId4"/>
              </a:rPr>
              <a:t>http://www.ercot.com/calendar/2018/2/27/138675-RPG</a:t>
            </a:r>
            <a:endParaRPr lang="en-US" sz="1900" dirty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sz="1800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1800" dirty="0" smtClean="0"/>
              <a:t>ERCOT presented preliminary results and future steps at the April RPG.    </a:t>
            </a:r>
            <a:r>
              <a:rPr lang="en-US" sz="1800" dirty="0">
                <a:hlinkClick r:id="rId5"/>
              </a:rPr>
              <a:t>http://</a:t>
            </a:r>
            <a:r>
              <a:rPr lang="en-US" sz="1800" dirty="0" smtClean="0">
                <a:hlinkClick r:id="rId5"/>
              </a:rPr>
              <a:t>www.ercot.com/content/wcm/key_documents_lists/138684/Bearkat_Update_04_24_2018_RPG.pdf</a:t>
            </a:r>
            <a:endParaRPr lang="en-US" sz="1800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18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ERCOT presented results from weather sensitivity and outage probability </a:t>
            </a:r>
            <a:r>
              <a:rPr lang="en-US" sz="1800" dirty="0"/>
              <a:t>analysis</a:t>
            </a:r>
            <a:r>
              <a:rPr lang="en-US" sz="1800" dirty="0" smtClean="0"/>
              <a:t> at the May RPG. </a:t>
            </a:r>
            <a:r>
              <a:rPr lang="en-US" sz="1800" dirty="0" smtClean="0">
                <a:hlinkClick r:id="rId6"/>
              </a:rPr>
              <a:t>http</a:t>
            </a:r>
            <a:r>
              <a:rPr lang="en-US" sz="1800" dirty="0">
                <a:hlinkClick r:id="rId6"/>
              </a:rPr>
              <a:t>://</a:t>
            </a:r>
            <a:r>
              <a:rPr lang="en-US" sz="1800" dirty="0" smtClean="0">
                <a:hlinkClick r:id="rId6"/>
              </a:rPr>
              <a:t>www.ercot.com/content/wcm/key_documents_lists/138688/Bearkat_Update_05_22_2018_RPG.pdf</a:t>
            </a:r>
            <a:endParaRPr lang="en-US" sz="1800" dirty="0" smtClean="0"/>
          </a:p>
          <a:p>
            <a:pPr marL="0" indent="0">
              <a:lnSpc>
                <a:spcPct val="2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dirty="0" smtClean="0"/>
              <a:t> </a:t>
            </a:r>
            <a:endParaRPr lang="en-US" dirty="0" smtClean="0"/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dirty="0" smtClean="0"/>
              <a:t>ERCOT presented an update on study results with </a:t>
            </a:r>
            <a:r>
              <a:rPr lang="en-US" dirty="0" err="1" smtClean="0"/>
              <a:t>Kontiki</a:t>
            </a:r>
            <a:r>
              <a:rPr lang="en-US" dirty="0" smtClean="0"/>
              <a:t> wind modeled in base cases.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www.ercot.com/content/wcm/key_documents_lists/159769/Bearkat_Update_07_25_2018_RPG.pdf</a:t>
            </a:r>
            <a:endParaRPr lang="en-US" dirty="0" smtClean="0"/>
          </a:p>
          <a:p>
            <a:pPr marL="457200" lvl="1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 smtClean="0"/>
          </a:p>
          <a:p>
            <a:pPr marL="0" indent="0">
              <a:spcBef>
                <a:spcPts val="600"/>
              </a:spcBef>
              <a:buNone/>
            </a:pPr>
            <a:endParaRPr lang="en-US" kern="0" dirty="0" smtClean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0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>
            <a:normAutofit/>
          </a:bodyPr>
          <a:lstStyle/>
          <a:p>
            <a:r>
              <a:rPr lang="en-US" sz="3100" dirty="0" smtClean="0"/>
              <a:t>Initial Option Evaluation</a:t>
            </a: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754869"/>
              </p:ext>
            </p:extLst>
          </p:nvPr>
        </p:nvGraphicFramePr>
        <p:xfrm>
          <a:off x="472440" y="965378"/>
          <a:ext cx="8001000" cy="3945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71600"/>
                <a:gridCol w="1371600"/>
                <a:gridCol w="1143000"/>
                <a:gridCol w="1295400"/>
                <a:gridCol w="1524000"/>
                <a:gridCol w="1295400"/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Alternatives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Capital Cost ($M)</a:t>
                      </a:r>
                      <a:r>
                        <a:rPr lang="en-US" sz="14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(1)</a:t>
                      </a:r>
                      <a:endParaRPr lang="en-US" sz="1400" b="1" i="0" u="none" strike="noStrike" baseline="30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ROW</a:t>
                      </a:r>
                      <a:r>
                        <a:rPr lang="en-US" sz="14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(Mileage)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Annual PC Savings</a:t>
                      </a:r>
                      <a:endParaRPr lang="en-US" sz="14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($M)</a:t>
                      </a:r>
                      <a:r>
                        <a:rPr lang="en-US" sz="1400" b="1" u="none" strike="noStrike" baseline="30000" dirty="0" smtClean="0">
                          <a:solidFill>
                            <a:schemeClr val="bg1"/>
                          </a:solidFill>
                          <a:effectLst/>
                        </a:rPr>
                        <a:t>(2)</a:t>
                      </a:r>
                      <a:endParaRPr lang="en-US" sz="1400" b="1" i="0" u="none" strike="noStrike" baseline="300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Annual PC Savings to Capital Cost Ratio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Meets Economic</a:t>
                      </a:r>
                      <a:r>
                        <a:rPr lang="en-US" sz="14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Criteria (</a:t>
                      </a:r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15%) ?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</a:t>
                      </a:r>
                      <a:r>
                        <a:rPr lang="en-US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54.95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18.2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25.58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</a:t>
                      </a:r>
                      <a:r>
                        <a:rPr lang="en-US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55.61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22.84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3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58.06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26.98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33.86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4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69.87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30.76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5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80.54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39.47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6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93.47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33.93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36.78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7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102.15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51.47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n-lt"/>
                        </a:rPr>
                        <a:t>106.50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53.89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35.93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51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 9</a:t>
                      </a:r>
                      <a:endParaRPr lang="en-US" sz="14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162.00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L="7144" marR="7144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21 %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2440" y="4910942"/>
            <a:ext cx="7696200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</a:pPr>
            <a:r>
              <a:rPr lang="en-US" sz="105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Note:</a:t>
            </a:r>
            <a:endParaRPr lang="en-US" sz="1200" dirty="0" smtClean="0">
              <a:solidFill>
                <a:srgbClr val="5B677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300"/>
              </a:lnSpc>
            </a:pPr>
            <a:r>
              <a:rPr lang="en-US" sz="105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1). Based on initial capital cost estimate provided by WETT except Option 9 which was estimated by ERCOT.</a:t>
            </a:r>
            <a:endParaRPr lang="en-US" sz="1200" dirty="0">
              <a:solidFill>
                <a:srgbClr val="5B677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(2). </a:t>
            </a:r>
            <a:r>
              <a:rPr lang="en-US" sz="105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economic </a:t>
            </a:r>
            <a:r>
              <a:rPr lang="en-US" sz="105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analysis did not include the Lubbock Integration </a:t>
            </a:r>
            <a:r>
              <a:rPr lang="en-US" sz="105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  <a:endParaRPr lang="en-US" sz="1050" dirty="0"/>
          </a:p>
        </p:txBody>
      </p:sp>
      <p:sp>
        <p:nvSpPr>
          <p:cNvPr id="7" name="Rounded Rectangle 6"/>
          <p:cNvSpPr/>
          <p:nvPr/>
        </p:nvSpPr>
        <p:spPr>
          <a:xfrm>
            <a:off x="7230176" y="1818900"/>
            <a:ext cx="1243264" cy="3092041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4320540" y="5632638"/>
            <a:ext cx="4290060" cy="612648"/>
          </a:xfrm>
          <a:prstGeom prst="wedgeRoundRectCallout">
            <a:avLst>
              <a:gd name="adj1" fmla="val 32266"/>
              <a:gd name="adj2" fmla="val -16007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All </a:t>
            </a:r>
            <a:r>
              <a:rPr lang="en-US" sz="2000" b="1" dirty="0">
                <a:solidFill>
                  <a:srgbClr val="C00000"/>
                </a:solidFill>
              </a:rPr>
              <a:t>nine options met the ERCOT economic criteria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75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C77C47-94C0-894D-9BA0-A3F481F89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910430"/>
          </a:xfrm>
        </p:spPr>
        <p:txBody>
          <a:bodyPr/>
          <a:lstStyle/>
          <a:p>
            <a:r>
              <a:rPr lang="en-US" dirty="0" smtClean="0"/>
              <a:t>Summary of Transfer and NPV 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B075DBC-DA4D-E34B-9C19-28B3F4AD8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924343"/>
              </p:ext>
            </p:extLst>
          </p:nvPr>
        </p:nvGraphicFramePr>
        <p:xfrm>
          <a:off x="381000" y="1600200"/>
          <a:ext cx="8168048" cy="3143250"/>
        </p:xfrm>
        <a:graphic>
          <a:graphicData uri="http://schemas.openxmlformats.org/drawingml/2006/table">
            <a:tbl>
              <a:tblPr/>
              <a:tblGrid>
                <a:gridCol w="757406"/>
                <a:gridCol w="674909"/>
                <a:gridCol w="674909"/>
                <a:gridCol w="674909"/>
                <a:gridCol w="618251"/>
                <a:gridCol w="618251"/>
                <a:gridCol w="618251"/>
                <a:gridCol w="588527"/>
                <a:gridCol w="588527"/>
                <a:gridCol w="588527"/>
                <a:gridCol w="588527"/>
                <a:gridCol w="588527"/>
                <a:gridCol w="588527"/>
              </a:tblGrid>
              <a:tr h="557031"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Option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Capital Cost </a:t>
                      </a: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</a:t>
                      </a:r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900" b="1" i="0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(1)</a:t>
                      </a:r>
                      <a:endParaRPr lang="en-US" sz="900" b="1" i="0" u="none" strike="noStrike" kern="1200" baseline="300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Export Limit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</a:t>
                      </a:r>
                      <a:r>
                        <a:rPr lang="en-US" sz="9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Bearkat </a:t>
                      </a:r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(MW</a:t>
                      </a: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ROW (Miles)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Annual Production Cost Savings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</a:t>
                      </a:r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900" b="1" i="0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Societal Benefit 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(HOG = $3.32</a:t>
                      </a:r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lang="en-US" sz="900" b="1" i="0" u="none" strike="noStrike" kern="1200" baseline="30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(3)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Societal Benefit 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Low Gas = $</a:t>
                      </a:r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2.99)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Societal Benefit </a:t>
                      </a:r>
                      <a:br>
                        <a:rPr 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Reference = $4.42)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95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HOG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($3.32)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 Gas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($2.988)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High Gas</a:t>
                      </a:r>
                      <a:b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($4.42)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  <a:endParaRPr lang="en-US" sz="9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Year </a:t>
                      </a:r>
                      <a:endParaRPr lang="en-US" sz="9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Savings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($M)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54.95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1,015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25.58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22.46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36.05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190.6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306.0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159.7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261.1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294.0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456.7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55.61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1,619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22.84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31.75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25.77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40.75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250.8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394.0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191.7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308.0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339.7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523.5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58.06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1,618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26.98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33.86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26.84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44.86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268.9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421.6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199.5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320.6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377.6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579.9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69.87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1,528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30.76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35.15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27.56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426.8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193.3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317.6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669.3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80.54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1,359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39.47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35.57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27.88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49.31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420.8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184.3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310.1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396.1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618.5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93.47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1,659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33.93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36.78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29.47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52.12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257.7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423.6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185.4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318.4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409.2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644.3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102.15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1,594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51.47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33.46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26.95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48.6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366.0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150.7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272.3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364.6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583.9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106.5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1,402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53.89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35.93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29.97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51.8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234.5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396.6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175.6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310.8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391.3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625.0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89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Option 9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162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1,388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34.56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51.98</a:t>
                      </a:r>
                    </a:p>
                  </a:txBody>
                  <a:tcPr marL="7144" marR="7144" marT="71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158.2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314.1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123.0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262.9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330.3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ts val="12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564.8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4800" y="4898432"/>
            <a:ext cx="7696200" cy="813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</a:pPr>
            <a:r>
              <a:rPr lang="en-US" sz="120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1). Based on initial capital cost estimate provided by WETT except Option 9 which was estimated by ERCOT.</a:t>
            </a:r>
          </a:p>
          <a:p>
            <a:r>
              <a:rPr lang="en-US" sz="120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(2). </a:t>
            </a:r>
            <a:r>
              <a:rPr lang="en-US" sz="120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economic </a:t>
            </a:r>
            <a:r>
              <a:rPr lang="en-US" sz="120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analysis did not include the Lubbock Integration </a:t>
            </a:r>
            <a:r>
              <a:rPr lang="en-US" sz="1200" dirty="0" smtClean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project.</a:t>
            </a:r>
          </a:p>
          <a:p>
            <a:r>
              <a:rPr lang="en-US" sz="1200" dirty="0">
                <a:solidFill>
                  <a:srgbClr val="5B677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 The project cost of each option was considered to be the capital cost of the project for purposes of this analysis(2)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81000" y="3171824"/>
            <a:ext cx="762000" cy="561975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64958" y="3962400"/>
            <a:ext cx="762000" cy="176212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8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Short-Listed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US" sz="2400" dirty="0" smtClean="0"/>
              <a:t>ERCOT </a:t>
            </a:r>
            <a:r>
              <a:rPr lang="en-US" sz="2400" dirty="0"/>
              <a:t>short-listed Options 2, 3, 4, and 6 </a:t>
            </a:r>
            <a:r>
              <a:rPr lang="en-US" sz="2400" dirty="0" smtClean="0"/>
              <a:t>were selected for </a:t>
            </a:r>
            <a:r>
              <a:rPr lang="en-US" sz="2400" dirty="0"/>
              <a:t>the following reasons</a:t>
            </a:r>
            <a:r>
              <a:rPr lang="en-US" sz="2400" dirty="0" smtClean="0"/>
              <a:t>:</a:t>
            </a:r>
            <a:r>
              <a:rPr lang="en-US" sz="2400" dirty="0"/>
              <a:t> </a:t>
            </a:r>
            <a:endParaRPr lang="en-US" sz="24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Both Option 3 and Option 4 provide the best overall net societal benefits while providing relatively high transfer limits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Option 6 was selected as it also provides an overall net societal benefit better than other options and is estimated to provide the best transfer capability among all options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smtClean="0"/>
              <a:t>Option 2 was selected because it is one of the least cost 345 kV options and provides a high transfer limit, while providing relatively good overall net societal benefits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58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Short-Listed Option Evaluation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831510"/>
            <a:ext cx="8534400" cy="5493089"/>
          </a:xfrm>
        </p:spPr>
        <p:txBody>
          <a:bodyPr/>
          <a:lstStyle/>
          <a:p>
            <a:r>
              <a:rPr lang="en-US" sz="2000" dirty="0" smtClean="0"/>
              <a:t>Short-listed options were further analyzed with the following updates: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en-US" sz="1800" dirty="0" smtClean="0"/>
              <a:t>Included Lubbock integration project in the economic study case</a:t>
            </a:r>
          </a:p>
          <a:p>
            <a:pPr marL="685800" lvl="1">
              <a:buFont typeface="Wingdings" panose="05000000000000000000" pitchFamily="2" charset="2"/>
              <a:buChar char="§"/>
            </a:pPr>
            <a:r>
              <a:rPr lang="en-US" sz="1800" dirty="0" smtClean="0"/>
              <a:t>Updated capital cost estimates provided by TSPs</a:t>
            </a:r>
          </a:p>
          <a:p>
            <a:pPr marL="400050" lvl="1" indent="0">
              <a:buNone/>
            </a:pP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09710"/>
              </p:ext>
            </p:extLst>
          </p:nvPr>
        </p:nvGraphicFramePr>
        <p:xfrm>
          <a:off x="1066800" y="2273158"/>
          <a:ext cx="6670673" cy="27637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79190"/>
                <a:gridCol w="669898"/>
                <a:gridCol w="471229"/>
                <a:gridCol w="450398"/>
                <a:gridCol w="1158166"/>
                <a:gridCol w="918266"/>
                <a:gridCol w="1269381"/>
                <a:gridCol w="1154145"/>
              </a:tblGrid>
              <a:tr h="858475"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Option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rgbClr val="FFFF00"/>
                          </a:solidFill>
                          <a:effectLst/>
                        </a:rPr>
                        <a:t>Updated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Capital Cost </a:t>
                      </a: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($M)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Export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Limit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Out</a:t>
                      </a:r>
                      <a:r>
                        <a:rPr lang="en-US" sz="10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</a:rPr>
                        <a:t> of Bearkat 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(MW)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ROW (Miles)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Annual Production Cost 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Savings with LP&amp;L ($</a:t>
                      </a: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M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Annual PC Savings to Capital Cost Ratio </a:t>
                      </a:r>
                      <a:endParaRPr lang="en-US" sz="10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algn="ctr" defTabSz="914400" rtl="0" eaLnBrk="1" fontAlgn="ctr" latinLnBrk="0" hangingPunct="1"/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Net Societal Benefit 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with </a:t>
                      </a:r>
                      <a:r>
                        <a:rPr lang="en-US" sz="1000" b="1" u="none" strike="noStrike" kern="1200" dirty="0" smtClean="0">
                          <a:solidFill>
                            <a:srgbClr val="FFFF00"/>
                          </a:solidFill>
                          <a:effectLst/>
                        </a:rPr>
                        <a:t>Updated 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Costs and</a:t>
                      </a:r>
                      <a:r>
                        <a:rPr lang="en-US" sz="1000" b="1" u="none" strike="noStrike" kern="1200" baseline="0" dirty="0" smtClean="0">
                          <a:solidFill>
                            <a:schemeClr val="bg1"/>
                          </a:solidFill>
                          <a:effectLst/>
                        </a:rPr>
                        <a:t> LP&amp;L</a:t>
                      </a:r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(HOG = $3.32)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7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HOG</a:t>
                      </a:r>
                      <a:b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($3.32)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15 Year </a:t>
                      </a:r>
                      <a:endParaRPr lang="en-US" sz="1000" b="1" u="none" strike="noStrike" kern="12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Net Savings ($M)</a:t>
                      </a:r>
                      <a:endParaRPr lang="en-US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>
                          <a:solidFill>
                            <a:schemeClr val="bg1"/>
                          </a:solidFill>
                          <a:effectLst/>
                        </a:rPr>
                        <a:t>30 Year </a:t>
                      </a:r>
                      <a:endParaRPr lang="en-US" sz="1000" b="1" u="none" strike="noStrike" kern="1200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dirty="0" smtClean="0">
                          <a:solidFill>
                            <a:schemeClr val="bg1"/>
                          </a:solidFill>
                          <a:effectLst/>
                        </a:rPr>
                        <a:t>Net Savings ($M)</a:t>
                      </a:r>
                      <a:endParaRPr lang="en-US" sz="1000" b="1" i="0" u="none" strike="noStrike" kern="1200" dirty="0" smtClean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</a:tr>
              <a:tr h="3133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Option 2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 smtClean="0">
                          <a:effectLst/>
                        </a:rPr>
                        <a:t>53.11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1,619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22.84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30.94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245.62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385.19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Option 3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 smtClean="0">
                          <a:effectLst/>
                        </a:rPr>
                        <a:t>53.26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1,618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26.98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31.70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252.97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395.97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>
                    <a:solidFill>
                      <a:srgbClr val="92D050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Option 4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68.62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1,528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30.76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32.44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242.89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389.24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Option 6</a:t>
                      </a:r>
                      <a:endParaRPr lang="en-US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103.32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 smtClean="0">
                          <a:effectLst/>
                        </a:rPr>
                        <a:t>1,659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 dirty="0">
                          <a:effectLst/>
                        </a:rPr>
                        <a:t>33.93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kern="1200" dirty="0">
                          <a:effectLst/>
                        </a:rPr>
                        <a:t>33.04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32%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209.56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u="none" strike="noStrike" kern="1200" dirty="0" smtClean="0">
                          <a:effectLst/>
                        </a:rPr>
                        <a:t>358.61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29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C77C47-94C0-894D-9BA0-A3F481F89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Studies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B075DBC-DA4D-E34B-9C19-28B3F4AD8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47215AD-D585-3B46-BD8A-B726B1C1F0ED}"/>
              </a:ext>
            </a:extLst>
          </p:cNvPr>
          <p:cNvSpPr txBox="1"/>
          <p:nvPr/>
        </p:nvSpPr>
        <p:spPr>
          <a:xfrm>
            <a:off x="381000" y="1066800"/>
            <a:ext cx="78866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dirty="0"/>
              <a:t>According to Protocol Section 3.22.1.3(2), ERCOT performed a SSR vulnerability assessment </a:t>
            </a:r>
            <a:r>
              <a:rPr lang="en-US" dirty="0" smtClean="0"/>
              <a:t>with Option 3 and </a:t>
            </a:r>
            <a:r>
              <a:rPr lang="en-US" dirty="0"/>
              <a:t>the results </a:t>
            </a:r>
            <a:r>
              <a:rPr lang="en-US" dirty="0" smtClean="0"/>
              <a:t>showed no </a:t>
            </a:r>
            <a:r>
              <a:rPr lang="en-US" dirty="0"/>
              <a:t>SSR vulnerability for any existing Generation Resources or Generation Resources satisfying Planning Guide Section 6.9 conditions for inclusion in the planning models at the time of this study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257175" indent="-257175">
              <a:buFont typeface="Wingdings" panose="05000000000000000000" pitchFamily="2" charset="2"/>
              <a:buChar char="§"/>
            </a:pPr>
            <a:r>
              <a:rPr lang="en-US" dirty="0" smtClean="0"/>
              <a:t>ERCOT </a:t>
            </a:r>
            <a:r>
              <a:rPr lang="en-US" dirty="0"/>
              <a:t>determined that generation addition sensitivity analysis </a:t>
            </a:r>
            <a:r>
              <a:rPr lang="en-US" dirty="0" smtClean="0"/>
              <a:t>per PG </a:t>
            </a:r>
            <a:r>
              <a:rPr lang="en-US" dirty="0"/>
              <a:t>3.1.3(4)(a</a:t>
            </a:r>
            <a:r>
              <a:rPr lang="en-US" dirty="0" smtClean="0"/>
              <a:t>) and load scale impact sensitivity analysis PG 3.1.3.(4)(b) are not necessary because of the following reasons:</a:t>
            </a:r>
          </a:p>
          <a:p>
            <a:endParaRPr lang="en-US" dirty="0" smtClean="0"/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US" dirty="0" smtClean="0"/>
              <a:t>There are no new generation with signed Interconnection Agreement that did not meet PG 6.9 requirements in the Bearkat area. </a:t>
            </a:r>
          </a:p>
          <a:p>
            <a:pPr marL="557213" lvl="1" indent="-214313">
              <a:buFont typeface="Wingdings" panose="05000000000000000000" pitchFamily="2" charset="2"/>
              <a:buChar char="§"/>
            </a:pPr>
            <a:endParaRPr lang="en-US" dirty="0"/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US" dirty="0" smtClean="0"/>
              <a:t>Any new generation to the existing system in the Bearkat area will aggravate the congestion issues.</a:t>
            </a:r>
            <a:endParaRPr lang="en-US" dirty="0"/>
          </a:p>
          <a:p>
            <a:pPr marL="557213" lvl="1" indent="-214313">
              <a:buFont typeface="Wingdings" panose="05000000000000000000" pitchFamily="2" charset="2"/>
              <a:buChar char="§"/>
            </a:pPr>
            <a:endParaRPr lang="en-US" dirty="0"/>
          </a:p>
          <a:p>
            <a:pPr marL="557213" lvl="1" indent="-214313">
              <a:buFont typeface="Wingdings" panose="05000000000000000000" pitchFamily="2" charset="2"/>
              <a:buChar char="§"/>
            </a:pPr>
            <a:r>
              <a:rPr lang="en-US" dirty="0" smtClean="0"/>
              <a:t>Load scaling was not used to create the economic cases used in the study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71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0307" y="1295400"/>
            <a:ext cx="8534400" cy="4319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Based on the </a:t>
            </a:r>
            <a:r>
              <a:rPr lang="en-US" sz="2400" dirty="0" smtClean="0"/>
              <a:t>ERCOT Independent Review, </a:t>
            </a:r>
            <a:r>
              <a:rPr lang="en-US" sz="2400" dirty="0"/>
              <a:t>ERCOT </a:t>
            </a:r>
            <a:r>
              <a:rPr lang="en-US" sz="2400" dirty="0" smtClean="0"/>
              <a:t>will recommend the Board endorse Option 3 to resolve the congestion in the study region.  </a:t>
            </a:r>
            <a:endParaRPr lang="en-US" sz="24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Adding a new 345-kV </a:t>
            </a:r>
            <a:r>
              <a:rPr lang="en-US" sz="2000" dirty="0"/>
              <a:t>bay at the Longshore 345-kV </a:t>
            </a:r>
            <a:r>
              <a:rPr lang="en-US" sz="2000" dirty="0" smtClean="0"/>
              <a:t>station,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Adding a </a:t>
            </a:r>
            <a:r>
              <a:rPr lang="en-US" sz="2000" dirty="0"/>
              <a:t>new </a:t>
            </a:r>
            <a:r>
              <a:rPr lang="en-US" sz="2000" dirty="0" smtClean="0"/>
              <a:t>345-kV bay </a:t>
            </a:r>
            <a:r>
              <a:rPr lang="en-US" sz="2000" dirty="0"/>
              <a:t>at the Bearkat 345-kV </a:t>
            </a:r>
            <a:r>
              <a:rPr lang="en-US" sz="2000" dirty="0" smtClean="0"/>
              <a:t>station, and</a:t>
            </a:r>
            <a:endParaRPr lang="en-US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Constructing a </a:t>
            </a:r>
            <a:r>
              <a:rPr lang="en-US" sz="2000" dirty="0"/>
              <a:t>new </a:t>
            </a:r>
            <a:r>
              <a:rPr lang="en-US" sz="2000" dirty="0" smtClean="0"/>
              <a:t>345-kV single-circuit </a:t>
            </a:r>
            <a:r>
              <a:rPr lang="en-US" sz="2000" dirty="0"/>
              <a:t>line </a:t>
            </a:r>
            <a:r>
              <a:rPr lang="en-US" sz="2000" dirty="0" smtClean="0"/>
              <a:t>on a double-circuit capable structure (~ 27 mile) </a:t>
            </a:r>
            <a:r>
              <a:rPr lang="en-US" sz="2000" dirty="0"/>
              <a:t>from </a:t>
            </a:r>
            <a:r>
              <a:rPr lang="en-US" sz="2000" dirty="0" smtClean="0"/>
              <a:t>Bearkat station to </a:t>
            </a:r>
            <a:r>
              <a:rPr lang="en-US" sz="2000" dirty="0"/>
              <a:t>Longshore </a:t>
            </a:r>
            <a:r>
              <a:rPr lang="en-US" sz="2000" dirty="0" smtClean="0"/>
              <a:t>station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 </a:t>
            </a:r>
            <a:r>
              <a:rPr lang="en-US" sz="2400" dirty="0"/>
              <a:t>Estimated Capital Cost: </a:t>
            </a:r>
            <a:r>
              <a:rPr lang="en-US" sz="2400" dirty="0" smtClean="0"/>
              <a:t>$53.26 </a:t>
            </a:r>
            <a:r>
              <a:rPr lang="en-US" sz="2400" dirty="0"/>
              <a:t>million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67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823202"/>
            <a:ext cx="4191000" cy="446280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89463" y="5204203"/>
            <a:ext cx="9364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1054553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7498</TotalTime>
  <Words>1043</Words>
  <Application>Microsoft Office PowerPoint</Application>
  <PresentationFormat>On-screen Show (4:3)</PresentationFormat>
  <Paragraphs>358</Paragraphs>
  <Slides>21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1_Custom Design</vt:lpstr>
      <vt:lpstr>Office Theme</vt:lpstr>
      <vt:lpstr>Custom Design</vt:lpstr>
      <vt:lpstr>PowerPoint Presentation</vt:lpstr>
      <vt:lpstr>Overview</vt:lpstr>
      <vt:lpstr>Initial Option Evaluation</vt:lpstr>
      <vt:lpstr>Summary of Transfer and NPV Results</vt:lpstr>
      <vt:lpstr>Selected Short-Listed Options</vt:lpstr>
      <vt:lpstr>Short-Listed Option Evaluation Results</vt:lpstr>
      <vt:lpstr>Other Studies</vt:lpstr>
      <vt:lpstr>ERCOT Recommendation</vt:lpstr>
      <vt:lpstr>Option 3</vt:lpstr>
      <vt:lpstr>PowerPoint Presentation</vt:lpstr>
      <vt:lpstr>Appendix – Transmission Option 1 (Presented by WETT at 08/22/2017 RPG)</vt:lpstr>
      <vt:lpstr>Appendix – Transmission Option 2 (Presented by WETT at 08/22/2017 RPG)</vt:lpstr>
      <vt:lpstr>Appendix – Transmission Option 3 (Presented by WETT at 08/22/2017 RPG)</vt:lpstr>
      <vt:lpstr>Appendix – Transmission Option 4 (Presented by WETT at 08/22/2017 RPG)</vt:lpstr>
      <vt:lpstr>Appendix – Transmission Option 5 (Presented by WETT at 08/22/2017 RPG)</vt:lpstr>
      <vt:lpstr>Appendix – Transmission Option 6 (Presented by WETT at 08/22/2017 RPG)</vt:lpstr>
      <vt:lpstr>Appendix – Transmission Option 7 (Presented by WETT at 08/22/2017 RPG)</vt:lpstr>
      <vt:lpstr>Appendix – Transmission Option 8 (Presented by WETT at 08/22/2017 RPG)</vt:lpstr>
      <vt:lpstr>Appendix – Transmission Option 9 (Additional Option Tested by ERCOT)</vt:lpstr>
      <vt:lpstr>Appendix – Updated Capital Cost Estimates</vt:lpstr>
      <vt:lpstr>Previous RPG presentations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Huang, Fred</cp:lastModifiedBy>
  <cp:revision>294</cp:revision>
  <cp:lastPrinted>2016-01-21T20:53:15Z</cp:lastPrinted>
  <dcterms:created xsi:type="dcterms:W3CDTF">2016-01-21T15:20:31Z</dcterms:created>
  <dcterms:modified xsi:type="dcterms:W3CDTF">2018-09-20T20:50:10Z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