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  <p:sldMasterId id="2147483667" r:id="rId2"/>
    <p:sldMasterId id="2147483669" r:id="rId3"/>
    <p:sldMasterId id="2147483686" r:id="rId4"/>
  </p:sldMasterIdLst>
  <p:notesMasterIdLst>
    <p:notesMasterId r:id="rId23"/>
  </p:notesMasterIdLst>
  <p:handoutMasterIdLst>
    <p:handoutMasterId r:id="rId24"/>
  </p:handoutMasterIdLst>
  <p:sldIdLst>
    <p:sldId id="270" r:id="rId5"/>
    <p:sldId id="752" r:id="rId6"/>
    <p:sldId id="736" r:id="rId7"/>
    <p:sldId id="737" r:id="rId8"/>
    <p:sldId id="738" r:id="rId9"/>
    <p:sldId id="739" r:id="rId10"/>
    <p:sldId id="740" r:id="rId11"/>
    <p:sldId id="741" r:id="rId12"/>
    <p:sldId id="742" r:id="rId13"/>
    <p:sldId id="743" r:id="rId14"/>
    <p:sldId id="744" r:id="rId15"/>
    <p:sldId id="745" r:id="rId16"/>
    <p:sldId id="746" r:id="rId17"/>
    <p:sldId id="747" r:id="rId18"/>
    <p:sldId id="748" r:id="rId19"/>
    <p:sldId id="749" r:id="rId20"/>
    <p:sldId id="750" r:id="rId21"/>
    <p:sldId id="75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270"/>
            <p14:sldId id="752"/>
            <p14:sldId id="736"/>
            <p14:sldId id="737"/>
            <p14:sldId id="738"/>
            <p14:sldId id="739"/>
            <p14:sldId id="740"/>
            <p14:sldId id="741"/>
            <p14:sldId id="742"/>
            <p14:sldId id="743"/>
            <p14:sldId id="744"/>
            <p14:sldId id="745"/>
            <p14:sldId id="746"/>
            <p14:sldId id="747"/>
            <p14:sldId id="748"/>
            <p14:sldId id="749"/>
            <p14:sldId id="750"/>
            <p14:sldId id="751"/>
          </p14:sldIdLst>
        </p14:section>
        <p14:section name="The End" id="{DFF51345-AEAC-4B04-B61F-B055434BC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C0504D"/>
    <a:srgbClr val="FFE89F"/>
    <a:srgbClr val="50BC3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79272" autoAdjust="0"/>
  </p:normalViewPr>
  <p:slideViewPr>
    <p:cSldViewPr snapToGrid="0">
      <p:cViewPr varScale="1">
        <p:scale>
          <a:sx n="101" d="100"/>
          <a:sy n="101" d="100"/>
        </p:scale>
        <p:origin x="181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132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839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46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813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38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9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44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70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91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53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046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74683" y="2073276"/>
            <a:ext cx="55931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cap="small" dirty="0" smtClean="0"/>
              <a:t>Comparison of preliminary Ancillary Service requirements with and without </a:t>
            </a:r>
            <a:r>
              <a:rPr lang="en-US" sz="3200" u="sng" cap="small" dirty="0" smtClean="0"/>
              <a:t>nprr</a:t>
            </a:r>
            <a:r>
              <a:rPr lang="en-US" sz="3200" u="sng" cap="small" dirty="0"/>
              <a:t>-</a:t>
            </a:r>
            <a:r>
              <a:rPr lang="en-US" sz="3200" u="sng" cap="small" dirty="0" smtClean="0"/>
              <a:t>863 </a:t>
            </a:r>
            <a:r>
              <a:rPr lang="en-US" sz="3200" cap="small" dirty="0" smtClean="0"/>
              <a:t>for 2019</a:t>
            </a:r>
            <a:endParaRPr lang="en-US" sz="3200" cap="small" dirty="0" smtClean="0"/>
          </a:p>
        </p:txBody>
      </p:sp>
      <p:sp>
        <p:nvSpPr>
          <p:cNvPr id="2" name="Rectangle 1"/>
          <p:cNvSpPr/>
          <p:nvPr/>
        </p:nvSpPr>
        <p:spPr>
          <a:xfrm>
            <a:off x="3550883" y="30427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cap="small" dirty="0" smtClean="0">
              <a:solidFill>
                <a:prstClr val="black"/>
              </a:solidFill>
            </a:endParaRPr>
          </a:p>
          <a:p>
            <a:endParaRPr lang="en-US" b="1" cap="small" dirty="0">
              <a:solidFill>
                <a:prstClr val="black"/>
              </a:solidFill>
            </a:endParaRPr>
          </a:p>
          <a:p>
            <a:endParaRPr lang="en-US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50883" y="42892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Staff </a:t>
            </a:r>
          </a:p>
          <a:p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 21,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881" y="855663"/>
            <a:ext cx="8448237" cy="50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8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5410"/>
            <a:ext cx="8553429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1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3" y="868458"/>
            <a:ext cx="8547333" cy="51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27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92" y="855663"/>
            <a:ext cx="8442216" cy="50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881" y="855663"/>
            <a:ext cx="8448237" cy="50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4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5410"/>
            <a:ext cx="8553429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50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8458"/>
            <a:ext cx="8553429" cy="51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24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5410"/>
            <a:ext cx="8553429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1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3" y="865410"/>
            <a:ext cx="8547333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7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863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There is no difference in Regulation Quantity between 2019 using current methodology and NPRR 863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/>
              <a:t>There is no difference in </a:t>
            </a:r>
            <a:r>
              <a:rPr lang="en-US" dirty="0" smtClean="0"/>
              <a:t>Responsive Reserve (RRS) </a:t>
            </a:r>
            <a:r>
              <a:rPr lang="en-US" dirty="0"/>
              <a:t>Quantity between 2019 using current methodology and NPRR </a:t>
            </a:r>
            <a:r>
              <a:rPr lang="en-US" dirty="0" smtClean="0"/>
              <a:t>863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 smtClean="0"/>
              <a:t>ERCOT Contingency Reserve Service (ECRS) Quantities for select months are included in the presentation, the accompanying excel spreadsheet has ECRS quantities for 2019.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 smtClean="0"/>
              <a:t>Non-Spin Quantities are compared for 2019 with and without NPRR 863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 smtClean="0"/>
              <a:t>The deck also includes comparison of Total AS quantity comparison.</a:t>
            </a:r>
          </a:p>
          <a:p>
            <a:pPr marL="0" indent="0">
              <a:buNone/>
            </a:pPr>
            <a:r>
              <a:rPr lang="en-US" b="1" dirty="0" smtClean="0"/>
              <a:t>Please Note : </a:t>
            </a:r>
            <a:r>
              <a:rPr lang="en-US" dirty="0" smtClean="0"/>
              <a:t>Red-Bars are proposed 2019 AS Quantities using proposed AS Methodology for 2019.   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7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3" y="865410"/>
            <a:ext cx="8547333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5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90800"/>
            <a:ext cx="8553429" cy="47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3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3" y="1054402"/>
            <a:ext cx="8547333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4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1057450"/>
            <a:ext cx="8553429" cy="47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95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5410"/>
            <a:ext cx="8553429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9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5410"/>
            <a:ext cx="8553429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3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5" y="865410"/>
            <a:ext cx="8553429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617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(4:3)</PresentationFormat>
  <Paragraphs>30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Verdana</vt:lpstr>
      <vt:lpstr>1_Office Theme</vt:lpstr>
      <vt:lpstr>1_Custom Design</vt:lpstr>
      <vt:lpstr>2_Custom Design</vt:lpstr>
      <vt:lpstr>Custom Design</vt:lpstr>
      <vt:lpstr>PowerPoint Presentation</vt:lpstr>
      <vt:lpstr>NPRR 863</vt:lpstr>
      <vt:lpstr>Jan 2019</vt:lpstr>
      <vt:lpstr>Jan 2019</vt:lpstr>
      <vt:lpstr>Jan 2019</vt:lpstr>
      <vt:lpstr>Jan 2019</vt:lpstr>
      <vt:lpstr>May 2019</vt:lpstr>
      <vt:lpstr>May 2019</vt:lpstr>
      <vt:lpstr>May 2019</vt:lpstr>
      <vt:lpstr>May 2019</vt:lpstr>
      <vt:lpstr>July 2019</vt:lpstr>
      <vt:lpstr>July 2019</vt:lpstr>
      <vt:lpstr>July 2019</vt:lpstr>
      <vt:lpstr>July 2019</vt:lpstr>
      <vt:lpstr>Aug 2019</vt:lpstr>
      <vt:lpstr>Aug 2019</vt:lpstr>
      <vt:lpstr>Aug 2019</vt:lpstr>
      <vt:lpstr>Aug 2019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2017-09-11T16:32:38Z</dcterms:created>
  <dcterms:modified xsi:type="dcterms:W3CDTF">2018-09-21T21:42:41Z</dcterms:modified>
</cp:coreProperties>
</file>