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9" r:id="rId1"/>
    <p:sldMasterId id="2147483695" r:id="rId2"/>
    <p:sldMasterId id="2147483697" r:id="rId3"/>
    <p:sldMasterId id="2147483667" r:id="rId4"/>
    <p:sldMasterId id="2147483686" r:id="rId5"/>
  </p:sldMasterIdLst>
  <p:notesMasterIdLst>
    <p:notesMasterId r:id="rId38"/>
  </p:notesMasterIdLst>
  <p:handoutMasterIdLst>
    <p:handoutMasterId r:id="rId39"/>
  </p:handoutMasterIdLst>
  <p:sldIdLst>
    <p:sldId id="270" r:id="rId6"/>
    <p:sldId id="793" r:id="rId7"/>
    <p:sldId id="735" r:id="rId8"/>
    <p:sldId id="567" r:id="rId9"/>
    <p:sldId id="613" r:id="rId10"/>
    <p:sldId id="612" r:id="rId11"/>
    <p:sldId id="656" r:id="rId12"/>
    <p:sldId id="571" r:id="rId13"/>
    <p:sldId id="762" r:id="rId14"/>
    <p:sldId id="740" r:id="rId15"/>
    <p:sldId id="806" r:id="rId16"/>
    <p:sldId id="742" r:id="rId17"/>
    <p:sldId id="807" r:id="rId18"/>
    <p:sldId id="808" r:id="rId19"/>
    <p:sldId id="809" r:id="rId20"/>
    <p:sldId id="746" r:id="rId21"/>
    <p:sldId id="816" r:id="rId22"/>
    <p:sldId id="748" r:id="rId23"/>
    <p:sldId id="572" r:id="rId24"/>
    <p:sldId id="764" r:id="rId25"/>
    <p:sldId id="654" r:id="rId26"/>
    <p:sldId id="751" r:id="rId27"/>
    <p:sldId id="752" r:id="rId28"/>
    <p:sldId id="753" r:id="rId29"/>
    <p:sldId id="754" r:id="rId30"/>
    <p:sldId id="755" r:id="rId31"/>
    <p:sldId id="756" r:id="rId32"/>
    <p:sldId id="757" r:id="rId33"/>
    <p:sldId id="813" r:id="rId34"/>
    <p:sldId id="759" r:id="rId35"/>
    <p:sldId id="765" r:id="rId36"/>
    <p:sldId id="812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C8FD"/>
    <a:srgbClr val="C0504D"/>
    <a:srgbClr val="FFE89F"/>
    <a:srgbClr val="50BC32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79272" autoAdjust="0"/>
  </p:normalViewPr>
  <p:slideViewPr>
    <p:cSldViewPr snapToGrid="0">
      <p:cViewPr varScale="1">
        <p:scale>
          <a:sx n="101" d="100"/>
          <a:sy n="101" d="100"/>
        </p:scale>
        <p:origin x="1818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-132"/>
    </p:cViewPr>
  </p:sorter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6703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8072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681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8835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4980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3773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2138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1522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3003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015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2509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0141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Average Hourly increase in 2018 = 45 MW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4630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8589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121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38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48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28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2349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817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7643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549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73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59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790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60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1728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547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1026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74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21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162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0994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1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9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3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329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200" dirty="0"/>
              <a:t>Proposed </a:t>
            </a:r>
            <a:r>
              <a:rPr lang="en-US" sz="3200" dirty="0" smtClean="0"/>
              <a:t>2019 Ancillary </a:t>
            </a:r>
            <a:r>
              <a:rPr lang="en-US" sz="3200" dirty="0"/>
              <a:t>Service Methodology </a:t>
            </a:r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Preliminary Quantities</a:t>
            </a:r>
            <a:endParaRPr lang="en-US" sz="3200" dirty="0"/>
          </a:p>
        </p:txBody>
      </p:sp>
      <p:sp>
        <p:nvSpPr>
          <p:cNvPr id="2" name="Rectangle 1"/>
          <p:cNvSpPr/>
          <p:nvPr/>
        </p:nvSpPr>
        <p:spPr>
          <a:xfrm>
            <a:off x="3550883" y="30427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b="1" cap="small" dirty="0" smtClean="0">
              <a:solidFill>
                <a:prstClr val="black"/>
              </a:solidFill>
            </a:endParaRPr>
          </a:p>
          <a:p>
            <a:endParaRPr lang="en-US" b="1" cap="small" dirty="0">
              <a:solidFill>
                <a:prstClr val="black"/>
              </a:solidFill>
            </a:endParaRPr>
          </a:p>
          <a:p>
            <a:endParaRPr lang="en-US" dirty="0" smtClean="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Sep </a:t>
            </a:r>
            <a:r>
              <a:rPr lang="en-US" dirty="0" smtClean="0"/>
              <a:t>24, </a:t>
            </a:r>
            <a:r>
              <a:rPr lang="en-US" dirty="0" smtClean="0"/>
              <a:t>2018</a:t>
            </a:r>
          </a:p>
          <a:p>
            <a:r>
              <a:rPr lang="en-US" dirty="0" smtClean="0"/>
              <a:t>QMWG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Operations Planning</a:t>
            </a:r>
          </a:p>
          <a:p>
            <a:r>
              <a:rPr lang="en-US" dirty="0" smtClean="0"/>
              <a:t>ERCOT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Jan 2019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82" y="1026968"/>
            <a:ext cx="8541236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64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Feb 2019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82" y="1026968"/>
            <a:ext cx="8541236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78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Mar 2019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82" y="1026968"/>
            <a:ext cx="8541236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0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Apr 2019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82" y="1026968"/>
            <a:ext cx="8541236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30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May 2019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82" y="1026968"/>
            <a:ext cx="8541236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09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Jun 2019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82" y="1026968"/>
            <a:ext cx="8541236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54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Jul 2019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53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RRS </a:t>
            </a:r>
            <a:r>
              <a:rPr lang="en-US" dirty="0" smtClean="0"/>
              <a:t>Aug </a:t>
            </a:r>
            <a:r>
              <a:rPr lang="en-US" dirty="0"/>
              <a:t>2019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62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Hourly Avg</a:t>
            </a:r>
            <a:r>
              <a:rPr lang="en-US" dirty="0" smtClean="0"/>
              <a:t>. RRS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237" y="1051354"/>
            <a:ext cx="8559526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19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Non-Spin Reserve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83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for Stakeholder Discussion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en-US" dirty="0" smtClean="0"/>
              <a:t>September  </a:t>
            </a:r>
            <a:r>
              <a:rPr lang="en-US" dirty="0"/>
              <a:t>12, 2018 – </a:t>
            </a:r>
            <a:r>
              <a:rPr lang="en-US" dirty="0" smtClean="0"/>
              <a:t>PDCWG (</a:t>
            </a:r>
            <a:r>
              <a:rPr lang="en-US" dirty="0"/>
              <a:t>2019 AS Methodology) 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 smtClean="0"/>
              <a:t>September 20, 2018 </a:t>
            </a:r>
            <a:r>
              <a:rPr lang="en-US" dirty="0"/>
              <a:t>– OWG</a:t>
            </a:r>
          </a:p>
          <a:p>
            <a:r>
              <a:rPr lang="en-US" dirty="0" smtClean="0"/>
              <a:t>September </a:t>
            </a:r>
            <a:r>
              <a:rPr lang="en-US" dirty="0"/>
              <a:t>24, 2018 – QMWG</a:t>
            </a:r>
          </a:p>
          <a:p>
            <a:endParaRPr lang="en-US" dirty="0" smtClean="0"/>
          </a:p>
          <a:p>
            <a:r>
              <a:rPr lang="en-US" dirty="0" smtClean="0"/>
              <a:t>October</a:t>
            </a:r>
            <a:r>
              <a:rPr lang="en-US" sz="1800" dirty="0" smtClean="0"/>
              <a:t> 10, 2018 </a:t>
            </a:r>
            <a:r>
              <a:rPr lang="en-US" sz="1800" dirty="0"/>
              <a:t>– </a:t>
            </a:r>
            <a:r>
              <a:rPr lang="en-US" sz="1800" dirty="0" smtClean="0"/>
              <a:t>WMS</a:t>
            </a:r>
          </a:p>
          <a:p>
            <a:r>
              <a:rPr lang="en-US" dirty="0"/>
              <a:t>October </a:t>
            </a:r>
            <a:r>
              <a:rPr lang="en-US" dirty="0" smtClean="0"/>
              <a:t>11, </a:t>
            </a:r>
            <a:r>
              <a:rPr lang="en-US" sz="1800" dirty="0" smtClean="0"/>
              <a:t>2018 – ROS</a:t>
            </a:r>
          </a:p>
          <a:p>
            <a:pPr lvl="0"/>
            <a:r>
              <a:rPr lang="en-US" dirty="0"/>
              <a:t>October </a:t>
            </a:r>
            <a:r>
              <a:rPr lang="en-US" dirty="0" smtClean="0"/>
              <a:t>25, </a:t>
            </a:r>
            <a:r>
              <a:rPr lang="en-US" sz="1800" dirty="0" smtClean="0"/>
              <a:t>2018 </a:t>
            </a:r>
            <a:r>
              <a:rPr lang="en-US" sz="1800" dirty="0"/>
              <a:t>– TAC</a:t>
            </a:r>
          </a:p>
          <a:p>
            <a:endParaRPr lang="en-US" dirty="0" smtClean="0"/>
          </a:p>
          <a:p>
            <a:r>
              <a:rPr lang="en-US" sz="1800" dirty="0" smtClean="0"/>
              <a:t>Dec 11, 2018 </a:t>
            </a:r>
            <a:r>
              <a:rPr lang="en-US" sz="1800" dirty="0"/>
              <a:t>– </a:t>
            </a:r>
            <a:r>
              <a:rPr lang="en-US" sz="1800" dirty="0" smtClean="0"/>
              <a:t>BOD</a:t>
            </a:r>
          </a:p>
          <a:p>
            <a:pPr marL="0" indent="0">
              <a:buNone/>
            </a:pPr>
            <a:endParaRPr lang="en-US" sz="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99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Non Spinning Reserve </a:t>
            </a:r>
            <a:r>
              <a:rPr lang="en-US" sz="2400" dirty="0" smtClean="0"/>
              <a:t>Methodology (NSRS) - 2019</a:t>
            </a:r>
            <a:endParaRPr lang="en-US" sz="2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</a:t>
            </a:r>
            <a:r>
              <a:rPr lang="en-US" dirty="0" err="1" smtClean="0"/>
              <a:t>NSRS</a:t>
            </a:r>
            <a:r>
              <a:rPr lang="en-US" dirty="0" smtClean="0"/>
              <a:t> quantities </a:t>
            </a:r>
            <a:r>
              <a:rPr lang="en-US" dirty="0"/>
              <a:t>for January 2019 thru </a:t>
            </a:r>
            <a:r>
              <a:rPr lang="en-US" dirty="0" smtClean="0"/>
              <a:t>Aug. </a:t>
            </a:r>
            <a:r>
              <a:rPr lang="en-US" dirty="0"/>
              <a:t>2019 in subsequent slides have been computed using </a:t>
            </a:r>
            <a:r>
              <a:rPr lang="en-US" u="sng" dirty="0"/>
              <a:t>current methodology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u="sng" dirty="0"/>
              <a:t>updated Wind Over-Forecast Error Adjustment tables</a:t>
            </a:r>
            <a:r>
              <a:rPr lang="en-US" dirty="0"/>
              <a:t>.</a:t>
            </a:r>
          </a:p>
          <a:p>
            <a:pPr marL="342900" lvl="1" indent="0" algn="just">
              <a:buNone/>
            </a:pPr>
            <a:endParaRPr lang="en-US" sz="1400" dirty="0" smtClean="0"/>
          </a:p>
          <a:p>
            <a:pPr lvl="2" algn="just"/>
            <a:endParaRPr lang="en-US" sz="1600" dirty="0" smtClean="0"/>
          </a:p>
          <a:p>
            <a:pPr lvl="2" algn="just"/>
            <a:endParaRPr lang="en-US" sz="1600" dirty="0" smtClean="0"/>
          </a:p>
          <a:p>
            <a:pPr lvl="1" algn="just"/>
            <a:endParaRPr lang="en-US" sz="1400" dirty="0"/>
          </a:p>
          <a:p>
            <a:pPr lvl="1" algn="just"/>
            <a:endParaRPr lang="en-US" sz="1800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9567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Wind Over-Forecast Error </a:t>
            </a:r>
            <a:r>
              <a:rPr lang="en-US" sz="2000" dirty="0" smtClean="0"/>
              <a:t>Adjustment Table - 2019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 Over-Forecast </a:t>
            </a:r>
            <a:r>
              <a:rPr lang="en-US" dirty="0"/>
              <a:t>E</a:t>
            </a:r>
            <a:r>
              <a:rPr lang="en-US" dirty="0" smtClean="0"/>
              <a:t>rror Adjustment Table track estimated increase in wind over forecast error per </a:t>
            </a:r>
            <a:r>
              <a:rPr lang="en-US" dirty="0"/>
              <a:t>1000 MW increase in installed Wind capacity. 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table has been updated for 2019.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1158140" y="5424758"/>
            <a:ext cx="6827720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/>
              <a:t>Average hourly increase in Wind Forecast </a:t>
            </a:r>
            <a:r>
              <a:rPr lang="en-US" sz="1100" dirty="0"/>
              <a:t>error per 1000 MW increase in installed Wind </a:t>
            </a:r>
            <a:r>
              <a:rPr lang="en-US" sz="1100" dirty="0" smtClean="0"/>
              <a:t>capacity = 40 MW</a:t>
            </a:r>
            <a:endParaRPr lang="en-US" sz="11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340" y="2149423"/>
            <a:ext cx="4541520" cy="340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01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Jan 2019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6061713"/>
            <a:ext cx="8534400" cy="246159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latin typeface="Arial" panose="020B0604020202020204" pitchFamily="34" charset="0"/>
              </a:rPr>
              <a:t>*1375 </a:t>
            </a:r>
            <a:r>
              <a:rPr lang="en-US" sz="900" dirty="0">
                <a:latin typeface="Arial" panose="020B0604020202020204" pitchFamily="34" charset="0"/>
              </a:rPr>
              <a:t>MW Floor </a:t>
            </a:r>
            <a:r>
              <a:rPr lang="en-US" sz="900" dirty="0" smtClean="0">
                <a:latin typeface="Arial" panose="020B0604020202020204" pitchFamily="34" charset="0"/>
              </a:rPr>
              <a:t>in On-peak </a:t>
            </a:r>
            <a:r>
              <a:rPr lang="en-US" sz="900" dirty="0">
                <a:latin typeface="Arial" panose="020B0604020202020204" pitchFamily="34" charset="0"/>
              </a:rPr>
              <a:t>hours (HE 7 thru 22</a:t>
            </a:r>
            <a:r>
              <a:rPr lang="en-US" sz="900" dirty="0" smtClean="0">
                <a:latin typeface="Arial" panose="020B0604020202020204" pitchFamily="34" charset="0"/>
              </a:rPr>
              <a:t>)</a:t>
            </a:r>
            <a:endParaRPr lang="en-US" sz="900" dirty="0">
              <a:latin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69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Feb </a:t>
            </a:r>
            <a:r>
              <a:rPr lang="en-US" dirty="0"/>
              <a:t>2019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15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NSRS</a:t>
            </a:r>
            <a:r>
              <a:rPr lang="en-US" dirty="0" smtClean="0"/>
              <a:t> March </a:t>
            </a:r>
            <a:r>
              <a:rPr lang="en-US" dirty="0"/>
              <a:t>2019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7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Apr </a:t>
            </a:r>
            <a:r>
              <a:rPr lang="en-US" dirty="0"/>
              <a:t>2019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66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May </a:t>
            </a:r>
            <a:r>
              <a:rPr lang="en-US" dirty="0"/>
              <a:t>2019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51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NSRS</a:t>
            </a:r>
            <a:r>
              <a:rPr lang="en-US" dirty="0" smtClean="0"/>
              <a:t> June </a:t>
            </a:r>
            <a:r>
              <a:rPr lang="en-US" dirty="0"/>
              <a:t>2019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644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NSRS</a:t>
            </a:r>
            <a:r>
              <a:rPr lang="en-US" dirty="0" smtClean="0"/>
              <a:t> </a:t>
            </a:r>
            <a:r>
              <a:rPr lang="en-US" dirty="0"/>
              <a:t>July 2019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7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NSRS</a:t>
            </a:r>
            <a:r>
              <a:rPr lang="en-US" dirty="0"/>
              <a:t> </a:t>
            </a:r>
            <a:r>
              <a:rPr lang="en-US" dirty="0" smtClean="0"/>
              <a:t>Aug 2019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507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Discussion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ERCOT is not proposing any changes to the Ancillary Service </a:t>
            </a:r>
            <a:r>
              <a:rPr lang="en-US" dirty="0" smtClean="0"/>
              <a:t>(A/S) </a:t>
            </a:r>
            <a:r>
              <a:rPr lang="en-US" dirty="0"/>
              <a:t>Methodology for 2019.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A/S quantities </a:t>
            </a:r>
            <a:r>
              <a:rPr lang="en-US" dirty="0"/>
              <a:t>for </a:t>
            </a:r>
            <a:r>
              <a:rPr lang="en-US" dirty="0" smtClean="0"/>
              <a:t>2019 </a:t>
            </a:r>
            <a:r>
              <a:rPr lang="en-US" dirty="0"/>
              <a:t>contained in this presentation are based on the </a:t>
            </a:r>
            <a:r>
              <a:rPr lang="en-US" dirty="0" smtClean="0"/>
              <a:t>methodology </a:t>
            </a:r>
            <a:r>
              <a:rPr lang="en-US" dirty="0"/>
              <a:t>that was approved in December </a:t>
            </a:r>
            <a:r>
              <a:rPr lang="en-US" dirty="0" smtClean="0"/>
              <a:t>2017. </a:t>
            </a:r>
          </a:p>
          <a:p>
            <a:pPr lvl="1" algn="just"/>
            <a:r>
              <a:rPr lang="en-US" dirty="0" smtClean="0"/>
              <a:t>The </a:t>
            </a:r>
            <a:r>
              <a:rPr lang="en-US" dirty="0"/>
              <a:t>quantities for </a:t>
            </a:r>
            <a:r>
              <a:rPr lang="en-US" dirty="0" smtClean="0"/>
              <a:t>2019 reflect </a:t>
            </a:r>
            <a:r>
              <a:rPr lang="en-US" dirty="0"/>
              <a:t>moving forward the historic data on which </a:t>
            </a:r>
            <a:r>
              <a:rPr lang="en-US" dirty="0" smtClean="0"/>
              <a:t>these </a:t>
            </a:r>
            <a:r>
              <a:rPr lang="en-US" dirty="0"/>
              <a:t>are based, </a:t>
            </a:r>
            <a:r>
              <a:rPr lang="en-US" u="sng" dirty="0"/>
              <a:t>unless otherwise noted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pPr lvl="1" algn="just"/>
            <a:r>
              <a:rPr lang="en-US" dirty="0" smtClean="0"/>
              <a:t>Spreadsheets that contain </a:t>
            </a:r>
            <a:r>
              <a:rPr lang="en-US" dirty="0"/>
              <a:t>the associated quantities for January through August of </a:t>
            </a:r>
            <a:r>
              <a:rPr lang="en-US" dirty="0" smtClean="0"/>
              <a:t>2019 have </a:t>
            </a:r>
            <a:r>
              <a:rPr lang="en-US" dirty="0"/>
              <a:t>been posted on the meeting </a:t>
            </a:r>
            <a:r>
              <a:rPr lang="en-US" dirty="0" smtClean="0"/>
              <a:t>page on ercot.com for today’s meeting.</a:t>
            </a:r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ERCOT is </a:t>
            </a:r>
            <a:r>
              <a:rPr lang="en-US" dirty="0"/>
              <a:t>seeking </a:t>
            </a:r>
            <a:r>
              <a:rPr lang="en-US" dirty="0" smtClean="0"/>
              <a:t>stakeholder feedback</a:t>
            </a:r>
            <a:r>
              <a:rPr lang="en-US" dirty="0"/>
              <a:t>, </a:t>
            </a:r>
            <a:r>
              <a:rPr lang="en-US" dirty="0" smtClean="0"/>
              <a:t>for changes to </a:t>
            </a:r>
            <a:r>
              <a:rPr lang="en-US" dirty="0"/>
              <a:t>the </a:t>
            </a:r>
            <a:r>
              <a:rPr lang="en-US" dirty="0" smtClean="0"/>
              <a:t>2019 A/S </a:t>
            </a:r>
            <a:r>
              <a:rPr lang="en-US" dirty="0"/>
              <a:t>Methodology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24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Hourly Avg. </a:t>
            </a:r>
            <a:r>
              <a:rPr lang="en-US" dirty="0" smtClean="0"/>
              <a:t>NSRS </a:t>
            </a:r>
            <a:r>
              <a:rPr lang="en-US" dirty="0"/>
              <a:t>Comparison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382" y="1011726"/>
            <a:ext cx="8541236" cy="483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01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Table (Updated in 2017)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381000" y="952375"/>
          <a:ext cx="7936877" cy="1830128"/>
        </p:xfrm>
        <a:graphic>
          <a:graphicData uri="http://schemas.openxmlformats.org/drawingml/2006/table">
            <a:tbl>
              <a:tblPr/>
              <a:tblGrid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</a:tblGrid>
              <a:tr h="3032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4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5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6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7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8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9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10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LR/PFR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2.25:1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2.11:1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1.99:1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1.87:1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1.77:1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1.69:1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1.61:1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1.54:1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1.47:1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1.41:1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1.36:1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Inertia (GW∙s)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PFR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Req.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(no LR)</a:t>
                      </a:r>
                    </a:p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(MW)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5246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4916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4620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4361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4132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3927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3743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3576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3424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3285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3157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3040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3229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3162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3090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3039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2984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2920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2868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2815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2676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2643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/>
          </p:nvPr>
        </p:nvGraphicFramePr>
        <p:xfrm>
          <a:off x="381000" y="3024175"/>
          <a:ext cx="8577072" cy="1800505"/>
        </p:xfrm>
        <a:graphic>
          <a:graphicData uri="http://schemas.openxmlformats.org/drawingml/2006/table">
            <a:tbl>
              <a:tblPr/>
              <a:tblGrid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</a:tblGrid>
              <a:tr h="2527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16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17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18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19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20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21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22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23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LR/PFR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1.26:1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1.22:1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1.17:1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1.14:1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1.07:1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1.04:1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1.01:1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34943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Inertia (GW∙s)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PFR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Req. (</a:t>
                      </a:r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no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LR) (MW) 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2932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2831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2737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2650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2569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2492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2421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2353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2290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2230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2173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2119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2068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2373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2342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2068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01752" y="5551482"/>
            <a:ext cx="85313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*</a:t>
            </a:r>
            <a:r>
              <a:rPr lang="en-US" sz="1000" dirty="0" smtClean="0"/>
              <a:t>RRS quantity is calculated with limit of 50</a:t>
            </a:r>
            <a:r>
              <a:rPr lang="en-US" sz="1000" dirty="0"/>
              <a:t>% </a:t>
            </a:r>
            <a:r>
              <a:rPr lang="en-US" sz="1000" dirty="0" smtClean="0"/>
              <a:t>limit on LRs.</a:t>
            </a:r>
          </a:p>
          <a:p>
            <a:r>
              <a:rPr lang="en-US" sz="1000" dirty="0" smtClean="0"/>
              <a:t>**Red </a:t>
            </a:r>
            <a:r>
              <a:rPr lang="en-US" sz="1000" dirty="0"/>
              <a:t>font </a:t>
            </a:r>
            <a:r>
              <a:rPr lang="en-US" sz="1000" dirty="0" smtClean="0"/>
              <a:t>in table above identifies study scenario where RRS needed &lt; 2300 </a:t>
            </a:r>
            <a:r>
              <a:rPr lang="en-US" sz="1000" dirty="0"/>
              <a:t>MW. </a:t>
            </a:r>
            <a:r>
              <a:rPr lang="en-US" sz="1000" dirty="0" smtClean="0"/>
              <a:t>2300 </a:t>
            </a:r>
            <a:r>
              <a:rPr lang="en-US" sz="1000" dirty="0"/>
              <a:t>MW </a:t>
            </a:r>
            <a:r>
              <a:rPr lang="en-US" sz="1000" dirty="0" smtClean="0"/>
              <a:t>floor will be used in RRS requirement determination.</a:t>
            </a:r>
          </a:p>
          <a:p>
            <a:r>
              <a:rPr lang="en-US" sz="1000" dirty="0" smtClean="0"/>
              <a:t>***Generation mix </a:t>
            </a:r>
            <a:r>
              <a:rPr lang="en-US" sz="1000" dirty="0"/>
              <a:t>(CCs, Gas, SC, Coal, Steam)</a:t>
            </a:r>
            <a:r>
              <a:rPr lang="en-US" sz="1000" dirty="0" smtClean="0"/>
              <a:t>  </a:t>
            </a:r>
            <a:r>
              <a:rPr lang="en-US" sz="1000" dirty="0"/>
              <a:t>providing </a:t>
            </a:r>
            <a:r>
              <a:rPr lang="en-US" sz="1000" dirty="0" smtClean="0"/>
              <a:t>1150 MW </a:t>
            </a:r>
            <a:r>
              <a:rPr lang="en-US" sz="1000" dirty="0"/>
              <a:t>of PFR </a:t>
            </a:r>
            <a:r>
              <a:rPr lang="en-US" sz="1000" dirty="0" smtClean="0"/>
              <a:t>has been </a:t>
            </a:r>
            <a:r>
              <a:rPr lang="en-US" sz="1000" dirty="0"/>
              <a:t>aligned with actual historic system operations. </a:t>
            </a:r>
            <a:endParaRPr lang="en-US" sz="1000" dirty="0" smtClean="0"/>
          </a:p>
          <a:p>
            <a:r>
              <a:rPr lang="en-US" sz="1000" dirty="0" smtClean="0"/>
              <a:t>     Inertia </a:t>
            </a:r>
            <a:r>
              <a:rPr lang="en-US" sz="1000" dirty="0"/>
              <a:t>&lt; 250 GW·s: 30% Coal </a:t>
            </a:r>
            <a:r>
              <a:rPr lang="en-US" sz="1000" dirty="0" smtClean="0"/>
              <a:t>+ 70</a:t>
            </a:r>
            <a:r>
              <a:rPr lang="en-US" sz="1000" dirty="0"/>
              <a:t>% </a:t>
            </a:r>
            <a:r>
              <a:rPr lang="en-US" sz="1000" dirty="0" smtClean="0"/>
              <a:t>Rest. Inertia </a:t>
            </a:r>
            <a:r>
              <a:rPr lang="en-US" sz="1000" dirty="0"/>
              <a:t>≥ 250 GW·s: 15% Coal + 85% </a:t>
            </a:r>
            <a:r>
              <a:rPr lang="en-US" sz="1000" dirty="0" smtClean="0"/>
              <a:t>Rest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20817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Regulation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53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Service Methodology – 2019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Regulation quantities for January </a:t>
            </a:r>
            <a:r>
              <a:rPr lang="en-US" dirty="0" smtClean="0"/>
              <a:t>2019 </a:t>
            </a:r>
            <a:r>
              <a:rPr lang="en-US" dirty="0"/>
              <a:t>thru </a:t>
            </a:r>
            <a:r>
              <a:rPr lang="en-US" dirty="0" smtClean="0"/>
              <a:t>July 2019 </a:t>
            </a:r>
            <a:r>
              <a:rPr lang="en-US" dirty="0"/>
              <a:t>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(2017 and 2018 five-minute net load variability) </a:t>
            </a:r>
            <a:r>
              <a:rPr lang="en-US" dirty="0"/>
              <a:t>and </a:t>
            </a:r>
            <a:r>
              <a:rPr lang="en-US" u="sng" dirty="0"/>
              <a:t>updated </a:t>
            </a:r>
            <a:r>
              <a:rPr lang="en-US" u="sng" dirty="0" smtClean="0"/>
              <a:t>Wind Adjustment tables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pPr lvl="1" algn="just"/>
            <a:endParaRPr lang="en-US" dirty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2987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Adjustment Table - 2019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Wind Adjustment Tables track incremental MWs of Regulation needed to account for additional variability per 1000 MW increase in installed Wind capacity. </a:t>
            </a:r>
          </a:p>
          <a:p>
            <a:pPr lvl="1"/>
            <a:r>
              <a:rPr lang="en-US" dirty="0"/>
              <a:t>This table has been updated for 2019.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391918"/>
            <a:ext cx="4191000" cy="3143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1352" y="2391918"/>
            <a:ext cx="4194048" cy="314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9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Avg. Regulation Comparison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964" y="762000"/>
            <a:ext cx="8541236" cy="27556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964" y="3517631"/>
            <a:ext cx="8547333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8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Responsive Reserve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1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Responsive Service Methodology (RRS) - 2019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RRS quantities for January </a:t>
            </a:r>
            <a:r>
              <a:rPr lang="en-US" dirty="0" smtClean="0"/>
              <a:t>2019 </a:t>
            </a:r>
            <a:r>
              <a:rPr lang="en-US" dirty="0"/>
              <a:t>thru </a:t>
            </a:r>
            <a:r>
              <a:rPr lang="en-US" dirty="0" smtClean="0"/>
              <a:t>Aug. 2019 in </a:t>
            </a:r>
            <a:r>
              <a:rPr lang="en-US" dirty="0"/>
              <a:t>subsequent slides have been computed using </a:t>
            </a:r>
            <a:r>
              <a:rPr lang="en-US" u="sng" dirty="0" smtClean="0"/>
              <a:t>2017 and 2018 system inertia conditions</a:t>
            </a:r>
            <a:r>
              <a:rPr lang="en-US" dirty="0" smtClean="0"/>
              <a:t> and </a:t>
            </a:r>
            <a:r>
              <a:rPr lang="en-US" u="sng" dirty="0"/>
              <a:t>RRS table updated </a:t>
            </a:r>
            <a:r>
              <a:rPr lang="en-US" u="sng" dirty="0" smtClean="0"/>
              <a:t>in 2017</a:t>
            </a:r>
            <a:r>
              <a:rPr lang="en-US" dirty="0" smtClean="0"/>
              <a:t>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/>
              <a:t>Note that 2018 Jan thru May RRS quantities in this </a:t>
            </a:r>
            <a:r>
              <a:rPr lang="en-US" dirty="0" smtClean="0"/>
              <a:t>slide deck </a:t>
            </a:r>
            <a:r>
              <a:rPr lang="en-US" dirty="0"/>
              <a:t>are different from the posted quantities. </a:t>
            </a:r>
            <a:endParaRPr lang="en-US" dirty="0" smtClean="0"/>
          </a:p>
          <a:p>
            <a:pPr lvl="1" algn="just"/>
            <a:r>
              <a:rPr lang="en-US" dirty="0" smtClean="0"/>
              <a:t>RRS </a:t>
            </a:r>
            <a:r>
              <a:rPr lang="en-US" dirty="0"/>
              <a:t>quantities were incrementally </a:t>
            </a:r>
            <a:r>
              <a:rPr lang="en-US" dirty="0" smtClean="0"/>
              <a:t>adjusted </a:t>
            </a:r>
            <a:r>
              <a:rPr lang="en-US" dirty="0"/>
              <a:t>starting Feb 2018 and then changed again in Jun 2018 following NPRR 815 implementation. </a:t>
            </a:r>
            <a:endParaRPr lang="en-US" dirty="0" smtClean="0"/>
          </a:p>
          <a:p>
            <a:pPr lvl="1" algn="just"/>
            <a:r>
              <a:rPr lang="en-US" dirty="0" smtClean="0"/>
              <a:t>In </a:t>
            </a:r>
            <a:r>
              <a:rPr lang="en-US" dirty="0"/>
              <a:t>order to aid comparison, </a:t>
            </a:r>
            <a:r>
              <a:rPr lang="en-US" dirty="0" smtClean="0"/>
              <a:t>in this slide deck, the </a:t>
            </a:r>
            <a:r>
              <a:rPr lang="en-US" dirty="0"/>
              <a:t>RRS quantities for </a:t>
            </a:r>
            <a:r>
              <a:rPr lang="en-US" dirty="0" smtClean="0"/>
              <a:t>entire 2018 </a:t>
            </a:r>
            <a:r>
              <a:rPr lang="en-US" dirty="0"/>
              <a:t>have been </a:t>
            </a:r>
            <a:r>
              <a:rPr lang="en-US" b="1" u="sng" dirty="0"/>
              <a:t>recomputed</a:t>
            </a:r>
            <a:r>
              <a:rPr lang="en-US" dirty="0"/>
              <a:t> using a methodology that </a:t>
            </a:r>
            <a:r>
              <a:rPr lang="en-US" dirty="0" smtClean="0"/>
              <a:t>is consistent </a:t>
            </a:r>
            <a:r>
              <a:rPr lang="en-US" dirty="0"/>
              <a:t>with the </a:t>
            </a:r>
            <a:r>
              <a:rPr lang="en-US" dirty="0" smtClean="0"/>
              <a:t>current methodology </a:t>
            </a:r>
            <a:r>
              <a:rPr lang="en-US" dirty="0"/>
              <a:t>used for computing 2019 RRS quantities.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6774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895</Words>
  <Application>Microsoft Office PowerPoint</Application>
  <PresentationFormat>On-screen Show (4:3)</PresentationFormat>
  <Paragraphs>265</Paragraphs>
  <Slides>32</Slides>
  <Notes>23</Notes>
  <HiddenSlides>6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32</vt:i4>
      </vt:variant>
    </vt:vector>
  </HeadingPairs>
  <TitlesOfParts>
    <vt:vector size="43" baseType="lpstr">
      <vt:lpstr>Arial</vt:lpstr>
      <vt:lpstr>Calibri</vt:lpstr>
      <vt:lpstr>Courier New</vt:lpstr>
      <vt:lpstr>Times New Roman</vt:lpstr>
      <vt:lpstr>Verdana</vt:lpstr>
      <vt:lpstr>Wingdings</vt:lpstr>
      <vt:lpstr>2_Office Theme</vt:lpstr>
      <vt:lpstr>3_Custom Design</vt:lpstr>
      <vt:lpstr>4_Custom Design</vt:lpstr>
      <vt:lpstr>1_Custom Design</vt:lpstr>
      <vt:lpstr>Custom Design</vt:lpstr>
      <vt:lpstr>PowerPoint Presentation</vt:lpstr>
      <vt:lpstr>Schedule for Stakeholder Discussion</vt:lpstr>
      <vt:lpstr>Scope of Discussion</vt:lpstr>
      <vt:lpstr>PowerPoint Presentation</vt:lpstr>
      <vt:lpstr>Regulation Service Methodology – 2019</vt:lpstr>
      <vt:lpstr>Wind Adjustment Table - 2019</vt:lpstr>
      <vt:lpstr>Hourly Avg. Regulation Comparison</vt:lpstr>
      <vt:lpstr>PowerPoint Presentation</vt:lpstr>
      <vt:lpstr>Responsive Service Methodology (RRS) - 2019</vt:lpstr>
      <vt:lpstr>RRS Jan 2019</vt:lpstr>
      <vt:lpstr>RRS Feb 2019</vt:lpstr>
      <vt:lpstr>RRS Mar 2019</vt:lpstr>
      <vt:lpstr>RRS Apr 2019</vt:lpstr>
      <vt:lpstr>RRS May 2019</vt:lpstr>
      <vt:lpstr>RRS Jun 2019</vt:lpstr>
      <vt:lpstr>RRS Jul 2019</vt:lpstr>
      <vt:lpstr>RRS Aug 2019</vt:lpstr>
      <vt:lpstr>Hourly Avg. RRS Comparison</vt:lpstr>
      <vt:lpstr>PowerPoint Presentation</vt:lpstr>
      <vt:lpstr>Non Spinning Reserve Methodology (NSRS) - 2019</vt:lpstr>
      <vt:lpstr>Wind Over-Forecast Error Adjustment Table - 2019</vt:lpstr>
      <vt:lpstr>NSRS Jan 2019</vt:lpstr>
      <vt:lpstr>NSRS Feb 2019</vt:lpstr>
      <vt:lpstr>NSRS March 2019</vt:lpstr>
      <vt:lpstr>NSRS Apr 2019</vt:lpstr>
      <vt:lpstr>NSRS May 2019</vt:lpstr>
      <vt:lpstr>NSRS June 2019</vt:lpstr>
      <vt:lpstr>NSRS July 2019</vt:lpstr>
      <vt:lpstr>NSRS Aug 2019</vt:lpstr>
      <vt:lpstr>Hourly Avg. NSRS Comparison</vt:lpstr>
      <vt:lpstr>PowerPoint Presentation</vt:lpstr>
      <vt:lpstr>RRS Table (Updated in 2017)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2017-09-11T16:32:38Z</dcterms:created>
  <dcterms:modified xsi:type="dcterms:W3CDTF">2018-09-21T15:28:58Z</dcterms:modified>
</cp:coreProperties>
</file>