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1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2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1071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TDTMS</a:t>
            </a:r>
          </a:p>
          <a:p>
            <a:r>
              <a:rPr lang="en-US" b="1" dirty="0" err="1" smtClean="0"/>
              <a:t>MarkeTrak</a:t>
            </a:r>
            <a:r>
              <a:rPr lang="en-US" b="1" dirty="0" smtClean="0"/>
              <a:t> Subtype Stats</a:t>
            </a:r>
            <a:endParaRPr lang="en-US" b="1" dirty="0"/>
          </a:p>
          <a:p>
            <a:r>
              <a:rPr lang="en-US" dirty="0" smtClean="0"/>
              <a:t>September 19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Total Volume by </a:t>
            </a:r>
            <a:r>
              <a:rPr lang="en-US" dirty="0" smtClean="0"/>
              <a:t>Subtype by Month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January 1 – June 30, 2018</a:t>
            </a:r>
            <a:br>
              <a:rPr lang="en-US" sz="1600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3368"/>
            <a:ext cx="8534400" cy="43198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105170"/>
              </p:ext>
            </p:extLst>
          </p:nvPr>
        </p:nvGraphicFramePr>
        <p:xfrm>
          <a:off x="304800" y="1524000"/>
          <a:ext cx="8607428" cy="2194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/>
                <a:gridCol w="769938"/>
                <a:gridCol w="795338"/>
                <a:gridCol w="795338"/>
                <a:gridCol w="757238"/>
                <a:gridCol w="833438"/>
                <a:gridCol w="769938"/>
              </a:tblGrid>
              <a:tr h="548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Subtype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Jan-18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Feb-18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Mar-18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Apr-18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May-18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Jun-18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8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Usage Billing Missing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1,273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1,690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1,016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1,099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1,108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548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Usage Billing Dispute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2,798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2,243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1,341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665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532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1,062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548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DEV LSE - In MP System, not ERCOT; de-</a:t>
                      </a:r>
                      <a:r>
                        <a:rPr lang="en-US" sz="1400" u="none" strike="noStrike" dirty="0" err="1">
                          <a:effectLst/>
                        </a:rPr>
                        <a:t>engz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1,362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0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sz="2000" dirty="0" smtClean="0"/>
              <a:t>Customer Rescission – Time elapsed between completion of enrollment and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 submit </a:t>
            </a:r>
            <a:r>
              <a:rPr lang="en-US" sz="2000" dirty="0" smtClean="0"/>
              <a:t>date</a:t>
            </a:r>
            <a:r>
              <a:rPr lang="en-US" sz="2000" dirty="0"/>
              <a:t> </a:t>
            </a:r>
            <a:r>
              <a:rPr lang="en-US" sz="2000" dirty="0" smtClean="0"/>
              <a:t>for t</a:t>
            </a:r>
            <a:r>
              <a:rPr lang="en-US" sz="2000" dirty="0" smtClean="0"/>
              <a:t>op 5 volume CRs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January </a:t>
            </a:r>
            <a:r>
              <a:rPr lang="en-US" sz="1800" dirty="0" smtClean="0"/>
              <a:t>1 – June 30,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3368"/>
            <a:ext cx="8534400" cy="29482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33368"/>
            <a:ext cx="8021588" cy="25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3832</TotalTime>
  <Words>78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Custom Design</vt:lpstr>
      <vt:lpstr>Office Theme</vt:lpstr>
      <vt:lpstr>PowerPoint Presentation</vt:lpstr>
      <vt:lpstr>Total Volume by Subtype by Month January 1 – June 30, 2018  </vt:lpstr>
      <vt:lpstr>Customer Rescission – Time elapsed between completion of enrollment and MarkeTrak submit date for top 5 volume CRs January 1 – June 30, 2018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Tammy</cp:lastModifiedBy>
  <cp:revision>72</cp:revision>
  <cp:lastPrinted>2016-02-11T15:40:19Z</cp:lastPrinted>
  <dcterms:created xsi:type="dcterms:W3CDTF">2016-01-21T15:20:31Z</dcterms:created>
  <dcterms:modified xsi:type="dcterms:W3CDTF">2018-09-12T20:24:38Z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