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8"/>
  </p:notesMasterIdLst>
  <p:handoutMasterIdLst>
    <p:handoutMasterId r:id="rId19"/>
  </p:handoutMasterIdLst>
  <p:sldIdLst>
    <p:sldId id="368" r:id="rId4"/>
    <p:sldId id="603" r:id="rId5"/>
    <p:sldId id="620" r:id="rId6"/>
    <p:sldId id="604" r:id="rId7"/>
    <p:sldId id="623" r:id="rId8"/>
    <p:sldId id="624" r:id="rId9"/>
    <p:sldId id="621" r:id="rId10"/>
    <p:sldId id="625" r:id="rId11"/>
    <p:sldId id="622" r:id="rId12"/>
    <p:sldId id="627" r:id="rId13"/>
    <p:sldId id="630" r:id="rId14"/>
    <p:sldId id="629" r:id="rId15"/>
    <p:sldId id="628" r:id="rId16"/>
    <p:sldId id="57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CF4"/>
    <a:srgbClr val="FFD100"/>
    <a:srgbClr val="FF8200"/>
    <a:srgbClr val="003865"/>
    <a:srgbClr val="5F8642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0545" autoAdjust="0"/>
  </p:normalViewPr>
  <p:slideViewPr>
    <p:cSldViewPr showGuides="1"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 of Real-Time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Node Prices </a:t>
            </a:r>
            <a:endParaRPr lang="en-US" sz="20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QMWG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24,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000" dirty="0" smtClean="0"/>
              <a:t>Scenario 1: Constraint outside CC Gen Site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819475" y="990600"/>
            <a:ext cx="7486325" cy="5453063"/>
            <a:chOff x="103888" y="0"/>
            <a:chExt cx="5818156" cy="6029325"/>
          </a:xfrm>
        </p:grpSpPr>
        <p:grpSp>
          <p:nvGrpSpPr>
            <p:cNvPr id="250" name="Group 249"/>
            <p:cNvGrpSpPr/>
            <p:nvPr/>
          </p:nvGrpSpPr>
          <p:grpSpPr>
            <a:xfrm>
              <a:off x="103888" y="38101"/>
              <a:ext cx="5818156" cy="5991224"/>
              <a:chOff x="103888" y="0"/>
              <a:chExt cx="5818156" cy="5991225"/>
            </a:xfrm>
          </p:grpSpPr>
          <p:grpSp>
            <p:nvGrpSpPr>
              <p:cNvPr id="252" name="Group 251"/>
              <p:cNvGrpSpPr/>
              <p:nvPr/>
            </p:nvGrpSpPr>
            <p:grpSpPr>
              <a:xfrm>
                <a:off x="103888" y="0"/>
                <a:ext cx="5728587" cy="5991225"/>
                <a:chOff x="103898" y="0"/>
                <a:chExt cx="5729164" cy="5991738"/>
              </a:xfrm>
            </p:grpSpPr>
            <p:grpSp>
              <p:nvGrpSpPr>
                <p:cNvPr id="255" name="Group 254"/>
                <p:cNvGrpSpPr/>
                <p:nvPr/>
              </p:nvGrpSpPr>
              <p:grpSpPr>
                <a:xfrm>
                  <a:off x="103898" y="0"/>
                  <a:ext cx="5729164" cy="5991738"/>
                  <a:chOff x="103898" y="0"/>
                  <a:chExt cx="5729164" cy="5991738"/>
                </a:xfrm>
              </p:grpSpPr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103898" y="0"/>
                    <a:ext cx="5729164" cy="5009050"/>
                    <a:chOff x="103898" y="0"/>
                    <a:chExt cx="5729164" cy="5009050"/>
                  </a:xfrm>
                </p:grpSpPr>
                <p:grpSp>
                  <p:nvGrpSpPr>
                    <p:cNvPr id="260" name="Group 259"/>
                    <p:cNvGrpSpPr/>
                    <p:nvPr/>
                  </p:nvGrpSpPr>
                  <p:grpSpPr>
                    <a:xfrm>
                      <a:off x="103898" y="0"/>
                      <a:ext cx="5729164" cy="5009050"/>
                      <a:chOff x="-32579" y="0"/>
                      <a:chExt cx="5729164" cy="5009246"/>
                    </a:xfrm>
                  </p:grpSpPr>
                  <p:grpSp>
                    <p:nvGrpSpPr>
                      <p:cNvPr id="274" name="Group 273"/>
                      <p:cNvGrpSpPr/>
                      <p:nvPr/>
                    </p:nvGrpSpPr>
                    <p:grpSpPr>
                      <a:xfrm>
                        <a:off x="-32579" y="0"/>
                        <a:ext cx="5729164" cy="5009246"/>
                        <a:chOff x="-32579" y="0"/>
                        <a:chExt cx="5729164" cy="5009246"/>
                      </a:xfrm>
                    </p:grpSpPr>
                    <p:grpSp>
                      <p:nvGrpSpPr>
                        <p:cNvPr id="278" name="Group 277"/>
                        <p:cNvGrpSpPr/>
                        <p:nvPr/>
                      </p:nvGrpSpPr>
                      <p:grpSpPr>
                        <a:xfrm>
                          <a:off x="-32579" y="0"/>
                          <a:ext cx="5729164" cy="5009246"/>
                          <a:chOff x="-20264" y="0"/>
                          <a:chExt cx="3563564" cy="3047910"/>
                        </a:xfrm>
                      </p:grpSpPr>
                      <p:cxnSp>
                        <p:nvCxnSpPr>
                          <p:cNvPr id="282" name="Straight Connector 281"/>
                          <p:cNvCxnSpPr/>
                          <p:nvPr/>
                        </p:nvCxnSpPr>
                        <p:spPr>
                          <a:xfrm flipV="1">
                            <a:off x="-16565" y="9525"/>
                            <a:ext cx="3559865" cy="3649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3" name="Straight Connector 282"/>
                          <p:cNvCxnSpPr/>
                          <p:nvPr/>
                        </p:nvCxnSpPr>
                        <p:spPr>
                          <a:xfrm>
                            <a:off x="-20264" y="1488318"/>
                            <a:ext cx="3563564" cy="0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84" name="Rectangle 283"/>
                          <p:cNvSpPr/>
                          <p:nvPr/>
                        </p:nvSpPr>
                        <p:spPr>
                          <a:xfrm>
                            <a:off x="2795588" y="3476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85" name="Group 284"/>
                          <p:cNvGrpSpPr/>
                          <p:nvPr/>
                        </p:nvGrpSpPr>
                        <p:grpSpPr>
                          <a:xfrm>
                            <a:off x="20002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51" name="Group 350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54" name="Group 35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56" name="Straight Connector 355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7" name="Straight Connector 356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8" name="Straight Connector 357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59" name="Freeform 358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60" name="Straight Connector 359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61" name="Group 360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64" name="Straight Connector 363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5" name="Straight Connector 364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6" name="Straight Connector 365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7" name="Straight Connector 366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62" name="Oval 361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63" name="Freeform 362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55" name="Rectangle 354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1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52" name="Oval 351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53" name="Oval 352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6" name="Group 285"/>
                          <p:cNvGrpSpPr/>
                          <p:nvPr/>
                        </p:nvGrpSpPr>
                        <p:grpSpPr>
                          <a:xfrm>
                            <a:off x="94297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34" name="Group 333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37" name="Group 336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39" name="Straight Connector 338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0" name="Straight Connector 339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1" name="Straight Connector 340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42" name="Freeform 341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43" name="Straight Connector 342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44" name="Group 343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47" name="Straight Connector 346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8" name="Straight Connector 347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9" name="Straight Connector 348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50" name="Straight Connector 349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45" name="Oval 344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46" name="Freeform 345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38" name="Rectangle 337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35" name="Oval 334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36" name="Oval 335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7" name="Group 286"/>
                          <p:cNvGrpSpPr/>
                          <p:nvPr/>
                        </p:nvGrpSpPr>
                        <p:grpSpPr>
                          <a:xfrm>
                            <a:off x="1714500" y="0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17" name="Group 316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20" name="Group 319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22" name="Straight Connector 321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3" name="Straight Connector 322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4" name="Straight Connector 323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25" name="Freeform 324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26" name="Straight Connector 325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27" name="Group 326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30" name="Straight Connector 329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1" name="Straight Connector 330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2" name="Straight Connector 331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3" name="Straight Connector 332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28" name="Oval 327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29" name="Freeform 328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21" name="Rectangle 320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18" name="Oval 317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19" name="Oval 318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8" name="Group 287"/>
                          <p:cNvGrpSpPr/>
                          <p:nvPr/>
                        </p:nvGrpSpPr>
                        <p:grpSpPr>
                          <a:xfrm>
                            <a:off x="2857500" y="9525"/>
                            <a:ext cx="590551" cy="3038385"/>
                            <a:chOff x="0" y="0"/>
                            <a:chExt cx="590551" cy="3038785"/>
                          </a:xfrm>
                        </p:grpSpPr>
                        <p:grpSp>
                          <p:nvGrpSpPr>
                            <p:cNvPr id="310" name="Group 309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566738" cy="3038785"/>
                              <a:chOff x="0" y="0"/>
                              <a:chExt cx="566738" cy="3038785"/>
                            </a:xfrm>
                          </p:grpSpPr>
                          <p:cxnSp>
                            <p:nvCxnSpPr>
                              <p:cNvPr id="312" name="Straight Connector 311"/>
                              <p:cNvCxnSpPr/>
                              <p:nvPr/>
                            </p:nvCxnSpPr>
                            <p:spPr>
                              <a:xfrm>
                                <a:off x="4762" y="0"/>
                                <a:ext cx="0" cy="1483743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3" name="Straight Connector 312"/>
                              <p:cNvCxnSpPr/>
                              <p:nvPr/>
                            </p:nvCxnSpPr>
                            <p:spPr>
                              <a:xfrm>
                                <a:off x="457200" y="690563"/>
                                <a:ext cx="1905" cy="681487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4" name="Straight Connector 313"/>
                              <p:cNvCxnSpPr/>
                              <p:nvPr/>
                            </p:nvCxnSpPr>
                            <p:spPr>
                              <a:xfrm>
                                <a:off x="0" y="685800"/>
                                <a:ext cx="459357" cy="0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15" name="Freeform 314"/>
                              <p:cNvSpPr/>
                              <p:nvPr/>
                            </p:nvSpPr>
                            <p:spPr>
                              <a:xfrm>
                                <a:off x="447675" y="1362075"/>
                                <a:ext cx="119063" cy="223838"/>
                              </a:xfrm>
                              <a:custGeom>
                                <a:avLst/>
                                <a:gdLst>
                                  <a:gd name="connsiteX0" fmla="*/ 0 w 119063"/>
                                  <a:gd name="connsiteY0" fmla="*/ 0 h 223838"/>
                                  <a:gd name="connsiteX1" fmla="*/ 119063 w 119063"/>
                                  <a:gd name="connsiteY1" fmla="*/ 104775 h 223838"/>
                                  <a:gd name="connsiteX2" fmla="*/ 0 w 119063"/>
                                  <a:gd name="connsiteY2" fmla="*/ 223838 h 223838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119063" h="223838">
                                    <a:moveTo>
                                      <a:pt x="0" y="0"/>
                                    </a:moveTo>
                                    <a:cubicBezTo>
                                      <a:pt x="59531" y="33734"/>
                                      <a:pt x="119063" y="67469"/>
                                      <a:pt x="119063" y="104775"/>
                                    </a:cubicBezTo>
                                    <a:cubicBezTo>
                                      <a:pt x="119063" y="142081"/>
                                      <a:pt x="59531" y="182959"/>
                                      <a:pt x="0" y="223838"/>
                                    </a:cubicBezTo>
                                  </a:path>
                                </a:pathLst>
                              </a:custGeom>
                              <a:noFill/>
                              <a:ln w="2540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cxnSp>
                            <p:nvCxnSpPr>
                              <p:cNvPr id="316" name="Straight Connector 315"/>
                              <p:cNvCxnSpPr/>
                              <p:nvPr/>
                            </p:nvCxnSpPr>
                            <p:spPr>
                              <a:xfrm flipH="1">
                                <a:off x="80656" y="1585792"/>
                                <a:ext cx="375854" cy="1452993"/>
                              </a:xfrm>
                              <a:prstGeom prst="line">
                                <a:avLst/>
                              </a:prstGeom>
                              <a:ln w="25400"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311" name="Oval 310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89" name="Rectangle 288"/>
                          <p:cNvSpPr/>
                          <p:nvPr/>
                        </p:nvSpPr>
                        <p:spPr>
                          <a:xfrm>
                            <a:off x="2800350" y="9191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" name="Rectangle 289"/>
                          <p:cNvSpPr/>
                          <p:nvPr/>
                        </p:nvSpPr>
                        <p:spPr>
                          <a:xfrm>
                            <a:off x="147638" y="233362"/>
                            <a:ext cx="161926" cy="114300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" name="Rectangle 290"/>
                          <p:cNvSpPr/>
                          <p:nvPr/>
                        </p:nvSpPr>
                        <p:spPr>
                          <a:xfrm>
                            <a:off x="890588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" name="Rectangle 291"/>
                          <p:cNvSpPr/>
                          <p:nvPr/>
                        </p:nvSpPr>
                        <p:spPr>
                          <a:xfrm>
                            <a:off x="152400" y="1033462"/>
                            <a:ext cx="161925" cy="114300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3" name="Rectangle 292"/>
                          <p:cNvSpPr/>
                          <p:nvPr/>
                        </p:nvSpPr>
                        <p:spPr>
                          <a:xfrm>
                            <a:off x="890588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4" name="Rectangle 293"/>
                          <p:cNvSpPr/>
                          <p:nvPr/>
                        </p:nvSpPr>
                        <p:spPr>
                          <a:xfrm>
                            <a:off x="1662113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5" name="Rectangle 294"/>
                          <p:cNvSpPr/>
                          <p:nvPr/>
                        </p:nvSpPr>
                        <p:spPr>
                          <a:xfrm>
                            <a:off x="1666875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96" name="Group 295"/>
                          <p:cNvGrpSpPr/>
                          <p:nvPr/>
                        </p:nvGrpSpPr>
                        <p:grpSpPr>
                          <a:xfrm>
                            <a:off x="3033713" y="666750"/>
                            <a:ext cx="223838" cy="269240"/>
                            <a:chOff x="9525" y="0"/>
                            <a:chExt cx="223838" cy="269240"/>
                          </a:xfrm>
                        </p:grpSpPr>
                        <p:sp>
                          <p:nvSpPr>
                            <p:cNvPr id="304" name="Text Box 271"/>
                            <p:cNvSpPr txBox="1"/>
                            <p:nvPr/>
                          </p:nvSpPr>
                          <p:spPr>
                            <a:xfrm>
                              <a:off x="29292" y="159791"/>
                              <a:ext cx="202037" cy="106452"/>
                            </a:xfrm>
                            <a:prstGeom prst="rect">
                              <a:avLst/>
                            </a:prstGeom>
                            <a:solidFill>
                              <a:schemeClr val="lt1"/>
                            </a:solidFill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0" tIns="0" rIns="0" bIns="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800"/>
                                </a:spcAft>
                              </a:pPr>
                              <a:r>
                                <a:rPr lang="en-US" sz="800" dirty="0" smtClean="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meter1</a:t>
                              </a:r>
                              <a:endParaRPr lang="en-US" sz="1100" dirty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05" name="Group 304"/>
                            <p:cNvGrpSpPr/>
                            <p:nvPr/>
                          </p:nvGrpSpPr>
                          <p:grpSpPr>
                            <a:xfrm>
                              <a:off x="9525" y="0"/>
                              <a:ext cx="223838" cy="45719"/>
                              <a:chOff x="0" y="0"/>
                              <a:chExt cx="452437" cy="233367"/>
                            </a:xfrm>
                          </p:grpSpPr>
                          <p:sp>
                            <p:nvSpPr>
                              <p:cNvPr id="308" name="Freeform 307"/>
                              <p:cNvSpPr/>
                              <p:nvPr/>
                            </p:nvSpPr>
                            <p:spPr>
                              <a:xfrm>
                                <a:off x="0" y="4763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09" name="Freeform 308"/>
                              <p:cNvSpPr/>
                              <p:nvPr/>
                            </p:nvSpPr>
                            <p:spPr>
                              <a:xfrm>
                                <a:off x="223837" y="0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cxnSp>
                          <p:nvCxnSpPr>
                            <p:cNvPr id="306" name="Straight Connector 305"/>
                            <p:cNvCxnSpPr/>
                            <p:nvPr/>
                          </p:nvCxnSpPr>
                          <p:spPr>
                            <a:xfrm>
                              <a:off x="123825" y="42862"/>
                              <a:ext cx="0" cy="112077"/>
                            </a:xfrm>
                            <a:prstGeom prst="line">
                              <a:avLst/>
                            </a:prstGeom>
                            <a:ln w="127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07" name="Oval 306"/>
                            <p:cNvSpPr/>
                            <p:nvPr/>
                          </p:nvSpPr>
                          <p:spPr>
                            <a:xfrm>
                              <a:off x="9525" y="152400"/>
                              <a:ext cx="223837" cy="11684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97" name="Text Box 277"/>
                          <p:cNvSpPr txBox="1"/>
                          <p:nvPr/>
                        </p:nvSpPr>
                        <p:spPr>
                          <a:xfrm>
                            <a:off x="357188" y="2105025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8" name="Text Box 278"/>
                          <p:cNvSpPr txBox="1"/>
                          <p:nvPr/>
                        </p:nvSpPr>
                        <p:spPr>
                          <a:xfrm>
                            <a:off x="1100138" y="210026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9" name="Text Box 279"/>
                          <p:cNvSpPr txBox="1"/>
                          <p:nvPr/>
                        </p:nvSpPr>
                        <p:spPr>
                          <a:xfrm>
                            <a:off x="1871663" y="207645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0" name="Text Box 280"/>
                          <p:cNvSpPr txBox="1"/>
                          <p:nvPr/>
                        </p:nvSpPr>
                        <p:spPr>
                          <a:xfrm>
                            <a:off x="261938" y="53340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1" name="Text Box 281"/>
                          <p:cNvSpPr txBox="1"/>
                          <p:nvPr/>
                        </p:nvSpPr>
                        <p:spPr>
                          <a:xfrm>
                            <a:off x="995363" y="51911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2" name="Text Box 282"/>
                          <p:cNvSpPr txBox="1"/>
                          <p:nvPr/>
                        </p:nvSpPr>
                        <p:spPr>
                          <a:xfrm>
                            <a:off x="1762118" y="519081"/>
                            <a:ext cx="209549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3" name="Text Box 283"/>
                          <p:cNvSpPr txBox="1"/>
                          <p:nvPr/>
                        </p:nvSpPr>
                        <p:spPr>
                          <a:xfrm>
                            <a:off x="2643188" y="596905"/>
                            <a:ext cx="314325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dirty="0" smtClean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EB-m1</a:t>
                            </a:r>
                            <a:endParaRPr lang="en-US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79" name="Straight Arrow Connector 278"/>
                        <p:cNvCxnSpPr/>
                        <p:nvPr/>
                      </p:nvCxnSpPr>
                      <p:spPr>
                        <a:xfrm flipV="1">
                          <a:off x="1139588" y="2893325"/>
                          <a:ext cx="3141095" cy="675564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0" name="Straight Arrow Connector 279"/>
                        <p:cNvCxnSpPr/>
                        <p:nvPr/>
                      </p:nvCxnSpPr>
                      <p:spPr>
                        <a:xfrm flipV="1">
                          <a:off x="2292824" y="2961564"/>
                          <a:ext cx="1937982" cy="606766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1" name="Straight Arrow Connector 280"/>
                        <p:cNvCxnSpPr/>
                        <p:nvPr/>
                      </p:nvCxnSpPr>
                      <p:spPr>
                        <a:xfrm flipV="1">
                          <a:off x="3527946" y="3016155"/>
                          <a:ext cx="702263" cy="547893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75" name="Text Box 289"/>
                      <p:cNvSpPr txBox="1"/>
                      <p:nvPr/>
                    </p:nvSpPr>
                    <p:spPr>
                      <a:xfrm>
                        <a:off x="955343" y="4080681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6" name="Text Box 290"/>
                      <p:cNvSpPr txBox="1"/>
                      <p:nvPr/>
                    </p:nvSpPr>
                    <p:spPr>
                      <a:xfrm>
                        <a:off x="2163170" y="4067033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7" name="Text Box 291"/>
                      <p:cNvSpPr txBox="1"/>
                      <p:nvPr/>
                    </p:nvSpPr>
                    <p:spPr>
                      <a:xfrm>
                        <a:off x="3459708" y="4046562"/>
                        <a:ext cx="174015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ST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61" name="Text Box 292"/>
                    <p:cNvSpPr txBox="1"/>
                    <p:nvPr/>
                  </p:nvSpPr>
                  <p:spPr>
                    <a:xfrm>
                      <a:off x="730155" y="2770496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2" name="Text Box 293"/>
                    <p:cNvSpPr txBox="1"/>
                    <p:nvPr/>
                  </p:nvSpPr>
                  <p:spPr>
                    <a:xfrm>
                      <a:off x="1924334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BKR-2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3" name="Text Box 294"/>
                    <p:cNvSpPr txBox="1"/>
                    <p:nvPr/>
                  </p:nvSpPr>
                  <p:spPr>
                    <a:xfrm>
                      <a:off x="3159456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BKR-3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4" name="Text Box 295"/>
                    <p:cNvSpPr txBox="1"/>
                    <p:nvPr/>
                  </p:nvSpPr>
                  <p:spPr>
                    <a:xfrm>
                      <a:off x="669986" y="1650033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BKR-5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5" name="Text Box 296"/>
                    <p:cNvSpPr txBox="1"/>
                    <p:nvPr/>
                  </p:nvSpPr>
                  <p:spPr>
                    <a:xfrm>
                      <a:off x="663050" y="350618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BKR-4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6" name="Text Box 297"/>
                    <p:cNvSpPr txBox="1"/>
                    <p:nvPr/>
                  </p:nvSpPr>
                  <p:spPr>
                    <a:xfrm>
                      <a:off x="1221474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BKR-6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7" name="Text Box 298"/>
                    <p:cNvSpPr txBox="1"/>
                    <p:nvPr/>
                  </p:nvSpPr>
                  <p:spPr>
                    <a:xfrm>
                      <a:off x="1235122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BKR-7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8" name="Text Box 299"/>
                    <p:cNvSpPr txBox="1"/>
                    <p:nvPr/>
                  </p:nvSpPr>
                  <p:spPr>
                    <a:xfrm>
                      <a:off x="2456597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BKR-8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9" name="Text Box 300"/>
                    <p:cNvSpPr txBox="1"/>
                    <p:nvPr/>
                  </p:nvSpPr>
                  <p:spPr>
                    <a:xfrm>
                      <a:off x="2470244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BKR-9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0" name="Text Box 301"/>
                    <p:cNvSpPr txBox="1"/>
                    <p:nvPr/>
                  </p:nvSpPr>
                  <p:spPr>
                    <a:xfrm>
                      <a:off x="4183038" y="51179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BKR-10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1" name="Text Box 302"/>
                    <p:cNvSpPr txBox="1"/>
                    <p:nvPr/>
                  </p:nvSpPr>
                  <p:spPr>
                    <a:xfrm>
                      <a:off x="4183038" y="146031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2" name="Oval 271"/>
                    <p:cNvSpPr/>
                    <p:nvPr/>
                  </p:nvSpPr>
                  <p:spPr>
                    <a:xfrm>
                      <a:off x="211540" y="3678072"/>
                      <a:ext cx="4415051" cy="563472"/>
                    </a:xfrm>
                    <a:prstGeom prst="ellipse">
                      <a:avLst/>
                    </a:prstGeom>
                    <a:noFill/>
                    <a:ln w="22225"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" name="Text Box 304"/>
                    <p:cNvSpPr txBox="1"/>
                    <p:nvPr/>
                  </p:nvSpPr>
                  <p:spPr>
                    <a:xfrm>
                      <a:off x="4094328" y="3807726"/>
                      <a:ext cx="551282" cy="28916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Train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59" name="Cloud 258"/>
                  <p:cNvSpPr/>
                  <p:nvPr/>
                </p:nvSpPr>
                <p:spPr>
                  <a:xfrm>
                    <a:off x="211540" y="4879075"/>
                    <a:ext cx="5291195" cy="1112663"/>
                  </a:xfrm>
                  <a:prstGeom prst="cloud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" name="Text Box 310"/>
                <p:cNvSpPr txBox="1"/>
                <p:nvPr/>
              </p:nvSpPr>
              <p:spPr>
                <a:xfrm>
                  <a:off x="2533024" y="5292610"/>
                  <a:ext cx="979170" cy="2463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Rest of Grid</a:t>
                  </a:r>
                  <a:endPara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Cloud 252"/>
              <p:cNvSpPr/>
              <p:nvPr/>
            </p:nvSpPr>
            <p:spPr>
              <a:xfrm>
                <a:off x="4257675" y="2590800"/>
                <a:ext cx="1577340" cy="790575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4" name="Text Box 501"/>
              <p:cNvSpPr txBox="1"/>
              <p:nvPr/>
            </p:nvSpPr>
            <p:spPr>
              <a:xfrm>
                <a:off x="4272821" y="2625963"/>
                <a:ext cx="1649223" cy="66486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Logical Resource Node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(Dispatch)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LMP: LRN_LMP_SF_AGG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571500" y="0"/>
              <a:ext cx="4240014" cy="1094329"/>
              <a:chOff x="0" y="0"/>
              <a:chExt cx="4240014" cy="1094329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571750" y="0"/>
                <a:ext cx="1668264" cy="790575"/>
                <a:chOff x="0" y="0"/>
                <a:chExt cx="1668264" cy="790575"/>
              </a:xfrm>
            </p:grpSpPr>
            <p:sp>
              <p:nvSpPr>
                <p:cNvPr id="248" name="Cloud 247"/>
                <p:cNvSpPr/>
                <p:nvPr/>
              </p:nvSpPr>
              <p:spPr>
                <a:xfrm>
                  <a:off x="0" y="0"/>
                  <a:ext cx="1577331" cy="790575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Text Box 18"/>
                <p:cNvSpPr txBox="1"/>
                <p:nvPr/>
              </p:nvSpPr>
              <p:spPr>
                <a:xfrm>
                  <a:off x="19050" y="38100"/>
                  <a:ext cx="1649214" cy="6648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Logical Resource Node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LMP: LRN_LMP_RN_LMP_AGG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45" name="Straight Arrow Connector 244"/>
              <p:cNvCxnSpPr/>
              <p:nvPr/>
            </p:nvCxnSpPr>
            <p:spPr>
              <a:xfrm flipV="1">
                <a:off x="0" y="381000"/>
                <a:ext cx="2595670" cy="67548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flipV="1">
                <a:off x="1181100" y="485775"/>
                <a:ext cx="1414145" cy="60833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2428875" y="609600"/>
                <a:ext cx="219075" cy="484729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923640" y="5010170"/>
            <a:ext cx="644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LRN_LMP_RN_LMP_AGG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LRN_LMP_SF_AGG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2895600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584575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895600" y="6083300"/>
            <a:ext cx="688975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442"/>
          <p:cNvSpPr txBox="1"/>
          <p:nvPr/>
        </p:nvSpPr>
        <p:spPr>
          <a:xfrm>
            <a:off x="2943222" y="6125365"/>
            <a:ext cx="584200" cy="1854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Load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84847" y="1032136"/>
            <a:ext cx="1943612" cy="4615874"/>
            <a:chOff x="363176" y="1053569"/>
            <a:chExt cx="1943612" cy="4615874"/>
          </a:xfrm>
        </p:grpSpPr>
        <p:grpSp>
          <p:nvGrpSpPr>
            <p:cNvPr id="137" name="Group 136"/>
            <p:cNvGrpSpPr/>
            <p:nvPr/>
          </p:nvGrpSpPr>
          <p:grpSpPr>
            <a:xfrm flipH="1">
              <a:off x="363176" y="1053569"/>
              <a:ext cx="1943612" cy="4615874"/>
              <a:chOff x="5326993" y="1210165"/>
              <a:chExt cx="1943612" cy="461587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5326993" y="1210165"/>
                <a:ext cx="1943612" cy="4615874"/>
                <a:chOff x="5326993" y="1210165"/>
                <a:chExt cx="1943612" cy="4615874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6382869" y="1730081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6528325" y="1210165"/>
                  <a:ext cx="7652" cy="220306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255603" y="2247828"/>
                  <a:ext cx="3062" cy="100129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6520670" y="2240830"/>
                  <a:ext cx="73840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5326993" y="3224045"/>
                  <a:ext cx="1943612" cy="260199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6" name="Rectangle 145"/>
                <p:cNvSpPr/>
                <p:nvPr/>
              </p:nvSpPr>
              <p:spPr>
                <a:xfrm>
                  <a:off x="6390524" y="2569885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Text Box 128"/>
                <p:cNvSpPr txBox="1"/>
                <p:nvPr/>
              </p:nvSpPr>
              <p:spPr>
                <a:xfrm>
                  <a:off x="6797422" y="2433781"/>
                  <a:ext cx="324768" cy="15642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meter2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6765647" y="2200343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6943659" y="2198972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6949380" y="2261957"/>
                  <a:ext cx="0" cy="16469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1" name="Oval 150"/>
                <p:cNvSpPr/>
                <p:nvPr/>
              </p:nvSpPr>
              <p:spPr>
                <a:xfrm>
                  <a:off x="6765647" y="2422920"/>
                  <a:ext cx="359810" cy="17169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Text Box 160"/>
                <p:cNvSpPr txBox="1"/>
                <p:nvPr/>
              </p:nvSpPr>
              <p:spPr>
                <a:xfrm>
                  <a:off x="6632579" y="1665054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Text Box 161"/>
                <p:cNvSpPr txBox="1"/>
                <p:nvPr/>
              </p:nvSpPr>
              <p:spPr>
                <a:xfrm>
                  <a:off x="6592476" y="2674653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BKR-13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0" name="Oval 139"/>
              <p:cNvSpPr/>
              <p:nvPr/>
            </p:nvSpPr>
            <p:spPr>
              <a:xfrm>
                <a:off x="6485431" y="2204600"/>
                <a:ext cx="80841" cy="73901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38" name="Text Box 137"/>
            <p:cNvSpPr txBox="1"/>
            <p:nvPr/>
          </p:nvSpPr>
          <p:spPr>
            <a:xfrm>
              <a:off x="1174355" y="1959354"/>
              <a:ext cx="505267" cy="258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EB-m2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3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000" dirty="0" smtClean="0"/>
              <a:t>Scenario 2: Contingency Disconnects Both Resource</a:t>
            </a:r>
            <a:r>
              <a:rPr lang="en-US" sz="2000" dirty="0"/>
              <a:t> </a:t>
            </a:r>
            <a:r>
              <a:rPr lang="en-US" sz="2000" dirty="0" smtClean="0"/>
              <a:t>and Resource Node – Post NPRR 833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827125" y="990600"/>
            <a:ext cx="7478675" cy="5453063"/>
            <a:chOff x="109834" y="0"/>
            <a:chExt cx="5812210" cy="6029325"/>
          </a:xfrm>
        </p:grpSpPr>
        <p:grpSp>
          <p:nvGrpSpPr>
            <p:cNvPr id="250" name="Group 249"/>
            <p:cNvGrpSpPr/>
            <p:nvPr/>
          </p:nvGrpSpPr>
          <p:grpSpPr>
            <a:xfrm>
              <a:off x="109834" y="38101"/>
              <a:ext cx="5812210" cy="5991224"/>
              <a:chOff x="109834" y="0"/>
              <a:chExt cx="5812210" cy="5991225"/>
            </a:xfrm>
          </p:grpSpPr>
          <p:grpSp>
            <p:nvGrpSpPr>
              <p:cNvPr id="252" name="Group 251"/>
              <p:cNvGrpSpPr/>
              <p:nvPr/>
            </p:nvGrpSpPr>
            <p:grpSpPr>
              <a:xfrm>
                <a:off x="109834" y="0"/>
                <a:ext cx="5722641" cy="5991225"/>
                <a:chOff x="109845" y="0"/>
                <a:chExt cx="5723217" cy="5991738"/>
              </a:xfrm>
            </p:grpSpPr>
            <p:grpSp>
              <p:nvGrpSpPr>
                <p:cNvPr id="255" name="Group 254"/>
                <p:cNvGrpSpPr/>
                <p:nvPr/>
              </p:nvGrpSpPr>
              <p:grpSpPr>
                <a:xfrm>
                  <a:off x="109845" y="0"/>
                  <a:ext cx="5723217" cy="5991738"/>
                  <a:chOff x="109845" y="0"/>
                  <a:chExt cx="5723217" cy="5991738"/>
                </a:xfrm>
              </p:grpSpPr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109845" y="0"/>
                    <a:ext cx="5723217" cy="5009050"/>
                    <a:chOff x="109845" y="0"/>
                    <a:chExt cx="5723217" cy="5009050"/>
                  </a:xfrm>
                </p:grpSpPr>
                <p:grpSp>
                  <p:nvGrpSpPr>
                    <p:cNvPr id="260" name="Group 259"/>
                    <p:cNvGrpSpPr/>
                    <p:nvPr/>
                  </p:nvGrpSpPr>
                  <p:grpSpPr>
                    <a:xfrm>
                      <a:off x="109845" y="0"/>
                      <a:ext cx="5723217" cy="5009050"/>
                      <a:chOff x="-26632" y="0"/>
                      <a:chExt cx="5723217" cy="5009246"/>
                    </a:xfrm>
                  </p:grpSpPr>
                  <p:grpSp>
                    <p:nvGrpSpPr>
                      <p:cNvPr id="274" name="Group 273"/>
                      <p:cNvGrpSpPr/>
                      <p:nvPr/>
                    </p:nvGrpSpPr>
                    <p:grpSpPr>
                      <a:xfrm>
                        <a:off x="-26632" y="0"/>
                        <a:ext cx="5723217" cy="5009246"/>
                        <a:chOff x="-26632" y="0"/>
                        <a:chExt cx="5723217" cy="5009246"/>
                      </a:xfrm>
                    </p:grpSpPr>
                    <p:grpSp>
                      <p:nvGrpSpPr>
                        <p:cNvPr id="278" name="Group 277"/>
                        <p:cNvGrpSpPr/>
                        <p:nvPr/>
                      </p:nvGrpSpPr>
                      <p:grpSpPr>
                        <a:xfrm>
                          <a:off x="-26632" y="0"/>
                          <a:ext cx="5723217" cy="5009246"/>
                          <a:chOff x="-16565" y="0"/>
                          <a:chExt cx="3559865" cy="3047910"/>
                        </a:xfrm>
                      </p:grpSpPr>
                      <p:cxnSp>
                        <p:nvCxnSpPr>
                          <p:cNvPr id="282" name="Straight Connector 281"/>
                          <p:cNvCxnSpPr/>
                          <p:nvPr/>
                        </p:nvCxnSpPr>
                        <p:spPr>
                          <a:xfrm>
                            <a:off x="-16565" y="9525"/>
                            <a:ext cx="3559865" cy="0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3" name="Straight Connector 282"/>
                          <p:cNvCxnSpPr/>
                          <p:nvPr/>
                        </p:nvCxnSpPr>
                        <p:spPr>
                          <a:xfrm>
                            <a:off x="-16565" y="1483743"/>
                            <a:ext cx="3559865" cy="4575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84" name="Rectangle 283"/>
                          <p:cNvSpPr/>
                          <p:nvPr/>
                        </p:nvSpPr>
                        <p:spPr>
                          <a:xfrm>
                            <a:off x="2795588" y="3476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85" name="Group 284"/>
                          <p:cNvGrpSpPr/>
                          <p:nvPr/>
                        </p:nvGrpSpPr>
                        <p:grpSpPr>
                          <a:xfrm>
                            <a:off x="20002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51" name="Group 350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54" name="Group 35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56" name="Straight Connector 355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7" name="Straight Connector 356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8" name="Straight Connector 357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59" name="Freeform 358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60" name="Straight Connector 359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61" name="Group 360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64" name="Straight Connector 363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5" name="Straight Connector 364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6" name="Straight Connector 365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7" name="Straight Connector 366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62" name="Oval 361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63" name="Freeform 362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55" name="Rectangle 354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52" name="Oval 351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53" name="Oval 352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6" name="Group 285"/>
                          <p:cNvGrpSpPr/>
                          <p:nvPr/>
                        </p:nvGrpSpPr>
                        <p:grpSpPr>
                          <a:xfrm>
                            <a:off x="94297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34" name="Group 333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37" name="Group 336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39" name="Straight Connector 338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0" name="Straight Connector 339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1" name="Straight Connector 340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42" name="Freeform 341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43" name="Straight Connector 342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44" name="Group 343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47" name="Straight Connector 346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8" name="Straight Connector 347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9" name="Straight Connector 348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50" name="Straight Connector 349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45" name="Oval 344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46" name="Freeform 345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38" name="Rectangle 337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35" name="Oval 334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36" name="Oval 335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7" name="Group 286"/>
                          <p:cNvGrpSpPr/>
                          <p:nvPr/>
                        </p:nvGrpSpPr>
                        <p:grpSpPr>
                          <a:xfrm>
                            <a:off x="1714500" y="0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17" name="Group 316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20" name="Group 319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22" name="Straight Connector 321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3" name="Straight Connector 322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4" name="Straight Connector 323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25" name="Freeform 324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26" name="Straight Connector 325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27" name="Group 326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30" name="Straight Connector 329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1" name="Straight Connector 330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2" name="Straight Connector 331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3" name="Straight Connector 332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28" name="Oval 327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29" name="Freeform 328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21" name="Rectangle 320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18" name="Oval 317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19" name="Oval 318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8" name="Group 287"/>
                          <p:cNvGrpSpPr/>
                          <p:nvPr/>
                        </p:nvGrpSpPr>
                        <p:grpSpPr>
                          <a:xfrm>
                            <a:off x="2857500" y="9525"/>
                            <a:ext cx="590551" cy="3038385"/>
                            <a:chOff x="0" y="0"/>
                            <a:chExt cx="590551" cy="3038785"/>
                          </a:xfrm>
                        </p:grpSpPr>
                        <p:grpSp>
                          <p:nvGrpSpPr>
                            <p:cNvPr id="310" name="Group 309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566738" cy="3038785"/>
                              <a:chOff x="0" y="0"/>
                              <a:chExt cx="566738" cy="3038785"/>
                            </a:xfrm>
                          </p:grpSpPr>
                          <p:cxnSp>
                            <p:nvCxnSpPr>
                              <p:cNvPr id="312" name="Straight Connector 311"/>
                              <p:cNvCxnSpPr/>
                              <p:nvPr/>
                            </p:nvCxnSpPr>
                            <p:spPr>
                              <a:xfrm>
                                <a:off x="4762" y="0"/>
                                <a:ext cx="0" cy="1483743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3" name="Straight Connector 312"/>
                              <p:cNvCxnSpPr/>
                              <p:nvPr/>
                            </p:nvCxnSpPr>
                            <p:spPr>
                              <a:xfrm>
                                <a:off x="457200" y="690563"/>
                                <a:ext cx="1905" cy="681487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4" name="Straight Connector 313"/>
                              <p:cNvCxnSpPr/>
                              <p:nvPr/>
                            </p:nvCxnSpPr>
                            <p:spPr>
                              <a:xfrm>
                                <a:off x="0" y="685800"/>
                                <a:ext cx="459357" cy="0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15" name="Freeform 314"/>
                              <p:cNvSpPr/>
                              <p:nvPr/>
                            </p:nvSpPr>
                            <p:spPr>
                              <a:xfrm>
                                <a:off x="447675" y="1362075"/>
                                <a:ext cx="119063" cy="223838"/>
                              </a:xfrm>
                              <a:custGeom>
                                <a:avLst/>
                                <a:gdLst>
                                  <a:gd name="connsiteX0" fmla="*/ 0 w 119063"/>
                                  <a:gd name="connsiteY0" fmla="*/ 0 h 223838"/>
                                  <a:gd name="connsiteX1" fmla="*/ 119063 w 119063"/>
                                  <a:gd name="connsiteY1" fmla="*/ 104775 h 223838"/>
                                  <a:gd name="connsiteX2" fmla="*/ 0 w 119063"/>
                                  <a:gd name="connsiteY2" fmla="*/ 223838 h 223838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119063" h="223838">
                                    <a:moveTo>
                                      <a:pt x="0" y="0"/>
                                    </a:moveTo>
                                    <a:cubicBezTo>
                                      <a:pt x="59531" y="33734"/>
                                      <a:pt x="119063" y="67469"/>
                                      <a:pt x="119063" y="104775"/>
                                    </a:cubicBezTo>
                                    <a:cubicBezTo>
                                      <a:pt x="119063" y="142081"/>
                                      <a:pt x="59531" y="182959"/>
                                      <a:pt x="0" y="223838"/>
                                    </a:cubicBezTo>
                                  </a:path>
                                </a:pathLst>
                              </a:custGeom>
                              <a:noFill/>
                              <a:ln w="2540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cxnSp>
                            <p:nvCxnSpPr>
                              <p:cNvPr id="316" name="Straight Connector 315"/>
                              <p:cNvCxnSpPr/>
                              <p:nvPr/>
                            </p:nvCxnSpPr>
                            <p:spPr>
                              <a:xfrm flipH="1">
                                <a:off x="80656" y="1585792"/>
                                <a:ext cx="375854" cy="1452993"/>
                              </a:xfrm>
                              <a:prstGeom prst="line">
                                <a:avLst/>
                              </a:prstGeom>
                              <a:ln w="25400"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311" name="Oval 310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89" name="Rectangle 288"/>
                          <p:cNvSpPr/>
                          <p:nvPr/>
                        </p:nvSpPr>
                        <p:spPr>
                          <a:xfrm>
                            <a:off x="2800350" y="9191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" name="Rectangle 289"/>
                          <p:cNvSpPr/>
                          <p:nvPr/>
                        </p:nvSpPr>
                        <p:spPr>
                          <a:xfrm>
                            <a:off x="147638" y="233362"/>
                            <a:ext cx="161926" cy="114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" name="Rectangle 290"/>
                          <p:cNvSpPr/>
                          <p:nvPr/>
                        </p:nvSpPr>
                        <p:spPr>
                          <a:xfrm>
                            <a:off x="890588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" name="Rectangle 291"/>
                          <p:cNvSpPr/>
                          <p:nvPr/>
                        </p:nvSpPr>
                        <p:spPr>
                          <a:xfrm>
                            <a:off x="152400" y="1033462"/>
                            <a:ext cx="161925" cy="114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3" name="Rectangle 292"/>
                          <p:cNvSpPr/>
                          <p:nvPr/>
                        </p:nvSpPr>
                        <p:spPr>
                          <a:xfrm>
                            <a:off x="890588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4" name="Rectangle 293"/>
                          <p:cNvSpPr/>
                          <p:nvPr/>
                        </p:nvSpPr>
                        <p:spPr>
                          <a:xfrm>
                            <a:off x="1662113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5" name="Rectangle 294"/>
                          <p:cNvSpPr/>
                          <p:nvPr/>
                        </p:nvSpPr>
                        <p:spPr>
                          <a:xfrm>
                            <a:off x="1666875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96" name="Group 295"/>
                          <p:cNvGrpSpPr/>
                          <p:nvPr/>
                        </p:nvGrpSpPr>
                        <p:grpSpPr>
                          <a:xfrm>
                            <a:off x="3033713" y="666750"/>
                            <a:ext cx="223838" cy="269240"/>
                            <a:chOff x="9525" y="0"/>
                            <a:chExt cx="223838" cy="269240"/>
                          </a:xfrm>
                        </p:grpSpPr>
                        <p:sp>
                          <p:nvSpPr>
                            <p:cNvPr id="304" name="Text Box 271"/>
                            <p:cNvSpPr txBox="1"/>
                            <p:nvPr/>
                          </p:nvSpPr>
                          <p:spPr>
                            <a:xfrm>
                              <a:off x="29292" y="159791"/>
                              <a:ext cx="202037" cy="106452"/>
                            </a:xfrm>
                            <a:prstGeom prst="rect">
                              <a:avLst/>
                            </a:prstGeom>
                            <a:solidFill>
                              <a:schemeClr val="lt1"/>
                            </a:solidFill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0" tIns="0" rIns="0" bIns="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800"/>
                                </a:spcAft>
                              </a:pPr>
                              <a:r>
                                <a:rPr lang="en-US" sz="800" dirty="0" smtClean="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meter1</a:t>
                              </a:r>
                              <a:endParaRPr lang="en-US" sz="1100" dirty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05" name="Group 304"/>
                            <p:cNvGrpSpPr/>
                            <p:nvPr/>
                          </p:nvGrpSpPr>
                          <p:grpSpPr>
                            <a:xfrm>
                              <a:off x="9525" y="0"/>
                              <a:ext cx="223838" cy="45719"/>
                              <a:chOff x="0" y="0"/>
                              <a:chExt cx="452437" cy="233367"/>
                            </a:xfrm>
                          </p:grpSpPr>
                          <p:sp>
                            <p:nvSpPr>
                              <p:cNvPr id="308" name="Freeform 307"/>
                              <p:cNvSpPr/>
                              <p:nvPr/>
                            </p:nvSpPr>
                            <p:spPr>
                              <a:xfrm>
                                <a:off x="0" y="4763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09" name="Freeform 308"/>
                              <p:cNvSpPr/>
                              <p:nvPr/>
                            </p:nvSpPr>
                            <p:spPr>
                              <a:xfrm>
                                <a:off x="223837" y="0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cxnSp>
                          <p:nvCxnSpPr>
                            <p:cNvPr id="306" name="Straight Connector 305"/>
                            <p:cNvCxnSpPr/>
                            <p:nvPr/>
                          </p:nvCxnSpPr>
                          <p:spPr>
                            <a:xfrm>
                              <a:off x="123825" y="42862"/>
                              <a:ext cx="0" cy="112077"/>
                            </a:xfrm>
                            <a:prstGeom prst="line">
                              <a:avLst/>
                            </a:prstGeom>
                            <a:ln w="127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07" name="Oval 306"/>
                            <p:cNvSpPr/>
                            <p:nvPr/>
                          </p:nvSpPr>
                          <p:spPr>
                            <a:xfrm>
                              <a:off x="9525" y="152400"/>
                              <a:ext cx="223837" cy="11684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97" name="Text Box 277"/>
                          <p:cNvSpPr txBox="1"/>
                          <p:nvPr/>
                        </p:nvSpPr>
                        <p:spPr>
                          <a:xfrm>
                            <a:off x="357188" y="2105025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8" name="Text Box 278"/>
                          <p:cNvSpPr txBox="1"/>
                          <p:nvPr/>
                        </p:nvSpPr>
                        <p:spPr>
                          <a:xfrm>
                            <a:off x="1100138" y="210026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9" name="Text Box 279"/>
                          <p:cNvSpPr txBox="1"/>
                          <p:nvPr/>
                        </p:nvSpPr>
                        <p:spPr>
                          <a:xfrm>
                            <a:off x="1871663" y="207645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0" name="Text Box 280"/>
                          <p:cNvSpPr txBox="1"/>
                          <p:nvPr/>
                        </p:nvSpPr>
                        <p:spPr>
                          <a:xfrm>
                            <a:off x="261938" y="53340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1" name="Text Box 281"/>
                          <p:cNvSpPr txBox="1"/>
                          <p:nvPr/>
                        </p:nvSpPr>
                        <p:spPr>
                          <a:xfrm>
                            <a:off x="995363" y="51911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2" name="Text Box 282"/>
                          <p:cNvSpPr txBox="1"/>
                          <p:nvPr/>
                        </p:nvSpPr>
                        <p:spPr>
                          <a:xfrm>
                            <a:off x="1762118" y="519081"/>
                            <a:ext cx="209549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3" name="Text Box 283"/>
                          <p:cNvSpPr txBox="1"/>
                          <p:nvPr/>
                        </p:nvSpPr>
                        <p:spPr>
                          <a:xfrm>
                            <a:off x="2643188" y="596905"/>
                            <a:ext cx="314325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dirty="0" smtClean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EB-m1</a:t>
                            </a:r>
                            <a:endParaRPr lang="en-US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79" name="Straight Arrow Connector 278"/>
                        <p:cNvCxnSpPr/>
                        <p:nvPr/>
                      </p:nvCxnSpPr>
                      <p:spPr>
                        <a:xfrm flipV="1">
                          <a:off x="1139588" y="2893325"/>
                          <a:ext cx="3141095" cy="675564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0" name="Straight Arrow Connector 279"/>
                        <p:cNvCxnSpPr/>
                        <p:nvPr/>
                      </p:nvCxnSpPr>
                      <p:spPr>
                        <a:xfrm flipV="1">
                          <a:off x="2292824" y="2961564"/>
                          <a:ext cx="1937982" cy="606766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1" name="Straight Arrow Connector 280"/>
                        <p:cNvCxnSpPr/>
                        <p:nvPr/>
                      </p:nvCxnSpPr>
                      <p:spPr>
                        <a:xfrm flipV="1">
                          <a:off x="3527946" y="3016155"/>
                          <a:ext cx="702263" cy="547893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75" name="Text Box 289"/>
                      <p:cNvSpPr txBox="1"/>
                      <p:nvPr/>
                    </p:nvSpPr>
                    <p:spPr>
                      <a:xfrm>
                        <a:off x="955343" y="4080681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6" name="Text Box 290"/>
                      <p:cNvSpPr txBox="1"/>
                      <p:nvPr/>
                    </p:nvSpPr>
                    <p:spPr>
                      <a:xfrm>
                        <a:off x="2163170" y="4067033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7" name="Text Box 291"/>
                      <p:cNvSpPr txBox="1"/>
                      <p:nvPr/>
                    </p:nvSpPr>
                    <p:spPr>
                      <a:xfrm>
                        <a:off x="3459708" y="4046562"/>
                        <a:ext cx="174015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ST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61" name="Text Box 292"/>
                    <p:cNvSpPr txBox="1"/>
                    <p:nvPr/>
                  </p:nvSpPr>
                  <p:spPr>
                    <a:xfrm>
                      <a:off x="730155" y="2770496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2" name="Text Box 293"/>
                    <p:cNvSpPr txBox="1"/>
                    <p:nvPr/>
                  </p:nvSpPr>
                  <p:spPr>
                    <a:xfrm>
                      <a:off x="1924334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BKR-2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3" name="Text Box 294"/>
                    <p:cNvSpPr txBox="1"/>
                    <p:nvPr/>
                  </p:nvSpPr>
                  <p:spPr>
                    <a:xfrm>
                      <a:off x="3159456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BKR-3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4" name="Text Box 295"/>
                    <p:cNvSpPr txBox="1"/>
                    <p:nvPr/>
                  </p:nvSpPr>
                  <p:spPr>
                    <a:xfrm>
                      <a:off x="661810" y="1640036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BKR-5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5" name="Text Box 296"/>
                    <p:cNvSpPr txBox="1"/>
                    <p:nvPr/>
                  </p:nvSpPr>
                  <p:spPr>
                    <a:xfrm>
                      <a:off x="687471" y="364616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BKR-4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6" name="Text Box 297"/>
                    <p:cNvSpPr txBox="1"/>
                    <p:nvPr/>
                  </p:nvSpPr>
                  <p:spPr>
                    <a:xfrm>
                      <a:off x="1221474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BKR-6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7" name="Text Box 298"/>
                    <p:cNvSpPr txBox="1"/>
                    <p:nvPr/>
                  </p:nvSpPr>
                  <p:spPr>
                    <a:xfrm>
                      <a:off x="1235122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BKR-7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8" name="Text Box 299"/>
                    <p:cNvSpPr txBox="1"/>
                    <p:nvPr/>
                  </p:nvSpPr>
                  <p:spPr>
                    <a:xfrm>
                      <a:off x="2456597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BKR-8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9" name="Text Box 300"/>
                    <p:cNvSpPr txBox="1"/>
                    <p:nvPr/>
                  </p:nvSpPr>
                  <p:spPr>
                    <a:xfrm>
                      <a:off x="2470244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BKR-9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0" name="Text Box 301"/>
                    <p:cNvSpPr txBox="1"/>
                    <p:nvPr/>
                  </p:nvSpPr>
                  <p:spPr>
                    <a:xfrm>
                      <a:off x="4183038" y="51179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BKR-10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1" name="Text Box 302"/>
                    <p:cNvSpPr txBox="1"/>
                    <p:nvPr/>
                  </p:nvSpPr>
                  <p:spPr>
                    <a:xfrm>
                      <a:off x="4183038" y="146031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2" name="Oval 271"/>
                    <p:cNvSpPr/>
                    <p:nvPr/>
                  </p:nvSpPr>
                  <p:spPr>
                    <a:xfrm>
                      <a:off x="211540" y="3678072"/>
                      <a:ext cx="4415051" cy="563472"/>
                    </a:xfrm>
                    <a:prstGeom prst="ellipse">
                      <a:avLst/>
                    </a:prstGeom>
                    <a:noFill/>
                    <a:ln w="22225"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" name="Text Box 304"/>
                    <p:cNvSpPr txBox="1"/>
                    <p:nvPr/>
                  </p:nvSpPr>
                  <p:spPr>
                    <a:xfrm>
                      <a:off x="4094328" y="3807726"/>
                      <a:ext cx="551282" cy="28916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Train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59" name="Cloud 258"/>
                  <p:cNvSpPr/>
                  <p:nvPr/>
                </p:nvSpPr>
                <p:spPr>
                  <a:xfrm>
                    <a:off x="211540" y="4879075"/>
                    <a:ext cx="5291195" cy="1112663"/>
                  </a:xfrm>
                  <a:prstGeom prst="cloud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" name="Text Box 310"/>
                <p:cNvSpPr txBox="1"/>
                <p:nvPr/>
              </p:nvSpPr>
              <p:spPr>
                <a:xfrm>
                  <a:off x="2533024" y="5292610"/>
                  <a:ext cx="979170" cy="2463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Rest of Grid</a:t>
                  </a:r>
                  <a:endPara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Cloud 252"/>
              <p:cNvSpPr/>
              <p:nvPr/>
            </p:nvSpPr>
            <p:spPr>
              <a:xfrm>
                <a:off x="4257675" y="2590800"/>
                <a:ext cx="1577340" cy="790575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4" name="Text Box 501"/>
              <p:cNvSpPr txBox="1"/>
              <p:nvPr/>
            </p:nvSpPr>
            <p:spPr>
              <a:xfrm>
                <a:off x="4272821" y="2625963"/>
                <a:ext cx="1649223" cy="66486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Logical Resource Node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(Dispatch)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LMP: LRN_LMP_SF_AGG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571500" y="0"/>
              <a:ext cx="4240014" cy="1094329"/>
              <a:chOff x="0" y="0"/>
              <a:chExt cx="4240014" cy="1094329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571750" y="0"/>
                <a:ext cx="1668264" cy="790575"/>
                <a:chOff x="0" y="0"/>
                <a:chExt cx="1668264" cy="790575"/>
              </a:xfrm>
            </p:grpSpPr>
            <p:sp>
              <p:nvSpPr>
                <p:cNvPr id="248" name="Cloud 247"/>
                <p:cNvSpPr/>
                <p:nvPr/>
              </p:nvSpPr>
              <p:spPr>
                <a:xfrm>
                  <a:off x="0" y="0"/>
                  <a:ext cx="1577331" cy="790575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Text Box 18"/>
                <p:cNvSpPr txBox="1"/>
                <p:nvPr/>
              </p:nvSpPr>
              <p:spPr>
                <a:xfrm>
                  <a:off x="19050" y="38100"/>
                  <a:ext cx="1649214" cy="6648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Logical Resource Node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LMP: LRN_LMP_RN_LMP_AGG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45" name="Straight Arrow Connector 244"/>
              <p:cNvCxnSpPr/>
              <p:nvPr/>
            </p:nvCxnSpPr>
            <p:spPr>
              <a:xfrm flipV="1">
                <a:off x="0" y="381000"/>
                <a:ext cx="2595670" cy="67548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flipV="1">
                <a:off x="1181100" y="485775"/>
                <a:ext cx="1414145" cy="60833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2428875" y="609600"/>
                <a:ext cx="219075" cy="484729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923640" y="5010170"/>
            <a:ext cx="644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LRN_LMP_RN_LMP_AGG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LRN_LMP_SF_AGG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2895600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584575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895600" y="6083300"/>
            <a:ext cx="688975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442"/>
          <p:cNvSpPr txBox="1"/>
          <p:nvPr/>
        </p:nvSpPr>
        <p:spPr>
          <a:xfrm>
            <a:off x="2943222" y="6125365"/>
            <a:ext cx="584200" cy="1854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Load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84847" y="1032136"/>
            <a:ext cx="1943612" cy="4615874"/>
            <a:chOff x="363176" y="1053569"/>
            <a:chExt cx="1943612" cy="4615874"/>
          </a:xfrm>
        </p:grpSpPr>
        <p:grpSp>
          <p:nvGrpSpPr>
            <p:cNvPr id="137" name="Group 136"/>
            <p:cNvGrpSpPr/>
            <p:nvPr/>
          </p:nvGrpSpPr>
          <p:grpSpPr>
            <a:xfrm flipH="1">
              <a:off x="363176" y="1053569"/>
              <a:ext cx="1943612" cy="4615874"/>
              <a:chOff x="5326993" y="1210165"/>
              <a:chExt cx="1943612" cy="4615874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5326993" y="1210165"/>
                <a:ext cx="1943612" cy="4615874"/>
                <a:chOff x="5326993" y="1210165"/>
                <a:chExt cx="1943612" cy="4615874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6382869" y="1730081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6528325" y="1210165"/>
                  <a:ext cx="2" cy="220306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255603" y="2247828"/>
                  <a:ext cx="3062" cy="100129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6520670" y="2240830"/>
                  <a:ext cx="73840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5326993" y="3224045"/>
                  <a:ext cx="1943612" cy="260199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6" name="Rectangle 145"/>
                <p:cNvSpPr/>
                <p:nvPr/>
              </p:nvSpPr>
              <p:spPr>
                <a:xfrm>
                  <a:off x="6390524" y="2569885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Text Box 128"/>
                <p:cNvSpPr txBox="1"/>
                <p:nvPr/>
              </p:nvSpPr>
              <p:spPr>
                <a:xfrm>
                  <a:off x="6797422" y="2433781"/>
                  <a:ext cx="324768" cy="15642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meter2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6765647" y="2200343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6943659" y="2198972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6949380" y="2261957"/>
                  <a:ext cx="0" cy="16469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1" name="Oval 150"/>
                <p:cNvSpPr/>
                <p:nvPr/>
              </p:nvSpPr>
              <p:spPr>
                <a:xfrm>
                  <a:off x="6765647" y="2422920"/>
                  <a:ext cx="359810" cy="17169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Text Box 160"/>
                <p:cNvSpPr txBox="1"/>
                <p:nvPr/>
              </p:nvSpPr>
              <p:spPr>
                <a:xfrm>
                  <a:off x="6632579" y="1665054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Text Box 161"/>
                <p:cNvSpPr txBox="1"/>
                <p:nvPr/>
              </p:nvSpPr>
              <p:spPr>
                <a:xfrm>
                  <a:off x="6592476" y="2674653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BKR-13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0" name="Oval 139"/>
              <p:cNvSpPr/>
              <p:nvPr/>
            </p:nvSpPr>
            <p:spPr>
              <a:xfrm>
                <a:off x="6485431" y="2204600"/>
                <a:ext cx="80841" cy="73901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38" name="Text Box 137"/>
            <p:cNvSpPr txBox="1"/>
            <p:nvPr/>
          </p:nvSpPr>
          <p:spPr>
            <a:xfrm>
              <a:off x="1174355" y="1959354"/>
              <a:ext cx="505267" cy="258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EB-m2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8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000" dirty="0" smtClean="0"/>
              <a:t>Scenario 3: Contingency Disconnects Resource, Resource Node Connected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827127" y="990600"/>
            <a:ext cx="7478673" cy="5453063"/>
            <a:chOff x="109835" y="0"/>
            <a:chExt cx="5812209" cy="6029325"/>
          </a:xfrm>
        </p:grpSpPr>
        <p:grpSp>
          <p:nvGrpSpPr>
            <p:cNvPr id="250" name="Group 249"/>
            <p:cNvGrpSpPr/>
            <p:nvPr/>
          </p:nvGrpSpPr>
          <p:grpSpPr>
            <a:xfrm>
              <a:off x="109835" y="38101"/>
              <a:ext cx="5812209" cy="5991224"/>
              <a:chOff x="109835" y="0"/>
              <a:chExt cx="5812209" cy="5991225"/>
            </a:xfrm>
          </p:grpSpPr>
          <p:grpSp>
            <p:nvGrpSpPr>
              <p:cNvPr id="252" name="Group 251"/>
              <p:cNvGrpSpPr/>
              <p:nvPr/>
            </p:nvGrpSpPr>
            <p:grpSpPr>
              <a:xfrm>
                <a:off x="109835" y="0"/>
                <a:ext cx="5722640" cy="5991225"/>
                <a:chOff x="109846" y="0"/>
                <a:chExt cx="5723216" cy="5991738"/>
              </a:xfrm>
            </p:grpSpPr>
            <p:grpSp>
              <p:nvGrpSpPr>
                <p:cNvPr id="255" name="Group 254"/>
                <p:cNvGrpSpPr/>
                <p:nvPr/>
              </p:nvGrpSpPr>
              <p:grpSpPr>
                <a:xfrm>
                  <a:off x="109846" y="0"/>
                  <a:ext cx="5723216" cy="5991738"/>
                  <a:chOff x="109846" y="0"/>
                  <a:chExt cx="5723216" cy="5991738"/>
                </a:xfrm>
              </p:grpSpPr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109846" y="0"/>
                    <a:ext cx="5723216" cy="5009050"/>
                    <a:chOff x="109846" y="0"/>
                    <a:chExt cx="5723216" cy="5009050"/>
                  </a:xfrm>
                </p:grpSpPr>
                <p:grpSp>
                  <p:nvGrpSpPr>
                    <p:cNvPr id="260" name="Group 259"/>
                    <p:cNvGrpSpPr/>
                    <p:nvPr/>
                  </p:nvGrpSpPr>
                  <p:grpSpPr>
                    <a:xfrm>
                      <a:off x="109846" y="0"/>
                      <a:ext cx="5723216" cy="5009050"/>
                      <a:chOff x="-26631" y="0"/>
                      <a:chExt cx="5723216" cy="5009246"/>
                    </a:xfrm>
                  </p:grpSpPr>
                  <p:grpSp>
                    <p:nvGrpSpPr>
                      <p:cNvPr id="274" name="Group 273"/>
                      <p:cNvGrpSpPr/>
                      <p:nvPr/>
                    </p:nvGrpSpPr>
                    <p:grpSpPr>
                      <a:xfrm>
                        <a:off x="-26631" y="0"/>
                        <a:ext cx="5723216" cy="5009246"/>
                        <a:chOff x="-26631" y="0"/>
                        <a:chExt cx="5723216" cy="5009246"/>
                      </a:xfrm>
                    </p:grpSpPr>
                    <p:grpSp>
                      <p:nvGrpSpPr>
                        <p:cNvPr id="278" name="Group 277"/>
                        <p:cNvGrpSpPr/>
                        <p:nvPr/>
                      </p:nvGrpSpPr>
                      <p:grpSpPr>
                        <a:xfrm>
                          <a:off x="-26631" y="0"/>
                          <a:ext cx="5723216" cy="5009246"/>
                          <a:chOff x="-16564" y="0"/>
                          <a:chExt cx="3559864" cy="3047910"/>
                        </a:xfrm>
                      </p:grpSpPr>
                      <p:cxnSp>
                        <p:nvCxnSpPr>
                          <p:cNvPr id="282" name="Straight Connector 281"/>
                          <p:cNvCxnSpPr/>
                          <p:nvPr/>
                        </p:nvCxnSpPr>
                        <p:spPr>
                          <a:xfrm>
                            <a:off x="-16564" y="0"/>
                            <a:ext cx="3559864" cy="9525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3" name="Straight Connector 282"/>
                          <p:cNvCxnSpPr/>
                          <p:nvPr/>
                        </p:nvCxnSpPr>
                        <p:spPr>
                          <a:xfrm flipV="1">
                            <a:off x="-12864" y="1488318"/>
                            <a:ext cx="3556164" cy="4754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84" name="Rectangle 283"/>
                          <p:cNvSpPr/>
                          <p:nvPr/>
                        </p:nvSpPr>
                        <p:spPr>
                          <a:xfrm>
                            <a:off x="2795588" y="3476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85" name="Group 284"/>
                          <p:cNvGrpSpPr/>
                          <p:nvPr/>
                        </p:nvGrpSpPr>
                        <p:grpSpPr>
                          <a:xfrm>
                            <a:off x="20002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51" name="Group 350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54" name="Group 35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56" name="Straight Connector 355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7" name="Straight Connector 356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58" name="Straight Connector 357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59" name="Freeform 358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60" name="Straight Connector 359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61" name="Group 360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64" name="Straight Connector 363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5" name="Straight Connector 364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6" name="Straight Connector 365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67" name="Straight Connector 366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chemeClr val="accent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62" name="Oval 361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63" name="Freeform 362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55" name="Rectangle 354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52" name="Oval 351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53" name="Oval 352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6" name="Group 285"/>
                          <p:cNvGrpSpPr/>
                          <p:nvPr/>
                        </p:nvGrpSpPr>
                        <p:grpSpPr>
                          <a:xfrm>
                            <a:off x="942975" y="4762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34" name="Group 333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37" name="Group 336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39" name="Straight Connector 338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0" name="Straight Connector 339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41" name="Straight Connector 340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42" name="Freeform 341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43" name="Straight Connector 342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44" name="Group 343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47" name="Straight Connector 346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8" name="Straight Connector 347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9" name="Straight Connector 348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50" name="Straight Connector 349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45" name="Oval 344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46" name="Freeform 345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38" name="Rectangle 337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35" name="Oval 334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36" name="Oval 335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7" name="Group 286"/>
                          <p:cNvGrpSpPr/>
                          <p:nvPr/>
                        </p:nvGrpSpPr>
                        <p:grpSpPr>
                          <a:xfrm>
                            <a:off x="1714500" y="0"/>
                            <a:ext cx="721043" cy="2514917"/>
                            <a:chOff x="0" y="0"/>
                            <a:chExt cx="721043" cy="2514917"/>
                          </a:xfrm>
                        </p:grpSpPr>
                        <p:grpSp>
                          <p:nvGrpSpPr>
                            <p:cNvPr id="317" name="Group 316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697230" cy="2514917"/>
                              <a:chOff x="0" y="0"/>
                              <a:chExt cx="697230" cy="2514917"/>
                            </a:xfrm>
                          </p:grpSpPr>
                          <p:grpSp>
                            <p:nvGrpSpPr>
                              <p:cNvPr id="320" name="Group 319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cxnSp>
                              <p:nvCxnSpPr>
                                <p:cNvPr id="322" name="Straight Connector 321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3" name="Straight Connector 322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24" name="Straight Connector 323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25" name="Freeform 324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26" name="Straight Connector 325"/>
                                <p:cNvCxnSpPr/>
                                <p:nvPr/>
                              </p:nvCxnSpPr>
                              <p:spPr>
                                <a:xfrm>
                                  <a:off x="457200" y="1585913"/>
                                  <a:ext cx="1905" cy="7000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327" name="Group 326"/>
                                <p:cNvGrpSpPr/>
                                <p:nvPr/>
                              </p:nvGrpSpPr>
                              <p:grpSpPr>
                                <a:xfrm>
                                  <a:off x="233362" y="1943100"/>
                                  <a:ext cx="463868" cy="114300"/>
                                  <a:chOff x="0" y="0"/>
                                  <a:chExt cx="463868" cy="114300"/>
                                </a:xfrm>
                              </p:grpSpPr>
                              <p:cxnSp>
                                <p:nvCxnSpPr>
                                  <p:cNvPr id="330" name="Straight Connector 329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0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1" name="Straight Connector 330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23838" y="0"/>
                                    <a:ext cx="114300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2" name="Straight Connector 331"/>
                                  <p:cNvCxnSpPr/>
                                  <p:nvPr/>
                                </p:nvCxnSpPr>
                                <p:spPr>
                                  <a:xfrm>
                                    <a:off x="114300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3" name="Straight Connector 332"/>
                                  <p:cNvCxnSpPr/>
                                  <p:nvPr/>
                                </p:nvCxnSpPr>
                                <p:spPr>
                                  <a:xfrm>
                                    <a:off x="352425" y="0"/>
                                    <a:ext cx="111443" cy="11430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328" name="Oval 327"/>
                                <p:cNvSpPr/>
                                <p:nvPr/>
                              </p:nvSpPr>
                              <p:spPr>
                                <a:xfrm>
                                  <a:off x="347662" y="2286000"/>
                                  <a:ext cx="228678" cy="228917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29" name="Freeform 328"/>
                                <p:cNvSpPr/>
                                <p:nvPr/>
                              </p:nvSpPr>
                              <p:spPr>
                                <a:xfrm>
                                  <a:off x="409575" y="2343150"/>
                                  <a:ext cx="114300" cy="114300"/>
                                </a:xfrm>
                                <a:custGeom>
                                  <a:avLst/>
                                  <a:gdLst>
                                    <a:gd name="connsiteX0" fmla="*/ 0 w 919163"/>
                                    <a:gd name="connsiteY0" fmla="*/ 228600 h 452440"/>
                                    <a:gd name="connsiteX1" fmla="*/ 233363 w 919163"/>
                                    <a:gd name="connsiteY1" fmla="*/ 0 h 452440"/>
                                    <a:gd name="connsiteX2" fmla="*/ 457200 w 919163"/>
                                    <a:gd name="connsiteY2" fmla="*/ 228600 h 452440"/>
                                    <a:gd name="connsiteX3" fmla="*/ 690563 w 919163"/>
                                    <a:gd name="connsiteY3" fmla="*/ 452437 h 452440"/>
                                    <a:gd name="connsiteX4" fmla="*/ 919163 w 919163"/>
                                    <a:gd name="connsiteY4" fmla="*/ 223837 h 452440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</a:cxnLst>
                                  <a:rect l="l" t="t" r="r" b="b"/>
                                  <a:pathLst>
                                    <a:path w="919163" h="452440">
                                      <a:moveTo>
                                        <a:pt x="0" y="228600"/>
                                      </a:moveTo>
                                      <a:cubicBezTo>
                                        <a:pt x="78581" y="114300"/>
                                        <a:pt x="157163" y="0"/>
                                        <a:pt x="233363" y="0"/>
                                      </a:cubicBezTo>
                                      <a:cubicBezTo>
                                        <a:pt x="309563" y="0"/>
                                        <a:pt x="381000" y="153194"/>
                                        <a:pt x="457200" y="228600"/>
                                      </a:cubicBezTo>
                                      <a:cubicBezTo>
                                        <a:pt x="533400" y="304006"/>
                                        <a:pt x="613569" y="453231"/>
                                        <a:pt x="690563" y="452437"/>
                                      </a:cubicBezTo>
                                      <a:cubicBezTo>
                                        <a:pt x="767557" y="451643"/>
                                        <a:pt x="843360" y="337740"/>
                                        <a:pt x="919163" y="223837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21" name="Rectangle 320"/>
                              <p:cNvSpPr/>
                              <p:nvPr/>
                            </p:nvSpPr>
                            <p:spPr>
                              <a:xfrm>
                                <a:off x="376237" y="1714500"/>
                                <a:ext cx="161925" cy="114300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18" name="Oval 317"/>
                            <p:cNvSpPr/>
                            <p:nvPr/>
                          </p:nvSpPr>
                          <p:spPr>
                            <a:xfrm>
                              <a:off x="457200" y="21431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319" name="Oval 318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88" name="Group 287"/>
                          <p:cNvGrpSpPr/>
                          <p:nvPr/>
                        </p:nvGrpSpPr>
                        <p:grpSpPr>
                          <a:xfrm>
                            <a:off x="2857500" y="9525"/>
                            <a:ext cx="590551" cy="3038385"/>
                            <a:chOff x="0" y="0"/>
                            <a:chExt cx="590551" cy="3038785"/>
                          </a:xfrm>
                        </p:grpSpPr>
                        <p:grpSp>
                          <p:nvGrpSpPr>
                            <p:cNvPr id="310" name="Group 309"/>
                            <p:cNvGrpSpPr/>
                            <p:nvPr/>
                          </p:nvGrpSpPr>
                          <p:grpSpPr>
                            <a:xfrm>
                              <a:off x="23813" y="0"/>
                              <a:ext cx="566738" cy="3038785"/>
                              <a:chOff x="0" y="0"/>
                              <a:chExt cx="566738" cy="3038785"/>
                            </a:xfrm>
                          </p:grpSpPr>
                          <p:cxnSp>
                            <p:nvCxnSpPr>
                              <p:cNvPr id="312" name="Straight Connector 311"/>
                              <p:cNvCxnSpPr/>
                              <p:nvPr/>
                            </p:nvCxnSpPr>
                            <p:spPr>
                              <a:xfrm>
                                <a:off x="4762" y="0"/>
                                <a:ext cx="0" cy="1483743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3" name="Straight Connector 312"/>
                              <p:cNvCxnSpPr/>
                              <p:nvPr/>
                            </p:nvCxnSpPr>
                            <p:spPr>
                              <a:xfrm>
                                <a:off x="457200" y="690563"/>
                                <a:ext cx="1905" cy="681487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14" name="Straight Connector 313"/>
                              <p:cNvCxnSpPr/>
                              <p:nvPr/>
                            </p:nvCxnSpPr>
                            <p:spPr>
                              <a:xfrm>
                                <a:off x="0" y="685800"/>
                                <a:ext cx="459357" cy="0"/>
                              </a:xfrm>
                              <a:prstGeom prst="line">
                                <a:avLst/>
                              </a:prstGeom>
                              <a:ln w="254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15" name="Freeform 314"/>
                              <p:cNvSpPr/>
                              <p:nvPr/>
                            </p:nvSpPr>
                            <p:spPr>
                              <a:xfrm>
                                <a:off x="447675" y="1362075"/>
                                <a:ext cx="119063" cy="223838"/>
                              </a:xfrm>
                              <a:custGeom>
                                <a:avLst/>
                                <a:gdLst>
                                  <a:gd name="connsiteX0" fmla="*/ 0 w 119063"/>
                                  <a:gd name="connsiteY0" fmla="*/ 0 h 223838"/>
                                  <a:gd name="connsiteX1" fmla="*/ 119063 w 119063"/>
                                  <a:gd name="connsiteY1" fmla="*/ 104775 h 223838"/>
                                  <a:gd name="connsiteX2" fmla="*/ 0 w 119063"/>
                                  <a:gd name="connsiteY2" fmla="*/ 223838 h 223838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119063" h="223838">
                                    <a:moveTo>
                                      <a:pt x="0" y="0"/>
                                    </a:moveTo>
                                    <a:cubicBezTo>
                                      <a:pt x="59531" y="33734"/>
                                      <a:pt x="119063" y="67469"/>
                                      <a:pt x="119063" y="104775"/>
                                    </a:cubicBezTo>
                                    <a:cubicBezTo>
                                      <a:pt x="119063" y="142081"/>
                                      <a:pt x="59531" y="182959"/>
                                      <a:pt x="0" y="223838"/>
                                    </a:cubicBezTo>
                                  </a:path>
                                </a:pathLst>
                              </a:custGeom>
                              <a:noFill/>
                              <a:ln w="2540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cxnSp>
                            <p:nvCxnSpPr>
                              <p:cNvPr id="316" name="Straight Connector 315"/>
                              <p:cNvCxnSpPr/>
                              <p:nvPr/>
                            </p:nvCxnSpPr>
                            <p:spPr>
                              <a:xfrm flipH="1">
                                <a:off x="80656" y="1585792"/>
                                <a:ext cx="375854" cy="1452993"/>
                              </a:xfrm>
                              <a:prstGeom prst="line">
                                <a:avLst/>
                              </a:prstGeom>
                              <a:ln w="25400"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311" name="Oval 310"/>
                            <p:cNvSpPr/>
                            <p:nvPr/>
                          </p:nvSpPr>
                          <p:spPr>
                            <a:xfrm>
                              <a:off x="0" y="657225"/>
                              <a:ext cx="50291" cy="50291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89" name="Rectangle 288"/>
                          <p:cNvSpPr/>
                          <p:nvPr/>
                        </p:nvSpPr>
                        <p:spPr>
                          <a:xfrm>
                            <a:off x="2800350" y="9191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" name="Rectangle 289"/>
                          <p:cNvSpPr/>
                          <p:nvPr/>
                        </p:nvSpPr>
                        <p:spPr>
                          <a:xfrm>
                            <a:off x="147638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" name="Rectangle 290"/>
                          <p:cNvSpPr/>
                          <p:nvPr/>
                        </p:nvSpPr>
                        <p:spPr>
                          <a:xfrm>
                            <a:off x="890588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" name="Rectangle 291"/>
                          <p:cNvSpPr/>
                          <p:nvPr/>
                        </p:nvSpPr>
                        <p:spPr>
                          <a:xfrm>
                            <a:off x="152400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3" name="Rectangle 292"/>
                          <p:cNvSpPr/>
                          <p:nvPr/>
                        </p:nvSpPr>
                        <p:spPr>
                          <a:xfrm>
                            <a:off x="890588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4" name="Rectangle 293"/>
                          <p:cNvSpPr/>
                          <p:nvPr/>
                        </p:nvSpPr>
                        <p:spPr>
                          <a:xfrm>
                            <a:off x="1662113" y="233362"/>
                            <a:ext cx="161926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5" name="Rectangle 294"/>
                          <p:cNvSpPr/>
                          <p:nvPr/>
                        </p:nvSpPr>
                        <p:spPr>
                          <a:xfrm>
                            <a:off x="1666875" y="1033462"/>
                            <a:ext cx="161925" cy="1143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96" name="Group 295"/>
                          <p:cNvGrpSpPr/>
                          <p:nvPr/>
                        </p:nvGrpSpPr>
                        <p:grpSpPr>
                          <a:xfrm>
                            <a:off x="3033713" y="666750"/>
                            <a:ext cx="223838" cy="269240"/>
                            <a:chOff x="9525" y="0"/>
                            <a:chExt cx="223838" cy="269240"/>
                          </a:xfrm>
                        </p:grpSpPr>
                        <p:sp>
                          <p:nvSpPr>
                            <p:cNvPr id="304" name="Text Box 271"/>
                            <p:cNvSpPr txBox="1"/>
                            <p:nvPr/>
                          </p:nvSpPr>
                          <p:spPr>
                            <a:xfrm>
                              <a:off x="29292" y="159791"/>
                              <a:ext cx="202037" cy="106452"/>
                            </a:xfrm>
                            <a:prstGeom prst="rect">
                              <a:avLst/>
                            </a:prstGeom>
                            <a:solidFill>
                              <a:schemeClr val="lt1"/>
                            </a:solidFill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0" tIns="0" rIns="0" bIns="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800"/>
                                </a:spcAft>
                              </a:pPr>
                              <a:r>
                                <a:rPr lang="en-US" sz="800" dirty="0" smtClean="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meter1</a:t>
                              </a:r>
                              <a:endParaRPr lang="en-US" sz="1100" dirty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05" name="Group 304"/>
                            <p:cNvGrpSpPr/>
                            <p:nvPr/>
                          </p:nvGrpSpPr>
                          <p:grpSpPr>
                            <a:xfrm>
                              <a:off x="9525" y="0"/>
                              <a:ext cx="223838" cy="45719"/>
                              <a:chOff x="0" y="0"/>
                              <a:chExt cx="452437" cy="233367"/>
                            </a:xfrm>
                          </p:grpSpPr>
                          <p:sp>
                            <p:nvSpPr>
                              <p:cNvPr id="308" name="Freeform 307"/>
                              <p:cNvSpPr/>
                              <p:nvPr/>
                            </p:nvSpPr>
                            <p:spPr>
                              <a:xfrm>
                                <a:off x="0" y="4763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09" name="Freeform 308"/>
                              <p:cNvSpPr/>
                              <p:nvPr/>
                            </p:nvSpPr>
                            <p:spPr>
                              <a:xfrm>
                                <a:off x="223837" y="0"/>
                                <a:ext cx="228600" cy="228604"/>
                              </a:xfrm>
                              <a:custGeom>
                                <a:avLst/>
                                <a:gdLst>
                                  <a:gd name="connsiteX0" fmla="*/ 0 w 228600"/>
                                  <a:gd name="connsiteY0" fmla="*/ 223841 h 228604"/>
                                  <a:gd name="connsiteX1" fmla="*/ 114300 w 228600"/>
                                  <a:gd name="connsiteY1" fmla="*/ 4 h 228604"/>
                                  <a:gd name="connsiteX2" fmla="*/ 228600 w 228600"/>
                                  <a:gd name="connsiteY2" fmla="*/ 228604 h 228604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</a:cxnLst>
                                <a:rect l="l" t="t" r="r" b="b"/>
                                <a:pathLst>
                                  <a:path w="228600" h="228604">
                                    <a:moveTo>
                                      <a:pt x="0" y="223841"/>
                                    </a:moveTo>
                                    <a:cubicBezTo>
                                      <a:pt x="38100" y="111525"/>
                                      <a:pt x="76200" y="-790"/>
                                      <a:pt x="114300" y="4"/>
                                    </a:cubicBezTo>
                                    <a:cubicBezTo>
                                      <a:pt x="152400" y="798"/>
                                      <a:pt x="190500" y="114701"/>
                                      <a:pt x="228600" y="228604"/>
                                    </a:cubicBezTo>
                                  </a:path>
                                </a:pathLst>
                              </a:cu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cxnSp>
                          <p:nvCxnSpPr>
                            <p:cNvPr id="306" name="Straight Connector 305"/>
                            <p:cNvCxnSpPr/>
                            <p:nvPr/>
                          </p:nvCxnSpPr>
                          <p:spPr>
                            <a:xfrm>
                              <a:off x="123825" y="42862"/>
                              <a:ext cx="0" cy="112077"/>
                            </a:xfrm>
                            <a:prstGeom prst="line">
                              <a:avLst/>
                            </a:prstGeom>
                            <a:ln w="127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07" name="Oval 306"/>
                            <p:cNvSpPr/>
                            <p:nvPr/>
                          </p:nvSpPr>
                          <p:spPr>
                            <a:xfrm>
                              <a:off x="9525" y="152400"/>
                              <a:ext cx="223837" cy="11684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97" name="Text Box 277"/>
                          <p:cNvSpPr txBox="1"/>
                          <p:nvPr/>
                        </p:nvSpPr>
                        <p:spPr>
                          <a:xfrm>
                            <a:off x="357188" y="2105025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8" name="Text Box 278"/>
                          <p:cNvSpPr txBox="1"/>
                          <p:nvPr/>
                        </p:nvSpPr>
                        <p:spPr>
                          <a:xfrm>
                            <a:off x="1100138" y="210026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99" name="Text Box 279"/>
                          <p:cNvSpPr txBox="1"/>
                          <p:nvPr/>
                        </p:nvSpPr>
                        <p:spPr>
                          <a:xfrm>
                            <a:off x="1871663" y="207645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0" name="Text Box 280"/>
                          <p:cNvSpPr txBox="1"/>
                          <p:nvPr/>
                        </p:nvSpPr>
                        <p:spPr>
                          <a:xfrm>
                            <a:off x="261938" y="533400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RN-1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1" name="Text Box 281"/>
                          <p:cNvSpPr txBox="1"/>
                          <p:nvPr/>
                        </p:nvSpPr>
                        <p:spPr>
                          <a:xfrm>
                            <a:off x="995363" y="519112"/>
                            <a:ext cx="342900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RN-2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2" name="Text Box 282"/>
                          <p:cNvSpPr txBox="1"/>
                          <p:nvPr/>
                        </p:nvSpPr>
                        <p:spPr>
                          <a:xfrm>
                            <a:off x="1762118" y="519081"/>
                            <a:ext cx="209549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RN-3</a:t>
                            </a:r>
                            <a:endParaRPr lang="en-US" sz="11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03" name="Text Box 283"/>
                          <p:cNvSpPr txBox="1"/>
                          <p:nvPr/>
                        </p:nvSpPr>
                        <p:spPr>
                          <a:xfrm>
                            <a:off x="2643188" y="596905"/>
                            <a:ext cx="314325" cy="175962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" tIns="9144" rIns="9144" bIns="9144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dirty="0" smtClean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EB-m1</a:t>
                            </a:r>
                            <a:endParaRPr lang="en-US" sz="110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79" name="Straight Arrow Connector 278"/>
                        <p:cNvCxnSpPr/>
                        <p:nvPr/>
                      </p:nvCxnSpPr>
                      <p:spPr>
                        <a:xfrm flipV="1">
                          <a:off x="1139588" y="2893325"/>
                          <a:ext cx="3141095" cy="675564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0" name="Straight Arrow Connector 279"/>
                        <p:cNvCxnSpPr/>
                        <p:nvPr/>
                      </p:nvCxnSpPr>
                      <p:spPr>
                        <a:xfrm flipV="1">
                          <a:off x="2292824" y="2961564"/>
                          <a:ext cx="1937982" cy="606766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1" name="Straight Arrow Connector 280"/>
                        <p:cNvCxnSpPr/>
                        <p:nvPr/>
                      </p:nvCxnSpPr>
                      <p:spPr>
                        <a:xfrm flipV="1">
                          <a:off x="3527946" y="3016155"/>
                          <a:ext cx="702263" cy="547893"/>
                        </a:xfrm>
                        <a:prstGeom prst="straightConnector1">
                          <a:avLst/>
                        </a:prstGeom>
                        <a:ln w="12700">
                          <a:prstDash val="sysDot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75" name="Text Box 289"/>
                      <p:cNvSpPr txBox="1"/>
                      <p:nvPr/>
                    </p:nvSpPr>
                    <p:spPr>
                      <a:xfrm>
                        <a:off x="955343" y="4080681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6" name="Text Box 290"/>
                      <p:cNvSpPr txBox="1"/>
                      <p:nvPr/>
                    </p:nvSpPr>
                    <p:spPr>
                      <a:xfrm>
                        <a:off x="2163170" y="4067033"/>
                        <a:ext cx="313690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CT-1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7" name="Text Box 291"/>
                      <p:cNvSpPr txBox="1"/>
                      <p:nvPr/>
                    </p:nvSpPr>
                    <p:spPr>
                      <a:xfrm>
                        <a:off x="3459708" y="4046562"/>
                        <a:ext cx="174015" cy="2889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ST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61" name="Text Box 292"/>
                    <p:cNvSpPr txBox="1"/>
                    <p:nvPr/>
                  </p:nvSpPr>
                  <p:spPr>
                    <a:xfrm>
                      <a:off x="730155" y="2770496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2" name="Text Box 293"/>
                    <p:cNvSpPr txBox="1"/>
                    <p:nvPr/>
                  </p:nvSpPr>
                  <p:spPr>
                    <a:xfrm>
                      <a:off x="1924334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BKR-2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3" name="Text Box 294"/>
                    <p:cNvSpPr txBox="1"/>
                    <p:nvPr/>
                  </p:nvSpPr>
                  <p:spPr>
                    <a:xfrm>
                      <a:off x="3159456" y="277732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BKR-3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4" name="Text Box 295"/>
                    <p:cNvSpPr txBox="1"/>
                    <p:nvPr/>
                  </p:nvSpPr>
                  <p:spPr>
                    <a:xfrm>
                      <a:off x="661809" y="1651379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BKR-5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5" name="Text Box 296"/>
                    <p:cNvSpPr txBox="1"/>
                    <p:nvPr/>
                  </p:nvSpPr>
                  <p:spPr>
                    <a:xfrm>
                      <a:off x="686409" y="33087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BKR-4</a:t>
                      </a:r>
                      <a:endPara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6" name="Text Box 297"/>
                    <p:cNvSpPr txBox="1"/>
                    <p:nvPr/>
                  </p:nvSpPr>
                  <p:spPr>
                    <a:xfrm>
                      <a:off x="1221474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BKR-6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7" name="Text Box 298"/>
                    <p:cNvSpPr txBox="1"/>
                    <p:nvPr/>
                  </p:nvSpPr>
                  <p:spPr>
                    <a:xfrm>
                      <a:off x="1235122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BKR-7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8" name="Text Box 299"/>
                    <p:cNvSpPr txBox="1"/>
                    <p:nvPr/>
                  </p:nvSpPr>
                  <p:spPr>
                    <a:xfrm>
                      <a:off x="2456597" y="341194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BKR-8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69" name="Text Box 300"/>
                    <p:cNvSpPr txBox="1"/>
                    <p:nvPr/>
                  </p:nvSpPr>
                  <p:spPr>
                    <a:xfrm>
                      <a:off x="2470244" y="1651380"/>
                      <a:ext cx="376533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BKR-9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0" name="Text Box 301"/>
                    <p:cNvSpPr txBox="1"/>
                    <p:nvPr/>
                  </p:nvSpPr>
                  <p:spPr>
                    <a:xfrm>
                      <a:off x="4183038" y="51179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BKR-10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1" name="Text Box 302"/>
                    <p:cNvSpPr txBox="1"/>
                    <p:nvPr/>
                  </p:nvSpPr>
                  <p:spPr>
                    <a:xfrm>
                      <a:off x="4183038" y="1460311"/>
                      <a:ext cx="410039" cy="28916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BKR-11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2" name="Oval 271"/>
                    <p:cNvSpPr/>
                    <p:nvPr/>
                  </p:nvSpPr>
                  <p:spPr>
                    <a:xfrm>
                      <a:off x="211540" y="3678072"/>
                      <a:ext cx="4415051" cy="563472"/>
                    </a:xfrm>
                    <a:prstGeom prst="ellipse">
                      <a:avLst/>
                    </a:prstGeom>
                    <a:noFill/>
                    <a:ln w="22225"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" name="Text Box 304"/>
                    <p:cNvSpPr txBox="1"/>
                    <p:nvPr/>
                  </p:nvSpPr>
                  <p:spPr>
                    <a:xfrm>
                      <a:off x="4094328" y="3807726"/>
                      <a:ext cx="551282" cy="28916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Train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59" name="Cloud 258"/>
                  <p:cNvSpPr/>
                  <p:nvPr/>
                </p:nvSpPr>
                <p:spPr>
                  <a:xfrm>
                    <a:off x="211540" y="4879075"/>
                    <a:ext cx="5291195" cy="1112663"/>
                  </a:xfrm>
                  <a:prstGeom prst="cloud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" name="Text Box 310"/>
                <p:cNvSpPr txBox="1"/>
                <p:nvPr/>
              </p:nvSpPr>
              <p:spPr>
                <a:xfrm>
                  <a:off x="2533024" y="5292610"/>
                  <a:ext cx="979170" cy="2463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Rest of Grid</a:t>
                  </a:r>
                  <a:endPara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Cloud 252"/>
              <p:cNvSpPr/>
              <p:nvPr/>
            </p:nvSpPr>
            <p:spPr>
              <a:xfrm>
                <a:off x="4257675" y="2590800"/>
                <a:ext cx="1577340" cy="790575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4" name="Text Box 501"/>
              <p:cNvSpPr txBox="1"/>
              <p:nvPr/>
            </p:nvSpPr>
            <p:spPr>
              <a:xfrm>
                <a:off x="4272821" y="2625963"/>
                <a:ext cx="1649223" cy="66486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Logical Resource Node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(Dispatch)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LMP: LRN_LMP_SF_AGG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571500" y="0"/>
              <a:ext cx="4240014" cy="1094329"/>
              <a:chOff x="0" y="0"/>
              <a:chExt cx="4240014" cy="1094329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571750" y="0"/>
                <a:ext cx="1668264" cy="790575"/>
                <a:chOff x="0" y="0"/>
                <a:chExt cx="1668264" cy="790575"/>
              </a:xfrm>
            </p:grpSpPr>
            <p:sp>
              <p:nvSpPr>
                <p:cNvPr id="248" name="Cloud 247"/>
                <p:cNvSpPr/>
                <p:nvPr/>
              </p:nvSpPr>
              <p:spPr>
                <a:xfrm>
                  <a:off x="0" y="0"/>
                  <a:ext cx="1577331" cy="790575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Text Box 18"/>
                <p:cNvSpPr txBox="1"/>
                <p:nvPr/>
              </p:nvSpPr>
              <p:spPr>
                <a:xfrm>
                  <a:off x="19050" y="38100"/>
                  <a:ext cx="1649214" cy="6648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Logical Resource Node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LMP: LRN_LMP_RN_LMP_AGG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45" name="Straight Arrow Connector 244"/>
              <p:cNvCxnSpPr/>
              <p:nvPr/>
            </p:nvCxnSpPr>
            <p:spPr>
              <a:xfrm flipV="1">
                <a:off x="0" y="381000"/>
                <a:ext cx="2595670" cy="67548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flipV="1">
                <a:off x="1181100" y="485775"/>
                <a:ext cx="1414145" cy="60833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2428875" y="609600"/>
                <a:ext cx="219075" cy="484729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923640" y="5010170"/>
            <a:ext cx="644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LRN_LMP_RN_LMP_AGG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≠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LRN_LMP_SF_AGG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2895600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584575" y="5906135"/>
            <a:ext cx="0" cy="3422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895600" y="6083300"/>
            <a:ext cx="688975" cy="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442"/>
          <p:cNvSpPr txBox="1"/>
          <p:nvPr/>
        </p:nvSpPr>
        <p:spPr>
          <a:xfrm>
            <a:off x="2943222" y="6125365"/>
            <a:ext cx="584200" cy="1854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Load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84847" y="1025059"/>
            <a:ext cx="1943612" cy="4622951"/>
            <a:chOff x="363176" y="1046492"/>
            <a:chExt cx="1943612" cy="4622951"/>
          </a:xfrm>
        </p:grpSpPr>
        <p:grpSp>
          <p:nvGrpSpPr>
            <p:cNvPr id="137" name="Group 136"/>
            <p:cNvGrpSpPr/>
            <p:nvPr/>
          </p:nvGrpSpPr>
          <p:grpSpPr>
            <a:xfrm flipH="1">
              <a:off x="363176" y="1046492"/>
              <a:ext cx="1943612" cy="4622951"/>
              <a:chOff x="5326993" y="1203088"/>
              <a:chExt cx="1943612" cy="4622951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5326993" y="1203088"/>
                <a:ext cx="1943612" cy="4622951"/>
                <a:chOff x="5326993" y="1203088"/>
                <a:chExt cx="1943612" cy="4622951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6382869" y="1730081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6528325" y="1203088"/>
                  <a:ext cx="0" cy="2210145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255603" y="2247828"/>
                  <a:ext cx="3062" cy="100129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6520670" y="2240830"/>
                  <a:ext cx="73840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5326993" y="3224045"/>
                  <a:ext cx="1943612" cy="260199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6" name="Rectangle 145"/>
                <p:cNvSpPr/>
                <p:nvPr/>
              </p:nvSpPr>
              <p:spPr>
                <a:xfrm>
                  <a:off x="6390524" y="2569885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Text Box 128"/>
                <p:cNvSpPr txBox="1"/>
                <p:nvPr/>
              </p:nvSpPr>
              <p:spPr>
                <a:xfrm>
                  <a:off x="6797422" y="2433781"/>
                  <a:ext cx="324768" cy="15642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meter2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6765647" y="2200343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6943659" y="2198972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6949380" y="2261957"/>
                  <a:ext cx="0" cy="16469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1" name="Oval 150"/>
                <p:cNvSpPr/>
                <p:nvPr/>
              </p:nvSpPr>
              <p:spPr>
                <a:xfrm>
                  <a:off x="6765647" y="2422920"/>
                  <a:ext cx="359810" cy="17169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Text Box 160"/>
                <p:cNvSpPr txBox="1"/>
                <p:nvPr/>
              </p:nvSpPr>
              <p:spPr>
                <a:xfrm>
                  <a:off x="6632579" y="1665054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Text Box 161"/>
                <p:cNvSpPr txBox="1"/>
                <p:nvPr/>
              </p:nvSpPr>
              <p:spPr>
                <a:xfrm>
                  <a:off x="6592476" y="2674653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BKR-13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0" name="Oval 139"/>
              <p:cNvSpPr/>
              <p:nvPr/>
            </p:nvSpPr>
            <p:spPr>
              <a:xfrm>
                <a:off x="6485431" y="2204600"/>
                <a:ext cx="80841" cy="73901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38" name="Text Box 137"/>
            <p:cNvSpPr txBox="1"/>
            <p:nvPr/>
          </p:nvSpPr>
          <p:spPr>
            <a:xfrm>
              <a:off x="1174355" y="1959354"/>
              <a:ext cx="505267" cy="258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EB-m2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36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200" dirty="0" smtClean="0"/>
              <a:t>Scenario 4: Constraint Between Resource and Resource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818481" y="815182"/>
            <a:ext cx="7487318" cy="5628481"/>
            <a:chOff x="103116" y="0"/>
            <a:chExt cx="5818928" cy="6029325"/>
          </a:xfrm>
        </p:grpSpPr>
        <p:grpSp>
          <p:nvGrpSpPr>
            <p:cNvPr id="242" name="Group 241"/>
            <p:cNvGrpSpPr/>
            <p:nvPr/>
          </p:nvGrpSpPr>
          <p:grpSpPr>
            <a:xfrm>
              <a:off x="103116" y="34555"/>
              <a:ext cx="5818928" cy="5994770"/>
              <a:chOff x="103116" y="-3545"/>
              <a:chExt cx="5818928" cy="5994770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103116" y="-3545"/>
                <a:ext cx="5818928" cy="5994770"/>
                <a:chOff x="103116" y="-3545"/>
                <a:chExt cx="5818928" cy="5994770"/>
              </a:xfrm>
            </p:grpSpPr>
            <p:grpSp>
              <p:nvGrpSpPr>
                <p:cNvPr id="252" name="Group 251"/>
                <p:cNvGrpSpPr/>
                <p:nvPr/>
              </p:nvGrpSpPr>
              <p:grpSpPr>
                <a:xfrm>
                  <a:off x="103116" y="-3545"/>
                  <a:ext cx="5729359" cy="5994770"/>
                  <a:chOff x="103127" y="-3545"/>
                  <a:chExt cx="5729935" cy="5995283"/>
                </a:xfrm>
              </p:grpSpPr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103127" y="-3545"/>
                    <a:ext cx="5729935" cy="5995283"/>
                    <a:chOff x="103127" y="-3545"/>
                    <a:chExt cx="5729935" cy="5995283"/>
                  </a:xfrm>
                </p:grpSpPr>
                <p:grpSp>
                  <p:nvGrpSpPr>
                    <p:cNvPr id="258" name="Group 257"/>
                    <p:cNvGrpSpPr/>
                    <p:nvPr/>
                  </p:nvGrpSpPr>
                  <p:grpSpPr>
                    <a:xfrm>
                      <a:off x="103127" y="-3545"/>
                      <a:ext cx="5729935" cy="5012595"/>
                      <a:chOff x="103127" y="-3545"/>
                      <a:chExt cx="5729935" cy="5012595"/>
                    </a:xfrm>
                  </p:grpSpPr>
                  <p:grpSp>
                    <p:nvGrpSpPr>
                      <p:cNvPr id="260" name="Group 259"/>
                      <p:cNvGrpSpPr/>
                      <p:nvPr/>
                    </p:nvGrpSpPr>
                    <p:grpSpPr>
                      <a:xfrm>
                        <a:off x="103127" y="-3545"/>
                        <a:ext cx="5729935" cy="5012595"/>
                        <a:chOff x="-33350" y="-3545"/>
                        <a:chExt cx="5729935" cy="5012791"/>
                      </a:xfrm>
                    </p:grpSpPr>
                    <p:grpSp>
                      <p:nvGrpSpPr>
                        <p:cNvPr id="274" name="Group 273"/>
                        <p:cNvGrpSpPr/>
                        <p:nvPr/>
                      </p:nvGrpSpPr>
                      <p:grpSpPr>
                        <a:xfrm>
                          <a:off x="-33350" y="-3545"/>
                          <a:ext cx="5729935" cy="5012791"/>
                          <a:chOff x="-33350" y="-3545"/>
                          <a:chExt cx="5729935" cy="5012791"/>
                        </a:xfrm>
                      </p:grpSpPr>
                      <p:grpSp>
                        <p:nvGrpSpPr>
                          <p:cNvPr id="278" name="Group 277"/>
                          <p:cNvGrpSpPr/>
                          <p:nvPr/>
                        </p:nvGrpSpPr>
                        <p:grpSpPr>
                          <a:xfrm>
                            <a:off x="-33350" y="-3545"/>
                            <a:ext cx="5729935" cy="5012791"/>
                            <a:chOff x="-20744" y="-2157"/>
                            <a:chExt cx="3564044" cy="3050067"/>
                          </a:xfrm>
                        </p:grpSpPr>
                        <p:cxnSp>
                          <p:nvCxnSpPr>
                            <p:cNvPr id="282" name="Straight Connector 281"/>
                            <p:cNvCxnSpPr/>
                            <p:nvPr/>
                          </p:nvCxnSpPr>
                          <p:spPr>
                            <a:xfrm>
                              <a:off x="-20744" y="-2157"/>
                              <a:ext cx="3564044" cy="11682"/>
                            </a:xfrm>
                            <a:prstGeom prst="line">
                              <a:avLst/>
                            </a:prstGeom>
                            <a:ln w="254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83" name="Straight Connector 282"/>
                            <p:cNvCxnSpPr/>
                            <p:nvPr/>
                          </p:nvCxnSpPr>
                          <p:spPr>
                            <a:xfrm>
                              <a:off x="-17044" y="1472260"/>
                              <a:ext cx="3560344" cy="16058"/>
                            </a:xfrm>
                            <a:prstGeom prst="line">
                              <a:avLst/>
                            </a:prstGeom>
                            <a:ln w="254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84" name="Rectangle 283"/>
                            <p:cNvSpPr/>
                            <p:nvPr/>
                          </p:nvSpPr>
                          <p:spPr>
                            <a:xfrm>
                              <a:off x="2795588" y="347662"/>
                              <a:ext cx="161925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285" name="Group 284"/>
                            <p:cNvGrpSpPr/>
                            <p:nvPr/>
                          </p:nvGrpSpPr>
                          <p:grpSpPr>
                            <a:xfrm>
                              <a:off x="200025" y="4762"/>
                              <a:ext cx="721043" cy="2514917"/>
                              <a:chOff x="0" y="0"/>
                              <a:chExt cx="721043" cy="2514917"/>
                            </a:xfrm>
                          </p:grpSpPr>
                          <p:grpSp>
                            <p:nvGrpSpPr>
                              <p:cNvPr id="351" name="Group 350"/>
                              <p:cNvGrpSpPr/>
                              <p:nvPr/>
                            </p:nvGrpSpPr>
                            <p:grpSpPr>
                              <a:xfrm>
                                <a:off x="23813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grpSp>
                              <p:nvGrpSpPr>
                                <p:cNvPr id="354" name="Group 35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97230" cy="2514917"/>
                                  <a:chOff x="0" y="0"/>
                                  <a:chExt cx="697230" cy="2514917"/>
                                </a:xfrm>
                              </p:grpSpPr>
                              <p:cxnSp>
                                <p:nvCxnSpPr>
                                  <p:cNvPr id="356" name="Straight Connector 355"/>
                                  <p:cNvCxnSpPr/>
                                  <p:nvPr/>
                                </p:nvCxnSpPr>
                                <p:spPr>
                                  <a:xfrm>
                                    <a:off x="4762" y="0"/>
                                    <a:ext cx="0" cy="1483743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57" name="Straight Connector 356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690563"/>
                                    <a:ext cx="1905" cy="6814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58" name="Straight Connector 357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685800"/>
                                    <a:ext cx="459357" cy="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359" name="Freeform 358"/>
                                  <p:cNvSpPr/>
                                  <p:nvPr/>
                                </p:nvSpPr>
                                <p:spPr>
                                  <a:xfrm>
                                    <a:off x="447675" y="1362075"/>
                                    <a:ext cx="119063" cy="223838"/>
                                  </a:xfrm>
                                  <a:custGeom>
                                    <a:avLst/>
                                    <a:gdLst>
                                      <a:gd name="connsiteX0" fmla="*/ 0 w 119063"/>
                                      <a:gd name="connsiteY0" fmla="*/ 0 h 223838"/>
                                      <a:gd name="connsiteX1" fmla="*/ 119063 w 119063"/>
                                      <a:gd name="connsiteY1" fmla="*/ 104775 h 223838"/>
                                      <a:gd name="connsiteX2" fmla="*/ 0 w 119063"/>
                                      <a:gd name="connsiteY2" fmla="*/ 223838 h 223838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</a:cxnLst>
                                    <a:rect l="l" t="t" r="r" b="b"/>
                                    <a:pathLst>
                                      <a:path w="119063" h="223838">
                                        <a:moveTo>
                                          <a:pt x="0" y="0"/>
                                        </a:moveTo>
                                        <a:cubicBezTo>
                                          <a:pt x="59531" y="33734"/>
                                          <a:pt x="119063" y="67469"/>
                                          <a:pt x="119063" y="104775"/>
                                        </a:cubicBezTo>
                                        <a:cubicBezTo>
                                          <a:pt x="119063" y="142081"/>
                                          <a:pt x="59531" y="182959"/>
                                          <a:pt x="0" y="223838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  <a:ln w="25400"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cxnSp>
                                <p:nvCxnSpPr>
                                  <p:cNvPr id="360" name="Straight Connector 359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1585913"/>
                                    <a:ext cx="1905" cy="7000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361" name="Group 360"/>
                                  <p:cNvGrpSpPr/>
                                  <p:nvPr/>
                                </p:nvGrpSpPr>
                                <p:grpSpPr>
                                  <a:xfrm>
                                    <a:off x="233362" y="1943100"/>
                                    <a:ext cx="463868" cy="114300"/>
                                    <a:chOff x="0" y="0"/>
                                    <a:chExt cx="463868" cy="114300"/>
                                  </a:xfrm>
                                </p:grpSpPr>
                                <p:cxnSp>
                                  <p:nvCxnSpPr>
                                    <p:cNvPr id="364" name="Straight Connector 363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0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C0000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65" name="Straight Connector 364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23838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C0000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66" name="Straight Connector 365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14300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C0000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67" name="Straight Connector 366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52425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C0000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sp>
                                <p:nvSpPr>
                                  <p:cNvPr id="362" name="Oval 361"/>
                                  <p:cNvSpPr/>
                                  <p:nvPr/>
                                </p:nvSpPr>
                                <p:spPr>
                                  <a:xfrm>
                                    <a:off x="347662" y="2286000"/>
                                    <a:ext cx="228678" cy="228917"/>
                                  </a:xfrm>
                                  <a:prstGeom prst="ellipse">
                                    <a:avLst/>
                                  </a:pr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363" name="Freeform 362"/>
                                  <p:cNvSpPr/>
                                  <p:nvPr/>
                                </p:nvSpPr>
                                <p:spPr>
                                  <a:xfrm>
                                    <a:off x="409575" y="2343150"/>
                                    <a:ext cx="114300" cy="114300"/>
                                  </a:xfrm>
                                  <a:custGeom>
                                    <a:avLst/>
                                    <a:gdLst>
                                      <a:gd name="connsiteX0" fmla="*/ 0 w 919163"/>
                                      <a:gd name="connsiteY0" fmla="*/ 228600 h 452440"/>
                                      <a:gd name="connsiteX1" fmla="*/ 233363 w 919163"/>
                                      <a:gd name="connsiteY1" fmla="*/ 0 h 452440"/>
                                      <a:gd name="connsiteX2" fmla="*/ 457200 w 919163"/>
                                      <a:gd name="connsiteY2" fmla="*/ 228600 h 452440"/>
                                      <a:gd name="connsiteX3" fmla="*/ 690563 w 919163"/>
                                      <a:gd name="connsiteY3" fmla="*/ 452437 h 452440"/>
                                      <a:gd name="connsiteX4" fmla="*/ 919163 w 919163"/>
                                      <a:gd name="connsiteY4" fmla="*/ 223837 h 452440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</a:cxnLst>
                                    <a:rect l="l" t="t" r="r" b="b"/>
                                    <a:pathLst>
                                      <a:path w="919163" h="452440">
                                        <a:moveTo>
                                          <a:pt x="0" y="228600"/>
                                        </a:moveTo>
                                        <a:cubicBezTo>
                                          <a:pt x="78581" y="114300"/>
                                          <a:pt x="157163" y="0"/>
                                          <a:pt x="233363" y="0"/>
                                        </a:cubicBezTo>
                                        <a:cubicBezTo>
                                          <a:pt x="309563" y="0"/>
                                          <a:pt x="381000" y="153194"/>
                                          <a:pt x="457200" y="228600"/>
                                        </a:cubicBezTo>
                                        <a:cubicBezTo>
                                          <a:pt x="533400" y="304006"/>
                                          <a:pt x="613569" y="453231"/>
                                          <a:pt x="690563" y="452437"/>
                                        </a:cubicBezTo>
                                        <a:cubicBezTo>
                                          <a:pt x="767557" y="451643"/>
                                          <a:pt x="843360" y="337740"/>
                                          <a:pt x="919163" y="223837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55" name="Rectangle 354"/>
                                <p:cNvSpPr/>
                                <p:nvPr/>
                              </p:nvSpPr>
                              <p:spPr>
                                <a:xfrm>
                                  <a:off x="376237" y="1714500"/>
                                  <a:ext cx="161925" cy="1143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52" name="Oval 351"/>
                              <p:cNvSpPr/>
                              <p:nvPr/>
                            </p:nvSpPr>
                            <p:spPr>
                              <a:xfrm>
                                <a:off x="457200" y="21431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53" name="Oval 352"/>
                              <p:cNvSpPr/>
                              <p:nvPr/>
                            </p:nvSpPr>
                            <p:spPr>
                              <a:xfrm>
                                <a:off x="0" y="6572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86" name="Group 285"/>
                            <p:cNvGrpSpPr/>
                            <p:nvPr/>
                          </p:nvGrpSpPr>
                          <p:grpSpPr>
                            <a:xfrm>
                              <a:off x="942975" y="4762"/>
                              <a:ext cx="721043" cy="2514917"/>
                              <a:chOff x="0" y="0"/>
                              <a:chExt cx="721043" cy="2514917"/>
                            </a:xfrm>
                          </p:grpSpPr>
                          <p:grpSp>
                            <p:nvGrpSpPr>
                              <p:cNvPr id="334" name="Group 333"/>
                              <p:cNvGrpSpPr/>
                              <p:nvPr/>
                            </p:nvGrpSpPr>
                            <p:grpSpPr>
                              <a:xfrm>
                                <a:off x="23813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grpSp>
                              <p:nvGrpSpPr>
                                <p:cNvPr id="337" name="Group 33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97230" cy="2514917"/>
                                  <a:chOff x="0" y="0"/>
                                  <a:chExt cx="697230" cy="2514917"/>
                                </a:xfrm>
                              </p:grpSpPr>
                              <p:cxnSp>
                                <p:nvCxnSpPr>
                                  <p:cNvPr id="339" name="Straight Connector 338"/>
                                  <p:cNvCxnSpPr/>
                                  <p:nvPr/>
                                </p:nvCxnSpPr>
                                <p:spPr>
                                  <a:xfrm>
                                    <a:off x="4762" y="0"/>
                                    <a:ext cx="0" cy="1483743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0" name="Straight Connector 339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690563"/>
                                    <a:ext cx="1905" cy="6814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41" name="Straight Connector 340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685800"/>
                                    <a:ext cx="459357" cy="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342" name="Freeform 341"/>
                                  <p:cNvSpPr/>
                                  <p:nvPr/>
                                </p:nvSpPr>
                                <p:spPr>
                                  <a:xfrm>
                                    <a:off x="447675" y="1362075"/>
                                    <a:ext cx="119063" cy="223838"/>
                                  </a:xfrm>
                                  <a:custGeom>
                                    <a:avLst/>
                                    <a:gdLst>
                                      <a:gd name="connsiteX0" fmla="*/ 0 w 119063"/>
                                      <a:gd name="connsiteY0" fmla="*/ 0 h 223838"/>
                                      <a:gd name="connsiteX1" fmla="*/ 119063 w 119063"/>
                                      <a:gd name="connsiteY1" fmla="*/ 104775 h 223838"/>
                                      <a:gd name="connsiteX2" fmla="*/ 0 w 119063"/>
                                      <a:gd name="connsiteY2" fmla="*/ 223838 h 223838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</a:cxnLst>
                                    <a:rect l="l" t="t" r="r" b="b"/>
                                    <a:pathLst>
                                      <a:path w="119063" h="223838">
                                        <a:moveTo>
                                          <a:pt x="0" y="0"/>
                                        </a:moveTo>
                                        <a:cubicBezTo>
                                          <a:pt x="59531" y="33734"/>
                                          <a:pt x="119063" y="67469"/>
                                          <a:pt x="119063" y="104775"/>
                                        </a:cubicBezTo>
                                        <a:cubicBezTo>
                                          <a:pt x="119063" y="142081"/>
                                          <a:pt x="59531" y="182959"/>
                                          <a:pt x="0" y="223838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  <a:ln w="25400"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cxnSp>
                                <p:nvCxnSpPr>
                                  <p:cNvPr id="343" name="Straight Connector 342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1585913"/>
                                    <a:ext cx="1905" cy="7000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344" name="Group 343"/>
                                  <p:cNvGrpSpPr/>
                                  <p:nvPr/>
                                </p:nvGrpSpPr>
                                <p:grpSpPr>
                                  <a:xfrm>
                                    <a:off x="233362" y="1943100"/>
                                    <a:ext cx="463868" cy="114300"/>
                                    <a:chOff x="0" y="0"/>
                                    <a:chExt cx="463868" cy="114300"/>
                                  </a:xfrm>
                                </p:grpSpPr>
                                <p:cxnSp>
                                  <p:nvCxnSpPr>
                                    <p:cNvPr id="347" name="Straight Connector 346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0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48" name="Straight Connector 347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23838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49" name="Straight Connector 348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14300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50" name="Straight Connector 349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52425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sp>
                                <p:nvSpPr>
                                  <p:cNvPr id="345" name="Oval 344"/>
                                  <p:cNvSpPr/>
                                  <p:nvPr/>
                                </p:nvSpPr>
                                <p:spPr>
                                  <a:xfrm>
                                    <a:off x="347662" y="2286000"/>
                                    <a:ext cx="228678" cy="228917"/>
                                  </a:xfrm>
                                  <a:prstGeom prst="ellipse">
                                    <a:avLst/>
                                  </a:pr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346" name="Freeform 345"/>
                                  <p:cNvSpPr/>
                                  <p:nvPr/>
                                </p:nvSpPr>
                                <p:spPr>
                                  <a:xfrm>
                                    <a:off x="409575" y="2343150"/>
                                    <a:ext cx="114300" cy="114300"/>
                                  </a:xfrm>
                                  <a:custGeom>
                                    <a:avLst/>
                                    <a:gdLst>
                                      <a:gd name="connsiteX0" fmla="*/ 0 w 919163"/>
                                      <a:gd name="connsiteY0" fmla="*/ 228600 h 452440"/>
                                      <a:gd name="connsiteX1" fmla="*/ 233363 w 919163"/>
                                      <a:gd name="connsiteY1" fmla="*/ 0 h 452440"/>
                                      <a:gd name="connsiteX2" fmla="*/ 457200 w 919163"/>
                                      <a:gd name="connsiteY2" fmla="*/ 228600 h 452440"/>
                                      <a:gd name="connsiteX3" fmla="*/ 690563 w 919163"/>
                                      <a:gd name="connsiteY3" fmla="*/ 452437 h 452440"/>
                                      <a:gd name="connsiteX4" fmla="*/ 919163 w 919163"/>
                                      <a:gd name="connsiteY4" fmla="*/ 223837 h 452440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</a:cxnLst>
                                    <a:rect l="l" t="t" r="r" b="b"/>
                                    <a:pathLst>
                                      <a:path w="919163" h="452440">
                                        <a:moveTo>
                                          <a:pt x="0" y="228600"/>
                                        </a:moveTo>
                                        <a:cubicBezTo>
                                          <a:pt x="78581" y="114300"/>
                                          <a:pt x="157163" y="0"/>
                                          <a:pt x="233363" y="0"/>
                                        </a:cubicBezTo>
                                        <a:cubicBezTo>
                                          <a:pt x="309563" y="0"/>
                                          <a:pt x="381000" y="153194"/>
                                          <a:pt x="457200" y="228600"/>
                                        </a:cubicBezTo>
                                        <a:cubicBezTo>
                                          <a:pt x="533400" y="304006"/>
                                          <a:pt x="613569" y="453231"/>
                                          <a:pt x="690563" y="452437"/>
                                        </a:cubicBezTo>
                                        <a:cubicBezTo>
                                          <a:pt x="767557" y="451643"/>
                                          <a:pt x="843360" y="337740"/>
                                          <a:pt x="919163" y="223837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8" name="Rectangle 337"/>
                                <p:cNvSpPr/>
                                <p:nvPr/>
                              </p:nvSpPr>
                              <p:spPr>
                                <a:xfrm>
                                  <a:off x="376237" y="1714500"/>
                                  <a:ext cx="161925" cy="1143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35" name="Oval 334"/>
                              <p:cNvSpPr/>
                              <p:nvPr/>
                            </p:nvSpPr>
                            <p:spPr>
                              <a:xfrm>
                                <a:off x="457200" y="21431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36" name="Oval 335"/>
                              <p:cNvSpPr/>
                              <p:nvPr/>
                            </p:nvSpPr>
                            <p:spPr>
                              <a:xfrm>
                                <a:off x="0" y="6572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87" name="Group 286"/>
                            <p:cNvGrpSpPr/>
                            <p:nvPr/>
                          </p:nvGrpSpPr>
                          <p:grpSpPr>
                            <a:xfrm>
                              <a:off x="1714500" y="0"/>
                              <a:ext cx="721043" cy="2514917"/>
                              <a:chOff x="0" y="0"/>
                              <a:chExt cx="721043" cy="2514917"/>
                            </a:xfrm>
                          </p:grpSpPr>
                          <p:grpSp>
                            <p:nvGrpSpPr>
                              <p:cNvPr id="317" name="Group 316"/>
                              <p:cNvGrpSpPr/>
                              <p:nvPr/>
                            </p:nvGrpSpPr>
                            <p:grpSpPr>
                              <a:xfrm>
                                <a:off x="23813" y="0"/>
                                <a:ext cx="697230" cy="2514917"/>
                                <a:chOff x="0" y="0"/>
                                <a:chExt cx="697230" cy="2514917"/>
                              </a:xfrm>
                            </p:grpSpPr>
                            <p:grpSp>
                              <p:nvGrpSpPr>
                                <p:cNvPr id="320" name="Group 319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97230" cy="2514917"/>
                                  <a:chOff x="0" y="0"/>
                                  <a:chExt cx="697230" cy="2514917"/>
                                </a:xfrm>
                              </p:grpSpPr>
                              <p:cxnSp>
                                <p:nvCxnSpPr>
                                  <p:cNvPr id="322" name="Straight Connector 321"/>
                                  <p:cNvCxnSpPr/>
                                  <p:nvPr/>
                                </p:nvCxnSpPr>
                                <p:spPr>
                                  <a:xfrm>
                                    <a:off x="4762" y="0"/>
                                    <a:ext cx="0" cy="1483743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23" name="Straight Connector 322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690563"/>
                                    <a:ext cx="1905" cy="6814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24" name="Straight Connector 323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685800"/>
                                    <a:ext cx="459357" cy="0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325" name="Freeform 324"/>
                                  <p:cNvSpPr/>
                                  <p:nvPr/>
                                </p:nvSpPr>
                                <p:spPr>
                                  <a:xfrm>
                                    <a:off x="447675" y="1362075"/>
                                    <a:ext cx="119063" cy="223838"/>
                                  </a:xfrm>
                                  <a:custGeom>
                                    <a:avLst/>
                                    <a:gdLst>
                                      <a:gd name="connsiteX0" fmla="*/ 0 w 119063"/>
                                      <a:gd name="connsiteY0" fmla="*/ 0 h 223838"/>
                                      <a:gd name="connsiteX1" fmla="*/ 119063 w 119063"/>
                                      <a:gd name="connsiteY1" fmla="*/ 104775 h 223838"/>
                                      <a:gd name="connsiteX2" fmla="*/ 0 w 119063"/>
                                      <a:gd name="connsiteY2" fmla="*/ 223838 h 223838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</a:cxnLst>
                                    <a:rect l="l" t="t" r="r" b="b"/>
                                    <a:pathLst>
                                      <a:path w="119063" h="223838">
                                        <a:moveTo>
                                          <a:pt x="0" y="0"/>
                                        </a:moveTo>
                                        <a:cubicBezTo>
                                          <a:pt x="59531" y="33734"/>
                                          <a:pt x="119063" y="67469"/>
                                          <a:pt x="119063" y="104775"/>
                                        </a:cubicBezTo>
                                        <a:cubicBezTo>
                                          <a:pt x="119063" y="142081"/>
                                          <a:pt x="59531" y="182959"/>
                                          <a:pt x="0" y="223838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  <a:ln w="25400"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cxnSp>
                                <p:nvCxnSpPr>
                                  <p:cNvPr id="326" name="Straight Connector 325"/>
                                  <p:cNvCxnSpPr/>
                                  <p:nvPr/>
                                </p:nvCxnSpPr>
                                <p:spPr>
                                  <a:xfrm>
                                    <a:off x="457200" y="1585913"/>
                                    <a:ext cx="1905" cy="700087"/>
                                  </a:xfrm>
                                  <a:prstGeom prst="line">
                                    <a:avLst/>
                                  </a:prstGeom>
                                  <a:ln w="254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327" name="Group 326"/>
                                  <p:cNvGrpSpPr/>
                                  <p:nvPr/>
                                </p:nvGrpSpPr>
                                <p:grpSpPr>
                                  <a:xfrm>
                                    <a:off x="233362" y="1943100"/>
                                    <a:ext cx="463868" cy="114300"/>
                                    <a:chOff x="0" y="0"/>
                                    <a:chExt cx="463868" cy="114300"/>
                                  </a:xfrm>
                                </p:grpSpPr>
                                <p:cxnSp>
                                  <p:nvCxnSpPr>
                                    <p:cNvPr id="330" name="Straight Connector 329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0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31" name="Straight Connector 330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23838" y="0"/>
                                      <a:ext cx="114300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32" name="Straight Connector 33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14300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33" name="Straight Connector 332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52425" y="0"/>
                                      <a:ext cx="111443" cy="114300"/>
                                    </a:xfrm>
                                    <a:prstGeom prst="line">
                                      <a:avLst/>
                                    </a:prstGeom>
                                    <a:ln w="254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sp>
                                <p:nvSpPr>
                                  <p:cNvPr id="328" name="Oval 327"/>
                                  <p:cNvSpPr/>
                                  <p:nvPr/>
                                </p:nvSpPr>
                                <p:spPr>
                                  <a:xfrm>
                                    <a:off x="347662" y="2286000"/>
                                    <a:ext cx="228678" cy="228917"/>
                                  </a:xfrm>
                                  <a:prstGeom prst="ellipse">
                                    <a:avLst/>
                                  </a:pr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329" name="Freeform 328"/>
                                  <p:cNvSpPr/>
                                  <p:nvPr/>
                                </p:nvSpPr>
                                <p:spPr>
                                  <a:xfrm>
                                    <a:off x="409575" y="2343150"/>
                                    <a:ext cx="114300" cy="114300"/>
                                  </a:xfrm>
                                  <a:custGeom>
                                    <a:avLst/>
                                    <a:gdLst>
                                      <a:gd name="connsiteX0" fmla="*/ 0 w 919163"/>
                                      <a:gd name="connsiteY0" fmla="*/ 228600 h 452440"/>
                                      <a:gd name="connsiteX1" fmla="*/ 233363 w 919163"/>
                                      <a:gd name="connsiteY1" fmla="*/ 0 h 452440"/>
                                      <a:gd name="connsiteX2" fmla="*/ 457200 w 919163"/>
                                      <a:gd name="connsiteY2" fmla="*/ 228600 h 452440"/>
                                      <a:gd name="connsiteX3" fmla="*/ 690563 w 919163"/>
                                      <a:gd name="connsiteY3" fmla="*/ 452437 h 452440"/>
                                      <a:gd name="connsiteX4" fmla="*/ 919163 w 919163"/>
                                      <a:gd name="connsiteY4" fmla="*/ 223837 h 452440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</a:cxnLst>
                                    <a:rect l="l" t="t" r="r" b="b"/>
                                    <a:pathLst>
                                      <a:path w="919163" h="452440">
                                        <a:moveTo>
                                          <a:pt x="0" y="228600"/>
                                        </a:moveTo>
                                        <a:cubicBezTo>
                                          <a:pt x="78581" y="114300"/>
                                          <a:pt x="157163" y="0"/>
                                          <a:pt x="233363" y="0"/>
                                        </a:cubicBezTo>
                                        <a:cubicBezTo>
                                          <a:pt x="309563" y="0"/>
                                          <a:pt x="381000" y="153194"/>
                                          <a:pt x="457200" y="228600"/>
                                        </a:cubicBezTo>
                                        <a:cubicBezTo>
                                          <a:pt x="533400" y="304006"/>
                                          <a:pt x="613569" y="453231"/>
                                          <a:pt x="690563" y="452437"/>
                                        </a:cubicBezTo>
                                        <a:cubicBezTo>
                                          <a:pt x="767557" y="451643"/>
                                          <a:pt x="843360" y="337740"/>
                                          <a:pt x="919163" y="223837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21" name="Rectangle 320"/>
                                <p:cNvSpPr/>
                                <p:nvPr/>
                              </p:nvSpPr>
                              <p:spPr>
                                <a:xfrm>
                                  <a:off x="376237" y="1714500"/>
                                  <a:ext cx="161925" cy="1143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18" name="Oval 317"/>
                              <p:cNvSpPr/>
                              <p:nvPr/>
                            </p:nvSpPr>
                            <p:spPr>
                              <a:xfrm>
                                <a:off x="457200" y="21431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19" name="Oval 318"/>
                              <p:cNvSpPr/>
                              <p:nvPr/>
                            </p:nvSpPr>
                            <p:spPr>
                              <a:xfrm>
                                <a:off x="0" y="6572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88" name="Group 287"/>
                            <p:cNvGrpSpPr/>
                            <p:nvPr/>
                          </p:nvGrpSpPr>
                          <p:grpSpPr>
                            <a:xfrm>
                              <a:off x="2857500" y="9525"/>
                              <a:ext cx="590551" cy="3038385"/>
                              <a:chOff x="0" y="0"/>
                              <a:chExt cx="590551" cy="3038785"/>
                            </a:xfrm>
                          </p:grpSpPr>
                          <p:grpSp>
                            <p:nvGrpSpPr>
                              <p:cNvPr id="310" name="Group 309"/>
                              <p:cNvGrpSpPr/>
                              <p:nvPr/>
                            </p:nvGrpSpPr>
                            <p:grpSpPr>
                              <a:xfrm>
                                <a:off x="23813" y="0"/>
                                <a:ext cx="566738" cy="3038785"/>
                                <a:chOff x="0" y="0"/>
                                <a:chExt cx="566738" cy="3038785"/>
                              </a:xfrm>
                            </p:grpSpPr>
                            <p:cxnSp>
                              <p:nvCxnSpPr>
                                <p:cNvPr id="312" name="Straight Connector 311"/>
                                <p:cNvCxnSpPr/>
                                <p:nvPr/>
                              </p:nvCxnSpPr>
                              <p:spPr>
                                <a:xfrm>
                                  <a:off x="4762" y="0"/>
                                  <a:ext cx="0" cy="1483743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13" name="Straight Connector 312"/>
                                <p:cNvCxnSpPr/>
                                <p:nvPr/>
                              </p:nvCxnSpPr>
                              <p:spPr>
                                <a:xfrm>
                                  <a:off x="457200" y="690563"/>
                                  <a:ext cx="1905" cy="681487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14" name="Straight Connector 313"/>
                                <p:cNvCxnSpPr/>
                                <p:nvPr/>
                              </p:nvCxnSpPr>
                              <p:spPr>
                                <a:xfrm>
                                  <a:off x="0" y="685800"/>
                                  <a:ext cx="459357" cy="0"/>
                                </a:xfrm>
                                <a:prstGeom prst="line">
                                  <a:avLst/>
                                </a:prstGeom>
                                <a:ln w="254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315" name="Freeform 314"/>
                                <p:cNvSpPr/>
                                <p:nvPr/>
                              </p:nvSpPr>
                              <p:spPr>
                                <a:xfrm>
                                  <a:off x="447675" y="1362075"/>
                                  <a:ext cx="119063" cy="223838"/>
                                </a:xfrm>
                                <a:custGeom>
                                  <a:avLst/>
                                  <a:gdLst>
                                    <a:gd name="connsiteX0" fmla="*/ 0 w 119063"/>
                                    <a:gd name="connsiteY0" fmla="*/ 0 h 223838"/>
                                    <a:gd name="connsiteX1" fmla="*/ 119063 w 119063"/>
                                    <a:gd name="connsiteY1" fmla="*/ 104775 h 223838"/>
                                    <a:gd name="connsiteX2" fmla="*/ 0 w 119063"/>
                                    <a:gd name="connsiteY2" fmla="*/ 223838 h 223838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119063" h="223838">
                                      <a:moveTo>
                                        <a:pt x="0" y="0"/>
                                      </a:moveTo>
                                      <a:cubicBezTo>
                                        <a:pt x="59531" y="33734"/>
                                        <a:pt x="119063" y="67469"/>
                                        <a:pt x="119063" y="104775"/>
                                      </a:cubicBezTo>
                                      <a:cubicBezTo>
                                        <a:pt x="119063" y="142081"/>
                                        <a:pt x="59531" y="182959"/>
                                        <a:pt x="0" y="223838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2540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cxnSp>
                              <p:nvCxnSpPr>
                                <p:cNvPr id="316" name="Straight Connector 315"/>
                                <p:cNvCxnSpPr/>
                                <p:nvPr/>
                              </p:nvCxnSpPr>
                              <p:spPr>
                                <a:xfrm flipH="1">
                                  <a:off x="80656" y="1585792"/>
                                  <a:ext cx="375854" cy="1452993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tailEnd type="triangle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11" name="Oval 310"/>
                              <p:cNvSpPr/>
                              <p:nvPr/>
                            </p:nvSpPr>
                            <p:spPr>
                              <a:xfrm>
                                <a:off x="0" y="657225"/>
                                <a:ext cx="50291" cy="50291"/>
                              </a:xfrm>
                              <a:prstGeom prst="ellipse">
                                <a:avLst/>
                              </a:prstGeom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289" name="Rectangle 288"/>
                            <p:cNvSpPr/>
                            <p:nvPr/>
                          </p:nvSpPr>
                          <p:spPr>
                            <a:xfrm>
                              <a:off x="2800350" y="919162"/>
                              <a:ext cx="161925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0" name="Rectangle 289"/>
                            <p:cNvSpPr/>
                            <p:nvPr/>
                          </p:nvSpPr>
                          <p:spPr>
                            <a:xfrm>
                              <a:off x="147638" y="233362"/>
                              <a:ext cx="161926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1" name="Rectangle 290"/>
                            <p:cNvSpPr/>
                            <p:nvPr/>
                          </p:nvSpPr>
                          <p:spPr>
                            <a:xfrm>
                              <a:off x="890588" y="1033462"/>
                              <a:ext cx="161925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2" name="Rectangle 291"/>
                            <p:cNvSpPr/>
                            <p:nvPr/>
                          </p:nvSpPr>
                          <p:spPr>
                            <a:xfrm>
                              <a:off x="152400" y="1033462"/>
                              <a:ext cx="161925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3" name="Rectangle 292"/>
                            <p:cNvSpPr/>
                            <p:nvPr/>
                          </p:nvSpPr>
                          <p:spPr>
                            <a:xfrm>
                              <a:off x="890588" y="233362"/>
                              <a:ext cx="161926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4" name="Rectangle 293"/>
                            <p:cNvSpPr/>
                            <p:nvPr/>
                          </p:nvSpPr>
                          <p:spPr>
                            <a:xfrm>
                              <a:off x="1662113" y="233362"/>
                              <a:ext cx="161926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95" name="Rectangle 294"/>
                            <p:cNvSpPr/>
                            <p:nvPr/>
                          </p:nvSpPr>
                          <p:spPr>
                            <a:xfrm>
                              <a:off x="1666875" y="1033462"/>
                              <a:ext cx="161925" cy="1143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296" name="Group 295"/>
                            <p:cNvGrpSpPr/>
                            <p:nvPr/>
                          </p:nvGrpSpPr>
                          <p:grpSpPr>
                            <a:xfrm>
                              <a:off x="3033713" y="666750"/>
                              <a:ext cx="223838" cy="269240"/>
                              <a:chOff x="9525" y="0"/>
                              <a:chExt cx="223838" cy="269240"/>
                            </a:xfrm>
                          </p:grpSpPr>
                          <p:sp>
                            <p:nvSpPr>
                              <p:cNvPr id="304" name="Text Box 271"/>
                              <p:cNvSpPr txBox="1"/>
                              <p:nvPr/>
                            </p:nvSpPr>
                            <p:spPr>
                              <a:xfrm>
                                <a:off x="29292" y="159791"/>
                                <a:ext cx="202037" cy="10645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lt1"/>
                              </a:solidFill>
                              <a:ln w="6350">
                                <a:noFill/>
                              </a:ln>
                              <a:effectLst/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07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800"/>
                                  </a:spcAft>
                                </a:pPr>
                                <a:r>
                                  <a:rPr lang="en-US" sz="800" dirty="0" smtClean="0">
                                    <a:effectLst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meter1</a:t>
                                </a:r>
                                <a:endParaRPr lang="en-US" sz="1100" dirty="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305" name="Group 304"/>
                              <p:cNvGrpSpPr/>
                              <p:nvPr/>
                            </p:nvGrpSpPr>
                            <p:grpSpPr>
                              <a:xfrm>
                                <a:off x="9525" y="0"/>
                                <a:ext cx="223838" cy="45719"/>
                                <a:chOff x="0" y="0"/>
                                <a:chExt cx="452437" cy="233367"/>
                              </a:xfrm>
                            </p:grpSpPr>
                            <p:sp>
                              <p:nvSpPr>
                                <p:cNvPr id="308" name="Freeform 307"/>
                                <p:cNvSpPr/>
                                <p:nvPr/>
                              </p:nvSpPr>
                              <p:spPr>
                                <a:xfrm>
                                  <a:off x="0" y="4763"/>
                                  <a:ext cx="228600" cy="228604"/>
                                </a:xfrm>
                                <a:custGeom>
                                  <a:avLst/>
                                  <a:gdLst>
                                    <a:gd name="connsiteX0" fmla="*/ 0 w 228600"/>
                                    <a:gd name="connsiteY0" fmla="*/ 223841 h 228604"/>
                                    <a:gd name="connsiteX1" fmla="*/ 114300 w 228600"/>
                                    <a:gd name="connsiteY1" fmla="*/ 4 h 228604"/>
                                    <a:gd name="connsiteX2" fmla="*/ 228600 w 228600"/>
                                    <a:gd name="connsiteY2" fmla="*/ 228604 h 228604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228600" h="228604">
                                      <a:moveTo>
                                        <a:pt x="0" y="223841"/>
                                      </a:moveTo>
                                      <a:cubicBezTo>
                                        <a:pt x="38100" y="111525"/>
                                        <a:pt x="76200" y="-790"/>
                                        <a:pt x="114300" y="4"/>
                                      </a:cubicBezTo>
                                      <a:cubicBezTo>
                                        <a:pt x="152400" y="798"/>
                                        <a:pt x="190500" y="114701"/>
                                        <a:pt x="228600" y="228604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309" name="Freeform 308"/>
                                <p:cNvSpPr/>
                                <p:nvPr/>
                              </p:nvSpPr>
                              <p:spPr>
                                <a:xfrm>
                                  <a:off x="223837" y="0"/>
                                  <a:ext cx="228600" cy="228604"/>
                                </a:xfrm>
                                <a:custGeom>
                                  <a:avLst/>
                                  <a:gdLst>
                                    <a:gd name="connsiteX0" fmla="*/ 0 w 228600"/>
                                    <a:gd name="connsiteY0" fmla="*/ 223841 h 228604"/>
                                    <a:gd name="connsiteX1" fmla="*/ 114300 w 228600"/>
                                    <a:gd name="connsiteY1" fmla="*/ 4 h 228604"/>
                                    <a:gd name="connsiteX2" fmla="*/ 228600 w 228600"/>
                                    <a:gd name="connsiteY2" fmla="*/ 228604 h 228604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</a:cxnLst>
                                  <a:rect l="l" t="t" r="r" b="b"/>
                                  <a:pathLst>
                                    <a:path w="228600" h="228604">
                                      <a:moveTo>
                                        <a:pt x="0" y="223841"/>
                                      </a:moveTo>
                                      <a:cubicBezTo>
                                        <a:pt x="38100" y="111525"/>
                                        <a:pt x="76200" y="-790"/>
                                        <a:pt x="114300" y="4"/>
                                      </a:cubicBezTo>
                                      <a:cubicBezTo>
                                        <a:pt x="152400" y="798"/>
                                        <a:pt x="190500" y="114701"/>
                                        <a:pt x="228600" y="228604"/>
                                      </a:cubicBezTo>
                                    </a:path>
                                  </a:pathLst>
                                </a:cu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cxnSp>
                            <p:nvCxnSpPr>
                              <p:cNvPr id="306" name="Straight Connector 305"/>
                              <p:cNvCxnSpPr/>
                              <p:nvPr/>
                            </p:nvCxnSpPr>
                            <p:spPr>
                              <a:xfrm>
                                <a:off x="123825" y="42862"/>
                                <a:ext cx="0" cy="112077"/>
                              </a:xfrm>
                              <a:prstGeom prst="line">
                                <a:avLst/>
                              </a:prstGeom>
                              <a:ln w="12700"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07" name="Oval 306"/>
                              <p:cNvSpPr/>
                              <p:nvPr/>
                            </p:nvSpPr>
                            <p:spPr>
                              <a:xfrm>
                                <a:off x="9525" y="152400"/>
                                <a:ext cx="223837" cy="116840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297" name="Text Box 277"/>
                            <p:cNvSpPr txBox="1"/>
                            <p:nvPr/>
                          </p:nvSpPr>
                          <p:spPr>
                            <a:xfrm>
                              <a:off x="357188" y="2105025"/>
                              <a:ext cx="342900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CN-1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98" name="Text Box 278"/>
                            <p:cNvSpPr txBox="1"/>
                            <p:nvPr/>
                          </p:nvSpPr>
                          <p:spPr>
                            <a:xfrm>
                              <a:off x="1100138" y="2100262"/>
                              <a:ext cx="342900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CN-2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99" name="Text Box 279"/>
                            <p:cNvSpPr txBox="1"/>
                            <p:nvPr/>
                          </p:nvSpPr>
                          <p:spPr>
                            <a:xfrm>
                              <a:off x="1871663" y="2076450"/>
                              <a:ext cx="342900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CN-3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00" name="Text Box 280"/>
                            <p:cNvSpPr txBox="1"/>
                            <p:nvPr/>
                          </p:nvSpPr>
                          <p:spPr>
                            <a:xfrm>
                              <a:off x="261938" y="533400"/>
                              <a:ext cx="342900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RN-1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01" name="Text Box 281"/>
                            <p:cNvSpPr txBox="1"/>
                            <p:nvPr/>
                          </p:nvSpPr>
                          <p:spPr>
                            <a:xfrm>
                              <a:off x="995363" y="519112"/>
                              <a:ext cx="342900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RN-2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02" name="Text Box 282"/>
                            <p:cNvSpPr txBox="1"/>
                            <p:nvPr/>
                          </p:nvSpPr>
                          <p:spPr>
                            <a:xfrm>
                              <a:off x="1762118" y="519081"/>
                              <a:ext cx="209549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RN-3</a:t>
                              </a:r>
                              <a:endParaRPr lang="en-US" sz="110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03" name="Text Box 283"/>
                            <p:cNvSpPr txBox="1"/>
                            <p:nvPr/>
                          </p:nvSpPr>
                          <p:spPr>
                            <a:xfrm>
                              <a:off x="2643188" y="596905"/>
                              <a:ext cx="314325" cy="175962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" tIns="9144" rIns="9144" bIns="9144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 dirty="0" smtClean="0">
                                  <a:effectLst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EB-m1</a:t>
                              </a:r>
                              <a:endParaRPr lang="en-US" sz="1100" dirty="0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279" name="Straight Arrow Connector 278"/>
                          <p:cNvCxnSpPr/>
                          <p:nvPr/>
                        </p:nvCxnSpPr>
                        <p:spPr>
                          <a:xfrm flipV="1">
                            <a:off x="1139588" y="2893325"/>
                            <a:ext cx="3141095" cy="675564"/>
                          </a:xfrm>
                          <a:prstGeom prst="straightConnector1">
                            <a:avLst/>
                          </a:prstGeom>
                          <a:ln w="12700">
                            <a:prstDash val="sysDot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0" name="Straight Arrow Connector 279"/>
                          <p:cNvCxnSpPr/>
                          <p:nvPr/>
                        </p:nvCxnSpPr>
                        <p:spPr>
                          <a:xfrm flipV="1">
                            <a:off x="2292824" y="2961564"/>
                            <a:ext cx="1937982" cy="606766"/>
                          </a:xfrm>
                          <a:prstGeom prst="straightConnector1">
                            <a:avLst/>
                          </a:prstGeom>
                          <a:ln w="12700">
                            <a:prstDash val="sysDot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1" name="Straight Arrow Connector 280"/>
                          <p:cNvCxnSpPr/>
                          <p:nvPr/>
                        </p:nvCxnSpPr>
                        <p:spPr>
                          <a:xfrm flipV="1">
                            <a:off x="3527946" y="3016155"/>
                            <a:ext cx="702263" cy="547893"/>
                          </a:xfrm>
                          <a:prstGeom prst="straightConnector1">
                            <a:avLst/>
                          </a:prstGeom>
                          <a:ln w="12700">
                            <a:prstDash val="sysDot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5" name="Text Box 289"/>
                        <p:cNvSpPr txBox="1"/>
                        <p:nvPr/>
                      </p:nvSpPr>
                      <p:spPr>
                        <a:xfrm>
                          <a:off x="955343" y="4080681"/>
                          <a:ext cx="313690" cy="28892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" tIns="9144" rIns="9144" bIns="914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CT-1</a:t>
                          </a:r>
                          <a:endParaRPr lang="en-US" sz="11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76" name="Text Box 290"/>
                        <p:cNvSpPr txBox="1"/>
                        <p:nvPr/>
                      </p:nvSpPr>
                      <p:spPr>
                        <a:xfrm>
                          <a:off x="2163170" y="4067033"/>
                          <a:ext cx="313690" cy="28892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" tIns="9144" rIns="9144" bIns="914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CT-1</a:t>
                          </a:r>
                          <a:endParaRPr lang="en-US" sz="11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77" name="Text Box 291"/>
                        <p:cNvSpPr txBox="1"/>
                        <p:nvPr/>
                      </p:nvSpPr>
                      <p:spPr>
                        <a:xfrm>
                          <a:off x="3459708" y="4046562"/>
                          <a:ext cx="174015" cy="28892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" tIns="9144" rIns="9144" bIns="914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</a:t>
                          </a:r>
                          <a:endParaRPr lang="en-US" sz="11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261" name="Text Box 292"/>
                      <p:cNvSpPr txBox="1"/>
                      <p:nvPr/>
                    </p:nvSpPr>
                    <p:spPr>
                      <a:xfrm>
                        <a:off x="730155" y="2770496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2" name="Text Box 293"/>
                      <p:cNvSpPr txBox="1"/>
                      <p:nvPr/>
                    </p:nvSpPr>
                    <p:spPr>
                      <a:xfrm>
                        <a:off x="1924334" y="2777320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BKR-2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3" name="Text Box 294"/>
                      <p:cNvSpPr txBox="1"/>
                      <p:nvPr/>
                    </p:nvSpPr>
                    <p:spPr>
                      <a:xfrm>
                        <a:off x="3159456" y="2777320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BKR-3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4" name="Text Box 295"/>
                      <p:cNvSpPr txBox="1"/>
                      <p:nvPr/>
                    </p:nvSpPr>
                    <p:spPr>
                      <a:xfrm>
                        <a:off x="667941" y="1643224"/>
                        <a:ext cx="376533" cy="289166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BKR-5</a:t>
                        </a:r>
                        <a:endParaRPr lang="en-US" sz="11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5" name="Text Box 296"/>
                      <p:cNvSpPr txBox="1"/>
                      <p:nvPr/>
                    </p:nvSpPr>
                    <p:spPr>
                      <a:xfrm>
                        <a:off x="658505" y="326275"/>
                        <a:ext cx="376533" cy="289166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BKR-4</a:t>
                        </a:r>
                        <a:endParaRPr lang="en-US" sz="110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6" name="Text Box 297"/>
                      <p:cNvSpPr txBox="1"/>
                      <p:nvPr/>
                    </p:nvSpPr>
                    <p:spPr>
                      <a:xfrm>
                        <a:off x="1221474" y="341194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BKR-6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7" name="Text Box 298"/>
                      <p:cNvSpPr txBox="1"/>
                      <p:nvPr/>
                    </p:nvSpPr>
                    <p:spPr>
                      <a:xfrm>
                        <a:off x="1235122" y="1651380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BKR-7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8" name="Text Box 299"/>
                      <p:cNvSpPr txBox="1"/>
                      <p:nvPr/>
                    </p:nvSpPr>
                    <p:spPr>
                      <a:xfrm>
                        <a:off x="2456597" y="341194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BKR-8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69" name="Text Box 300"/>
                      <p:cNvSpPr txBox="1"/>
                      <p:nvPr/>
                    </p:nvSpPr>
                    <p:spPr>
                      <a:xfrm>
                        <a:off x="2470244" y="1651380"/>
                        <a:ext cx="376533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BKR-9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0" name="Text Box 301"/>
                      <p:cNvSpPr txBox="1"/>
                      <p:nvPr/>
                    </p:nvSpPr>
                    <p:spPr>
                      <a:xfrm>
                        <a:off x="4183038" y="511791"/>
                        <a:ext cx="410039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BKR-10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1" name="Text Box 302"/>
                      <p:cNvSpPr txBox="1"/>
                      <p:nvPr/>
                    </p:nvSpPr>
                    <p:spPr>
                      <a:xfrm>
                        <a:off x="4183038" y="1460311"/>
                        <a:ext cx="410039" cy="28916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BKR-11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2" name="Oval 271"/>
                      <p:cNvSpPr/>
                      <p:nvPr/>
                    </p:nvSpPr>
                    <p:spPr>
                      <a:xfrm>
                        <a:off x="211540" y="3678072"/>
                        <a:ext cx="4415051" cy="563472"/>
                      </a:xfrm>
                      <a:prstGeom prst="ellipse">
                        <a:avLst/>
                      </a:prstGeom>
                      <a:noFill/>
                      <a:ln w="22225"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3" name="Text Box 304"/>
                      <p:cNvSpPr txBox="1"/>
                      <p:nvPr/>
                    </p:nvSpPr>
                    <p:spPr>
                      <a:xfrm>
                        <a:off x="4094328" y="3807726"/>
                        <a:ext cx="551282" cy="289164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CC Train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59" name="Cloud 258"/>
                    <p:cNvSpPr/>
                    <p:nvPr/>
                  </p:nvSpPr>
                  <p:spPr>
                    <a:xfrm>
                      <a:off x="211540" y="4879075"/>
                      <a:ext cx="5291195" cy="1112663"/>
                    </a:xfrm>
                    <a:prstGeom prst="cloud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6" name="Text Box 310"/>
                  <p:cNvSpPr txBox="1"/>
                  <p:nvPr/>
                </p:nvSpPr>
                <p:spPr>
                  <a:xfrm>
                    <a:off x="2533024" y="5292610"/>
                    <a:ext cx="979170" cy="24638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6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Rest of Grid</a:t>
                    </a:r>
                    <a:endPara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7" name="Text Box 312"/>
                  <p:cNvSpPr txBox="1"/>
                  <p:nvPr/>
                </p:nvSpPr>
                <p:spPr>
                  <a:xfrm rot="16200000">
                    <a:off x="334815" y="3255269"/>
                    <a:ext cx="584826" cy="186058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Over Load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53" name="Cloud 252"/>
                <p:cNvSpPr/>
                <p:nvPr/>
              </p:nvSpPr>
              <p:spPr>
                <a:xfrm>
                  <a:off x="4257675" y="2590800"/>
                  <a:ext cx="1577340" cy="790575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Text Box 501"/>
                <p:cNvSpPr txBox="1"/>
                <p:nvPr/>
              </p:nvSpPr>
              <p:spPr>
                <a:xfrm>
                  <a:off x="4272821" y="2625963"/>
                  <a:ext cx="1649223" cy="6648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Logical Resource Node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(Dispatch)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LMP: LRN_LMP_SF_AGG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51" name="Straight Arrow Connector 250"/>
              <p:cNvCxnSpPr/>
              <p:nvPr/>
            </p:nvCxnSpPr>
            <p:spPr>
              <a:xfrm flipV="1">
                <a:off x="495300" y="3067050"/>
                <a:ext cx="7655" cy="46317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42"/>
            <p:cNvGrpSpPr/>
            <p:nvPr/>
          </p:nvGrpSpPr>
          <p:grpSpPr>
            <a:xfrm>
              <a:off x="571500" y="0"/>
              <a:ext cx="4240014" cy="1094329"/>
              <a:chOff x="0" y="0"/>
              <a:chExt cx="4240014" cy="1094329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571750" y="0"/>
                <a:ext cx="1668264" cy="790575"/>
                <a:chOff x="0" y="0"/>
                <a:chExt cx="1668264" cy="790575"/>
              </a:xfrm>
            </p:grpSpPr>
            <p:sp>
              <p:nvSpPr>
                <p:cNvPr id="248" name="Cloud 247"/>
                <p:cNvSpPr/>
                <p:nvPr/>
              </p:nvSpPr>
              <p:spPr>
                <a:xfrm>
                  <a:off x="0" y="0"/>
                  <a:ext cx="1577331" cy="790575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Text Box 18"/>
                <p:cNvSpPr txBox="1"/>
                <p:nvPr/>
              </p:nvSpPr>
              <p:spPr>
                <a:xfrm>
                  <a:off x="19050" y="38100"/>
                  <a:ext cx="1649214" cy="6648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Logical Resource Node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LMP: LRN_LMP_RN_LMP_AGG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45" name="Straight Arrow Connector 244"/>
              <p:cNvCxnSpPr/>
              <p:nvPr/>
            </p:nvCxnSpPr>
            <p:spPr>
              <a:xfrm flipV="1">
                <a:off x="0" y="381000"/>
                <a:ext cx="2595670" cy="67548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flipV="1">
                <a:off x="1181100" y="485775"/>
                <a:ext cx="1414145" cy="608330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2428875" y="609600"/>
                <a:ext cx="219075" cy="484729"/>
              </a:xfrm>
              <a:prstGeom prst="straightConnector1">
                <a:avLst/>
              </a:prstGeom>
              <a:ln w="127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923640" y="5010170"/>
            <a:ext cx="644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LRN_LMP_RN_LMP_AGG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&gt;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LRN_LMP_SF_AGG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76200" y="856400"/>
            <a:ext cx="1943612" cy="4630000"/>
            <a:chOff x="363176" y="1039443"/>
            <a:chExt cx="1943612" cy="4630000"/>
          </a:xfrm>
        </p:grpSpPr>
        <p:grpSp>
          <p:nvGrpSpPr>
            <p:cNvPr id="133" name="Group 132"/>
            <p:cNvGrpSpPr/>
            <p:nvPr/>
          </p:nvGrpSpPr>
          <p:grpSpPr>
            <a:xfrm flipH="1">
              <a:off x="363176" y="1039443"/>
              <a:ext cx="1943612" cy="4630000"/>
              <a:chOff x="5326993" y="1196039"/>
              <a:chExt cx="1943612" cy="463000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26993" y="1196039"/>
                <a:ext cx="1943612" cy="4630000"/>
                <a:chOff x="5326993" y="1196039"/>
                <a:chExt cx="1943612" cy="463000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6382869" y="1730081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 flipH="1">
                  <a:off x="6528324" y="1196039"/>
                  <a:ext cx="166" cy="225286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7255603" y="2247828"/>
                  <a:ext cx="3062" cy="100129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6520670" y="2240830"/>
                  <a:ext cx="73840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41" name="Straight Connector 140"/>
                <p:cNvCxnSpPr/>
                <p:nvPr/>
              </p:nvCxnSpPr>
              <p:spPr>
                <a:xfrm flipH="1">
                  <a:off x="5326993" y="3224045"/>
                  <a:ext cx="1943612" cy="260199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6390524" y="2569885"/>
                  <a:ext cx="260289" cy="167961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Text Box 128"/>
                <p:cNvSpPr txBox="1"/>
                <p:nvPr/>
              </p:nvSpPr>
              <p:spPr>
                <a:xfrm>
                  <a:off x="6797422" y="2433781"/>
                  <a:ext cx="324768" cy="15642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meter2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6765647" y="2200343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6943659" y="2198972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6949380" y="2261957"/>
                  <a:ext cx="0" cy="16469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47" name="Oval 146"/>
                <p:cNvSpPr/>
                <p:nvPr/>
              </p:nvSpPr>
              <p:spPr>
                <a:xfrm>
                  <a:off x="6765647" y="2422920"/>
                  <a:ext cx="359810" cy="17169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Text Box 160"/>
                <p:cNvSpPr txBox="1"/>
                <p:nvPr/>
              </p:nvSpPr>
              <p:spPr>
                <a:xfrm>
                  <a:off x="6632579" y="1665054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9" name="Text Box 161"/>
                <p:cNvSpPr txBox="1"/>
                <p:nvPr/>
              </p:nvSpPr>
              <p:spPr>
                <a:xfrm>
                  <a:off x="6592476" y="2674653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BKR-13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6" name="Oval 135"/>
              <p:cNvSpPr/>
              <p:nvPr/>
            </p:nvSpPr>
            <p:spPr>
              <a:xfrm>
                <a:off x="6485431" y="2204600"/>
                <a:ext cx="80841" cy="73901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34" name="Text Box 137"/>
            <p:cNvSpPr txBox="1"/>
            <p:nvPr/>
          </p:nvSpPr>
          <p:spPr>
            <a:xfrm>
              <a:off x="1174355" y="1959354"/>
              <a:ext cx="505267" cy="258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EB-m2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9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Questions?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Logical Resource Node (LRN)- Shift Factor and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3267"/>
            <a:ext cx="8458200" cy="51489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Type of aggregated Settlement Point – used only for Combined Cycle (CC) Train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LRN Shift Factor to a constraint is an aggregation of the individual physical Generation Resource Shift Factors of the Combined Cycle Generation Resource (CC configuration)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Day-Ahead Market (DAM) : LRN shift Factor is the aggregation of HRL weighted Shift Factors of the individual physical Generation Resources in the CC configuration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Real-Time Market (RTM) : </a:t>
            </a:r>
            <a:r>
              <a:rPr lang="en-US" sz="1800" dirty="0">
                <a:solidFill>
                  <a:schemeClr val="tx2"/>
                </a:solidFill>
              </a:rPr>
              <a:t>LRN shift Factor is the aggregation of </a:t>
            </a:r>
            <a:r>
              <a:rPr lang="en-US" sz="1800" dirty="0" smtClean="0">
                <a:solidFill>
                  <a:schemeClr val="tx2"/>
                </a:solidFill>
              </a:rPr>
              <a:t>State Estimator output </a:t>
            </a:r>
            <a:r>
              <a:rPr lang="en-US" sz="1800" dirty="0">
                <a:solidFill>
                  <a:schemeClr val="tx2"/>
                </a:solidFill>
              </a:rPr>
              <a:t>weighted Shift Factors of the individual </a:t>
            </a:r>
            <a:r>
              <a:rPr lang="en-US" sz="1800" dirty="0" smtClean="0">
                <a:solidFill>
                  <a:schemeClr val="tx2"/>
                </a:solidFill>
              </a:rPr>
              <a:t>physical Generation Resources </a:t>
            </a:r>
            <a:r>
              <a:rPr lang="en-US" sz="1800" dirty="0">
                <a:solidFill>
                  <a:schemeClr val="tx2"/>
                </a:solidFill>
              </a:rPr>
              <a:t>in </a:t>
            </a:r>
            <a:r>
              <a:rPr lang="en-US" sz="1800" dirty="0" smtClean="0">
                <a:solidFill>
                  <a:schemeClr val="tx2"/>
                </a:solidFill>
              </a:rPr>
              <a:t>the CC configuration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Dispatch in DAM and RTM is governed by the On-Line CC configuration Energy-Offer Curve (EOC) and the LRN Shift Factor</a:t>
            </a:r>
          </a:p>
          <a:p>
            <a:pPr lvl="1"/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Logical Resource Node (LRN)- Shift Factor and Dispatch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05456" y="1066800"/>
            <a:ext cx="6438344" cy="5357494"/>
            <a:chOff x="-494818" y="0"/>
            <a:chExt cx="6439306" cy="5991738"/>
          </a:xfrm>
        </p:grpSpPr>
        <p:grpSp>
          <p:nvGrpSpPr>
            <p:cNvPr id="7" name="Group 6"/>
            <p:cNvGrpSpPr/>
            <p:nvPr/>
          </p:nvGrpSpPr>
          <p:grpSpPr>
            <a:xfrm>
              <a:off x="-494818" y="0"/>
              <a:ext cx="6439306" cy="5991738"/>
              <a:chOff x="-494818" y="0"/>
              <a:chExt cx="6439306" cy="599173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-494818" y="0"/>
                <a:ext cx="6439306" cy="5009050"/>
                <a:chOff x="-494818" y="0"/>
                <a:chExt cx="6439306" cy="500905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-494818" y="0"/>
                  <a:ext cx="6439306" cy="5009050"/>
                  <a:chOff x="-631295" y="0"/>
                  <a:chExt cx="6439306" cy="5009246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-631295" y="0"/>
                    <a:ext cx="6439306" cy="5009246"/>
                    <a:chOff x="-631295" y="0"/>
                    <a:chExt cx="6439306" cy="5009246"/>
                  </a:xfrm>
                </p:grpSpPr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-631295" y="0"/>
                      <a:ext cx="6327880" cy="5009246"/>
                      <a:chOff x="-392668" y="0"/>
                      <a:chExt cx="3935968" cy="3047910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>
                        <a:off x="-392668" y="9243"/>
                        <a:ext cx="3935968" cy="28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>
                        <a:off x="-392668" y="1487421"/>
                        <a:ext cx="3935968" cy="897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5B9BD5"/>
                        </a:solidFill>
                        <a:prstDash val="solid"/>
                        <a:miter lim="800000"/>
                      </a:ln>
                      <a:effectLst/>
                    </p:spPr>
                  </p:cxnSp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2795588" y="347662"/>
                        <a:ext cx="161925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200025" y="4762"/>
                        <a:ext cx="721043" cy="2514917"/>
                        <a:chOff x="0" y="0"/>
                        <a:chExt cx="721043" cy="2514917"/>
                      </a:xfrm>
                    </p:grpSpPr>
                    <p:grpSp>
                      <p:nvGrpSpPr>
                        <p:cNvPr id="104" name="Group 103"/>
                        <p:cNvGrpSpPr/>
                        <p:nvPr/>
                      </p:nvGrpSpPr>
                      <p:grpSpPr>
                        <a:xfrm>
                          <a:off x="23813" y="0"/>
                          <a:ext cx="697230" cy="2514917"/>
                          <a:chOff x="0" y="0"/>
                          <a:chExt cx="697230" cy="2514917"/>
                        </a:xfrm>
                      </p:grpSpPr>
                      <p:grpSp>
                        <p:nvGrpSpPr>
                          <p:cNvPr id="107" name="Group 10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97230" cy="2514917"/>
                            <a:chOff x="0" y="0"/>
                            <a:chExt cx="697230" cy="2514917"/>
                          </a:xfrm>
                        </p:grpSpPr>
                        <p:cxnSp>
                          <p:nvCxnSpPr>
                            <p:cNvPr id="109" name="Straight Connector 108"/>
                            <p:cNvCxnSpPr/>
                            <p:nvPr/>
                          </p:nvCxnSpPr>
                          <p:spPr>
                            <a:xfrm>
                              <a:off x="4762" y="0"/>
                              <a:ext cx="0" cy="1483743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110" name="Straight Connector 109"/>
                            <p:cNvCxnSpPr/>
                            <p:nvPr/>
                          </p:nvCxnSpPr>
                          <p:spPr>
                            <a:xfrm>
                              <a:off x="457200" y="690563"/>
                              <a:ext cx="1905" cy="6814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111" name="Straight Connector 110"/>
                            <p:cNvCxnSpPr/>
                            <p:nvPr/>
                          </p:nvCxnSpPr>
                          <p:spPr>
                            <a:xfrm>
                              <a:off x="0" y="685800"/>
                              <a:ext cx="459357" cy="0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sp>
                          <p:nvSpPr>
                            <p:cNvPr id="112" name="Freeform 111"/>
                            <p:cNvSpPr/>
                            <p:nvPr/>
                          </p:nvSpPr>
                          <p:spPr>
                            <a:xfrm>
                              <a:off x="447675" y="1362075"/>
                              <a:ext cx="119063" cy="223838"/>
                            </a:xfrm>
                            <a:custGeom>
                              <a:avLst/>
                              <a:gdLst>
                                <a:gd name="connsiteX0" fmla="*/ 0 w 119063"/>
                                <a:gd name="connsiteY0" fmla="*/ 0 h 223838"/>
                                <a:gd name="connsiteX1" fmla="*/ 119063 w 119063"/>
                                <a:gd name="connsiteY1" fmla="*/ 104775 h 223838"/>
                                <a:gd name="connsiteX2" fmla="*/ 0 w 119063"/>
                                <a:gd name="connsiteY2" fmla="*/ 223838 h 223838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</a:cxnLst>
                              <a:rect l="l" t="t" r="r" b="b"/>
                              <a:pathLst>
                                <a:path w="119063" h="223838">
                                  <a:moveTo>
                                    <a:pt x="0" y="0"/>
                                  </a:moveTo>
                                  <a:cubicBezTo>
                                    <a:pt x="59531" y="33734"/>
                                    <a:pt x="119063" y="67469"/>
                                    <a:pt x="119063" y="104775"/>
                                  </a:cubicBezTo>
                                  <a:cubicBezTo>
                                    <a:pt x="119063" y="142081"/>
                                    <a:pt x="59531" y="182959"/>
                                    <a:pt x="0" y="223838"/>
                                  </a:cubicBezTo>
                                </a:path>
                              </a:pathLst>
                            </a:custGeom>
                            <a:noFill/>
                            <a:ln w="254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cxnSp>
                          <p:nvCxnSpPr>
                            <p:cNvPr id="113" name="Straight Connector 112"/>
                            <p:cNvCxnSpPr/>
                            <p:nvPr/>
                          </p:nvCxnSpPr>
                          <p:spPr>
                            <a:xfrm>
                              <a:off x="457200" y="1585913"/>
                              <a:ext cx="1905" cy="7000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grpSp>
                          <p:nvGrpSpPr>
                            <p:cNvPr id="114" name="Group 113"/>
                            <p:cNvGrpSpPr/>
                            <p:nvPr/>
                          </p:nvGrpSpPr>
                          <p:grpSpPr>
                            <a:xfrm>
                              <a:off x="233362" y="1943100"/>
                              <a:ext cx="463868" cy="114300"/>
                              <a:chOff x="0" y="0"/>
                              <a:chExt cx="463868" cy="114300"/>
                            </a:xfrm>
                          </p:grpSpPr>
                          <p:cxnSp>
                            <p:nvCxnSpPr>
                              <p:cNvPr id="117" name="Straight Connector 116"/>
                              <p:cNvCxnSpPr/>
                              <p:nvPr/>
                            </p:nvCxnSpPr>
                            <p:spPr>
                              <a:xfrm flipV="1">
                                <a:off x="0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18" name="Straight Connector 117"/>
                              <p:cNvCxnSpPr/>
                              <p:nvPr/>
                            </p:nvCxnSpPr>
                            <p:spPr>
                              <a:xfrm flipV="1">
                                <a:off x="223838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19" name="Straight Connector 118"/>
                              <p:cNvCxnSpPr/>
                              <p:nvPr/>
                            </p:nvCxnSpPr>
                            <p:spPr>
                              <a:xfrm>
                                <a:off x="114300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20" name="Straight Connector 119"/>
                              <p:cNvCxnSpPr/>
                              <p:nvPr/>
                            </p:nvCxnSpPr>
                            <p:spPr>
                              <a:xfrm>
                                <a:off x="352425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</p:grpSp>
                        <p:sp>
                          <p:nvSpPr>
                            <p:cNvPr id="115" name="Oval 114"/>
                            <p:cNvSpPr/>
                            <p:nvPr/>
                          </p:nvSpPr>
                          <p:spPr>
                            <a:xfrm>
                              <a:off x="347662" y="2286000"/>
                              <a:ext cx="228678" cy="228917"/>
                            </a:xfrm>
                            <a:prstGeom prst="ellips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116" name="Freeform 115"/>
                            <p:cNvSpPr/>
                            <p:nvPr/>
                          </p:nvSpPr>
                          <p:spPr>
                            <a:xfrm>
                              <a:off x="409575" y="2343150"/>
                              <a:ext cx="114300" cy="114300"/>
                            </a:xfrm>
                            <a:custGeom>
                              <a:avLst/>
                              <a:gdLst>
                                <a:gd name="connsiteX0" fmla="*/ 0 w 919163"/>
                                <a:gd name="connsiteY0" fmla="*/ 228600 h 452440"/>
                                <a:gd name="connsiteX1" fmla="*/ 233363 w 919163"/>
                                <a:gd name="connsiteY1" fmla="*/ 0 h 452440"/>
                                <a:gd name="connsiteX2" fmla="*/ 457200 w 919163"/>
                                <a:gd name="connsiteY2" fmla="*/ 228600 h 452440"/>
                                <a:gd name="connsiteX3" fmla="*/ 690563 w 919163"/>
                                <a:gd name="connsiteY3" fmla="*/ 452437 h 452440"/>
                                <a:gd name="connsiteX4" fmla="*/ 919163 w 919163"/>
                                <a:gd name="connsiteY4" fmla="*/ 223837 h 452440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919163" h="452440">
                                  <a:moveTo>
                                    <a:pt x="0" y="228600"/>
                                  </a:moveTo>
                                  <a:cubicBezTo>
                                    <a:pt x="78581" y="114300"/>
                                    <a:pt x="157163" y="0"/>
                                    <a:pt x="233363" y="0"/>
                                  </a:cubicBezTo>
                                  <a:cubicBezTo>
                                    <a:pt x="309563" y="0"/>
                                    <a:pt x="381000" y="153194"/>
                                    <a:pt x="457200" y="228600"/>
                                  </a:cubicBezTo>
                                  <a:cubicBezTo>
                                    <a:pt x="533400" y="304006"/>
                                    <a:pt x="613569" y="453231"/>
                                    <a:pt x="690563" y="452437"/>
                                  </a:cubicBezTo>
                                  <a:cubicBezTo>
                                    <a:pt x="767557" y="451643"/>
                                    <a:pt x="843360" y="337740"/>
                                    <a:pt x="919163" y="223837"/>
                                  </a:cubicBezTo>
                                </a:path>
                              </a:pathLst>
                            </a:cu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108" name="Rectangle 107"/>
                          <p:cNvSpPr/>
                          <p:nvPr/>
                        </p:nvSpPr>
                        <p:spPr>
                          <a:xfrm>
                            <a:off x="376237" y="1714500"/>
                            <a:ext cx="161925" cy="114300"/>
                          </a:xfrm>
                          <a:prstGeom prst="rect">
                            <a:avLst/>
                          </a:prstGeom>
                          <a:solidFill>
                            <a:srgbClr val="5B9BD5"/>
                          </a:solidFill>
                          <a:ln w="127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05" name="Oval 104"/>
                        <p:cNvSpPr/>
                        <p:nvPr/>
                      </p:nvSpPr>
                      <p:spPr>
                        <a:xfrm>
                          <a:off x="457200" y="21431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6" name="Oval 105"/>
                        <p:cNvSpPr/>
                        <p:nvPr/>
                      </p:nvSpPr>
                      <p:spPr>
                        <a:xfrm>
                          <a:off x="0" y="6572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9" name="Group 38"/>
                      <p:cNvGrpSpPr/>
                      <p:nvPr/>
                    </p:nvGrpSpPr>
                    <p:grpSpPr>
                      <a:xfrm>
                        <a:off x="942975" y="4762"/>
                        <a:ext cx="721043" cy="2514917"/>
                        <a:chOff x="0" y="0"/>
                        <a:chExt cx="721043" cy="2514917"/>
                      </a:xfrm>
                    </p:grpSpPr>
                    <p:grpSp>
                      <p:nvGrpSpPr>
                        <p:cNvPr id="87" name="Group 86"/>
                        <p:cNvGrpSpPr/>
                        <p:nvPr/>
                      </p:nvGrpSpPr>
                      <p:grpSpPr>
                        <a:xfrm>
                          <a:off x="23813" y="0"/>
                          <a:ext cx="697230" cy="2514917"/>
                          <a:chOff x="0" y="0"/>
                          <a:chExt cx="697230" cy="2514917"/>
                        </a:xfrm>
                      </p:grpSpPr>
                      <p:grpSp>
                        <p:nvGrpSpPr>
                          <p:cNvPr id="90" name="Group 89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97230" cy="2514917"/>
                            <a:chOff x="0" y="0"/>
                            <a:chExt cx="697230" cy="2514917"/>
                          </a:xfrm>
                        </p:grpSpPr>
                        <p:cxnSp>
                          <p:nvCxnSpPr>
                            <p:cNvPr id="92" name="Straight Connector 91"/>
                            <p:cNvCxnSpPr/>
                            <p:nvPr/>
                          </p:nvCxnSpPr>
                          <p:spPr>
                            <a:xfrm>
                              <a:off x="4762" y="0"/>
                              <a:ext cx="0" cy="1483743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93" name="Straight Connector 92"/>
                            <p:cNvCxnSpPr/>
                            <p:nvPr/>
                          </p:nvCxnSpPr>
                          <p:spPr>
                            <a:xfrm>
                              <a:off x="457200" y="690563"/>
                              <a:ext cx="1905" cy="6814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94" name="Straight Connector 93"/>
                            <p:cNvCxnSpPr/>
                            <p:nvPr/>
                          </p:nvCxnSpPr>
                          <p:spPr>
                            <a:xfrm>
                              <a:off x="0" y="685800"/>
                              <a:ext cx="459357" cy="0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sp>
                          <p:nvSpPr>
                            <p:cNvPr id="95" name="Freeform 94"/>
                            <p:cNvSpPr/>
                            <p:nvPr/>
                          </p:nvSpPr>
                          <p:spPr>
                            <a:xfrm>
                              <a:off x="447675" y="1362075"/>
                              <a:ext cx="119063" cy="223838"/>
                            </a:xfrm>
                            <a:custGeom>
                              <a:avLst/>
                              <a:gdLst>
                                <a:gd name="connsiteX0" fmla="*/ 0 w 119063"/>
                                <a:gd name="connsiteY0" fmla="*/ 0 h 223838"/>
                                <a:gd name="connsiteX1" fmla="*/ 119063 w 119063"/>
                                <a:gd name="connsiteY1" fmla="*/ 104775 h 223838"/>
                                <a:gd name="connsiteX2" fmla="*/ 0 w 119063"/>
                                <a:gd name="connsiteY2" fmla="*/ 223838 h 223838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</a:cxnLst>
                              <a:rect l="l" t="t" r="r" b="b"/>
                              <a:pathLst>
                                <a:path w="119063" h="223838">
                                  <a:moveTo>
                                    <a:pt x="0" y="0"/>
                                  </a:moveTo>
                                  <a:cubicBezTo>
                                    <a:pt x="59531" y="33734"/>
                                    <a:pt x="119063" y="67469"/>
                                    <a:pt x="119063" y="104775"/>
                                  </a:cubicBezTo>
                                  <a:cubicBezTo>
                                    <a:pt x="119063" y="142081"/>
                                    <a:pt x="59531" y="182959"/>
                                    <a:pt x="0" y="223838"/>
                                  </a:cubicBezTo>
                                </a:path>
                              </a:pathLst>
                            </a:custGeom>
                            <a:noFill/>
                            <a:ln w="254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cxnSp>
                          <p:nvCxnSpPr>
                            <p:cNvPr id="96" name="Straight Connector 95"/>
                            <p:cNvCxnSpPr/>
                            <p:nvPr/>
                          </p:nvCxnSpPr>
                          <p:spPr>
                            <a:xfrm>
                              <a:off x="457200" y="1585913"/>
                              <a:ext cx="1905" cy="7000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grpSp>
                          <p:nvGrpSpPr>
                            <p:cNvPr id="97" name="Group 96"/>
                            <p:cNvGrpSpPr/>
                            <p:nvPr/>
                          </p:nvGrpSpPr>
                          <p:grpSpPr>
                            <a:xfrm>
                              <a:off x="233362" y="1943100"/>
                              <a:ext cx="463868" cy="114300"/>
                              <a:chOff x="0" y="0"/>
                              <a:chExt cx="463868" cy="114300"/>
                            </a:xfrm>
                          </p:grpSpPr>
                          <p:cxnSp>
                            <p:nvCxnSpPr>
                              <p:cNvPr id="100" name="Straight Connector 99"/>
                              <p:cNvCxnSpPr/>
                              <p:nvPr/>
                            </p:nvCxnSpPr>
                            <p:spPr>
                              <a:xfrm flipV="1">
                                <a:off x="0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01" name="Straight Connector 100"/>
                              <p:cNvCxnSpPr/>
                              <p:nvPr/>
                            </p:nvCxnSpPr>
                            <p:spPr>
                              <a:xfrm flipV="1">
                                <a:off x="223838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02" name="Straight Connector 101"/>
                              <p:cNvCxnSpPr/>
                              <p:nvPr/>
                            </p:nvCxnSpPr>
                            <p:spPr>
                              <a:xfrm>
                                <a:off x="114300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103" name="Straight Connector 102"/>
                              <p:cNvCxnSpPr/>
                              <p:nvPr/>
                            </p:nvCxnSpPr>
                            <p:spPr>
                              <a:xfrm>
                                <a:off x="352425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</p:grpSp>
                        <p:sp>
                          <p:nvSpPr>
                            <p:cNvPr id="98" name="Oval 97"/>
                            <p:cNvSpPr/>
                            <p:nvPr/>
                          </p:nvSpPr>
                          <p:spPr>
                            <a:xfrm>
                              <a:off x="347662" y="2286000"/>
                              <a:ext cx="228678" cy="228917"/>
                            </a:xfrm>
                            <a:prstGeom prst="ellips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99" name="Freeform 98"/>
                            <p:cNvSpPr/>
                            <p:nvPr/>
                          </p:nvSpPr>
                          <p:spPr>
                            <a:xfrm>
                              <a:off x="409575" y="2343150"/>
                              <a:ext cx="114300" cy="114300"/>
                            </a:xfrm>
                            <a:custGeom>
                              <a:avLst/>
                              <a:gdLst>
                                <a:gd name="connsiteX0" fmla="*/ 0 w 919163"/>
                                <a:gd name="connsiteY0" fmla="*/ 228600 h 452440"/>
                                <a:gd name="connsiteX1" fmla="*/ 233363 w 919163"/>
                                <a:gd name="connsiteY1" fmla="*/ 0 h 452440"/>
                                <a:gd name="connsiteX2" fmla="*/ 457200 w 919163"/>
                                <a:gd name="connsiteY2" fmla="*/ 228600 h 452440"/>
                                <a:gd name="connsiteX3" fmla="*/ 690563 w 919163"/>
                                <a:gd name="connsiteY3" fmla="*/ 452437 h 452440"/>
                                <a:gd name="connsiteX4" fmla="*/ 919163 w 919163"/>
                                <a:gd name="connsiteY4" fmla="*/ 223837 h 452440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919163" h="452440">
                                  <a:moveTo>
                                    <a:pt x="0" y="228600"/>
                                  </a:moveTo>
                                  <a:cubicBezTo>
                                    <a:pt x="78581" y="114300"/>
                                    <a:pt x="157163" y="0"/>
                                    <a:pt x="233363" y="0"/>
                                  </a:cubicBezTo>
                                  <a:cubicBezTo>
                                    <a:pt x="309563" y="0"/>
                                    <a:pt x="381000" y="153194"/>
                                    <a:pt x="457200" y="228600"/>
                                  </a:cubicBezTo>
                                  <a:cubicBezTo>
                                    <a:pt x="533400" y="304006"/>
                                    <a:pt x="613569" y="453231"/>
                                    <a:pt x="690563" y="452437"/>
                                  </a:cubicBezTo>
                                  <a:cubicBezTo>
                                    <a:pt x="767557" y="451643"/>
                                    <a:pt x="843360" y="337740"/>
                                    <a:pt x="919163" y="223837"/>
                                  </a:cubicBezTo>
                                </a:path>
                              </a:pathLst>
                            </a:cu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91" name="Rectangle 90"/>
                          <p:cNvSpPr/>
                          <p:nvPr/>
                        </p:nvSpPr>
                        <p:spPr>
                          <a:xfrm>
                            <a:off x="376237" y="1714500"/>
                            <a:ext cx="161925" cy="114300"/>
                          </a:xfrm>
                          <a:prstGeom prst="rect">
                            <a:avLst/>
                          </a:prstGeom>
                          <a:solidFill>
                            <a:srgbClr val="5B9BD5"/>
                          </a:solidFill>
                          <a:ln w="127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8" name="Oval 87"/>
                        <p:cNvSpPr/>
                        <p:nvPr/>
                      </p:nvSpPr>
                      <p:spPr>
                        <a:xfrm>
                          <a:off x="457200" y="21431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9" name="Oval 88"/>
                        <p:cNvSpPr/>
                        <p:nvPr/>
                      </p:nvSpPr>
                      <p:spPr>
                        <a:xfrm>
                          <a:off x="0" y="6572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714500" y="0"/>
                        <a:ext cx="721043" cy="2514917"/>
                        <a:chOff x="0" y="0"/>
                        <a:chExt cx="721043" cy="2514917"/>
                      </a:xfrm>
                    </p:grpSpPr>
                    <p:grpSp>
                      <p:nvGrpSpPr>
                        <p:cNvPr id="70" name="Group 69"/>
                        <p:cNvGrpSpPr/>
                        <p:nvPr/>
                      </p:nvGrpSpPr>
                      <p:grpSpPr>
                        <a:xfrm>
                          <a:off x="23813" y="0"/>
                          <a:ext cx="697230" cy="2514917"/>
                          <a:chOff x="0" y="0"/>
                          <a:chExt cx="697230" cy="2514917"/>
                        </a:xfrm>
                      </p:grpSpPr>
                      <p:grpSp>
                        <p:nvGrpSpPr>
                          <p:cNvPr id="73" name="Group 72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97230" cy="2514917"/>
                            <a:chOff x="0" y="0"/>
                            <a:chExt cx="697230" cy="2514917"/>
                          </a:xfrm>
                        </p:grpSpPr>
                        <p:cxnSp>
                          <p:nvCxnSpPr>
                            <p:cNvPr id="75" name="Straight Connector 74"/>
                            <p:cNvCxnSpPr/>
                            <p:nvPr/>
                          </p:nvCxnSpPr>
                          <p:spPr>
                            <a:xfrm>
                              <a:off x="4762" y="0"/>
                              <a:ext cx="0" cy="1483743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76" name="Straight Connector 75"/>
                            <p:cNvCxnSpPr/>
                            <p:nvPr/>
                          </p:nvCxnSpPr>
                          <p:spPr>
                            <a:xfrm>
                              <a:off x="457200" y="690563"/>
                              <a:ext cx="1905" cy="6814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77" name="Straight Connector 76"/>
                            <p:cNvCxnSpPr/>
                            <p:nvPr/>
                          </p:nvCxnSpPr>
                          <p:spPr>
                            <a:xfrm>
                              <a:off x="0" y="685800"/>
                              <a:ext cx="459357" cy="0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sp>
                          <p:nvSpPr>
                            <p:cNvPr id="78" name="Freeform 77"/>
                            <p:cNvSpPr/>
                            <p:nvPr/>
                          </p:nvSpPr>
                          <p:spPr>
                            <a:xfrm>
                              <a:off x="447675" y="1362075"/>
                              <a:ext cx="119063" cy="223838"/>
                            </a:xfrm>
                            <a:custGeom>
                              <a:avLst/>
                              <a:gdLst>
                                <a:gd name="connsiteX0" fmla="*/ 0 w 119063"/>
                                <a:gd name="connsiteY0" fmla="*/ 0 h 223838"/>
                                <a:gd name="connsiteX1" fmla="*/ 119063 w 119063"/>
                                <a:gd name="connsiteY1" fmla="*/ 104775 h 223838"/>
                                <a:gd name="connsiteX2" fmla="*/ 0 w 119063"/>
                                <a:gd name="connsiteY2" fmla="*/ 223838 h 223838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</a:cxnLst>
                              <a:rect l="l" t="t" r="r" b="b"/>
                              <a:pathLst>
                                <a:path w="119063" h="223838">
                                  <a:moveTo>
                                    <a:pt x="0" y="0"/>
                                  </a:moveTo>
                                  <a:cubicBezTo>
                                    <a:pt x="59531" y="33734"/>
                                    <a:pt x="119063" y="67469"/>
                                    <a:pt x="119063" y="104775"/>
                                  </a:cubicBezTo>
                                  <a:cubicBezTo>
                                    <a:pt x="119063" y="142081"/>
                                    <a:pt x="59531" y="182959"/>
                                    <a:pt x="0" y="223838"/>
                                  </a:cubicBezTo>
                                </a:path>
                              </a:pathLst>
                            </a:custGeom>
                            <a:noFill/>
                            <a:ln w="254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cxnSp>
                          <p:nvCxnSpPr>
                            <p:cNvPr id="79" name="Straight Connector 78"/>
                            <p:cNvCxnSpPr/>
                            <p:nvPr/>
                          </p:nvCxnSpPr>
                          <p:spPr>
                            <a:xfrm>
                              <a:off x="457200" y="1585913"/>
                              <a:ext cx="1905" cy="700087"/>
                            </a:xfrm>
                            <a:prstGeom prst="line">
                              <a:avLst/>
                            </a:prstGeom>
                            <a:noFill/>
                            <a:ln w="25400" cap="flat" cmpd="sng" algn="ctr">
                              <a:solidFill>
                                <a:srgbClr val="5B9BD5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grpSp>
                          <p:nvGrpSpPr>
                            <p:cNvPr id="80" name="Group 79"/>
                            <p:cNvGrpSpPr/>
                            <p:nvPr/>
                          </p:nvGrpSpPr>
                          <p:grpSpPr>
                            <a:xfrm>
                              <a:off x="233362" y="1943100"/>
                              <a:ext cx="463868" cy="114300"/>
                              <a:chOff x="0" y="0"/>
                              <a:chExt cx="463868" cy="114300"/>
                            </a:xfrm>
                          </p:grpSpPr>
                          <p:cxnSp>
                            <p:nvCxnSpPr>
                              <p:cNvPr id="83" name="Straight Connector 82"/>
                              <p:cNvCxnSpPr/>
                              <p:nvPr/>
                            </p:nvCxnSpPr>
                            <p:spPr>
                              <a:xfrm flipV="1">
                                <a:off x="0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84" name="Straight Connector 83"/>
                              <p:cNvCxnSpPr/>
                              <p:nvPr/>
                            </p:nvCxnSpPr>
                            <p:spPr>
                              <a:xfrm flipV="1">
                                <a:off x="223838" y="0"/>
                                <a:ext cx="114300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85" name="Straight Connector 84"/>
                              <p:cNvCxnSpPr/>
                              <p:nvPr/>
                            </p:nvCxnSpPr>
                            <p:spPr>
                              <a:xfrm>
                                <a:off x="114300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86" name="Straight Connector 85"/>
                              <p:cNvCxnSpPr/>
                              <p:nvPr/>
                            </p:nvCxnSpPr>
                            <p:spPr>
                              <a:xfrm>
                                <a:off x="352425" y="0"/>
                                <a:ext cx="111443" cy="114300"/>
                              </a:xfrm>
                              <a:prstGeom prst="line">
                                <a:avLst/>
                              </a:prstGeom>
                              <a:noFill/>
                              <a:ln w="25400" cap="flat" cmpd="sng" algn="ctr">
                                <a:solidFill>
                                  <a:srgbClr val="5B9BD5"/>
                                </a:solidFill>
                                <a:prstDash val="solid"/>
                                <a:miter lim="800000"/>
                              </a:ln>
                              <a:effectLst/>
                            </p:spPr>
                          </p:cxnSp>
                        </p:grpSp>
                        <p:sp>
                          <p:nvSpPr>
                            <p:cNvPr id="81" name="Oval 80"/>
                            <p:cNvSpPr/>
                            <p:nvPr/>
                          </p:nvSpPr>
                          <p:spPr>
                            <a:xfrm>
                              <a:off x="347662" y="2286000"/>
                              <a:ext cx="228678" cy="228917"/>
                            </a:xfrm>
                            <a:prstGeom prst="ellips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82" name="Freeform 81"/>
                            <p:cNvSpPr/>
                            <p:nvPr/>
                          </p:nvSpPr>
                          <p:spPr>
                            <a:xfrm>
                              <a:off x="409575" y="2343150"/>
                              <a:ext cx="114300" cy="114300"/>
                            </a:xfrm>
                            <a:custGeom>
                              <a:avLst/>
                              <a:gdLst>
                                <a:gd name="connsiteX0" fmla="*/ 0 w 919163"/>
                                <a:gd name="connsiteY0" fmla="*/ 228600 h 452440"/>
                                <a:gd name="connsiteX1" fmla="*/ 233363 w 919163"/>
                                <a:gd name="connsiteY1" fmla="*/ 0 h 452440"/>
                                <a:gd name="connsiteX2" fmla="*/ 457200 w 919163"/>
                                <a:gd name="connsiteY2" fmla="*/ 228600 h 452440"/>
                                <a:gd name="connsiteX3" fmla="*/ 690563 w 919163"/>
                                <a:gd name="connsiteY3" fmla="*/ 452437 h 452440"/>
                                <a:gd name="connsiteX4" fmla="*/ 919163 w 919163"/>
                                <a:gd name="connsiteY4" fmla="*/ 223837 h 452440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919163" h="452440">
                                  <a:moveTo>
                                    <a:pt x="0" y="228600"/>
                                  </a:moveTo>
                                  <a:cubicBezTo>
                                    <a:pt x="78581" y="114300"/>
                                    <a:pt x="157163" y="0"/>
                                    <a:pt x="233363" y="0"/>
                                  </a:cubicBezTo>
                                  <a:cubicBezTo>
                                    <a:pt x="309563" y="0"/>
                                    <a:pt x="381000" y="153194"/>
                                    <a:pt x="457200" y="228600"/>
                                  </a:cubicBezTo>
                                  <a:cubicBezTo>
                                    <a:pt x="533400" y="304006"/>
                                    <a:pt x="613569" y="453231"/>
                                    <a:pt x="690563" y="452437"/>
                                  </a:cubicBezTo>
                                  <a:cubicBezTo>
                                    <a:pt x="767557" y="451643"/>
                                    <a:pt x="843360" y="337740"/>
                                    <a:pt x="919163" y="223837"/>
                                  </a:cubicBezTo>
                                </a:path>
                              </a:pathLst>
                            </a:custGeom>
                            <a:noFill/>
                            <a:ln w="12700" cap="flat" cmpd="sng" algn="ctr">
                              <a:solidFill>
                                <a:srgbClr val="5B9BD5">
                                  <a:shade val="50000"/>
                                </a:srgbClr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74" name="Rectangle 73"/>
                          <p:cNvSpPr/>
                          <p:nvPr/>
                        </p:nvSpPr>
                        <p:spPr>
                          <a:xfrm>
                            <a:off x="376237" y="1714500"/>
                            <a:ext cx="161925" cy="114300"/>
                          </a:xfrm>
                          <a:prstGeom prst="rect">
                            <a:avLst/>
                          </a:prstGeom>
                          <a:solidFill>
                            <a:srgbClr val="5B9BD5"/>
                          </a:solidFill>
                          <a:ln w="127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71" name="Oval 70"/>
                        <p:cNvSpPr/>
                        <p:nvPr/>
                      </p:nvSpPr>
                      <p:spPr>
                        <a:xfrm>
                          <a:off x="457200" y="21431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" name="Oval 71"/>
                        <p:cNvSpPr/>
                        <p:nvPr/>
                      </p:nvSpPr>
                      <p:spPr>
                        <a:xfrm>
                          <a:off x="0" y="6572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41" name="Group 40"/>
                      <p:cNvGrpSpPr/>
                      <p:nvPr/>
                    </p:nvGrpSpPr>
                    <p:grpSpPr>
                      <a:xfrm>
                        <a:off x="2857500" y="9525"/>
                        <a:ext cx="590551" cy="3038385"/>
                        <a:chOff x="0" y="0"/>
                        <a:chExt cx="590551" cy="3038785"/>
                      </a:xfrm>
                    </p:grpSpPr>
                    <p:grpSp>
                      <p:nvGrpSpPr>
                        <p:cNvPr id="63" name="Group 62"/>
                        <p:cNvGrpSpPr/>
                        <p:nvPr/>
                      </p:nvGrpSpPr>
                      <p:grpSpPr>
                        <a:xfrm>
                          <a:off x="23813" y="0"/>
                          <a:ext cx="566738" cy="3038785"/>
                          <a:chOff x="0" y="0"/>
                          <a:chExt cx="566738" cy="3038785"/>
                        </a:xfrm>
                      </p:grpSpPr>
                      <p:cxnSp>
                        <p:nvCxnSpPr>
                          <p:cNvPr id="65" name="Straight Connector 64"/>
                          <p:cNvCxnSpPr/>
                          <p:nvPr/>
                        </p:nvCxnSpPr>
                        <p:spPr>
                          <a:xfrm>
                            <a:off x="4762" y="0"/>
                            <a:ext cx="0" cy="1483743"/>
                          </a:xfrm>
                          <a:prstGeom prst="line">
                            <a:avLst/>
                          </a:prstGeom>
                          <a:noFill/>
                          <a:ln w="25400" cap="flat" cmpd="sng" algn="ctr">
                            <a:solidFill>
                              <a:srgbClr val="5B9BD5"/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</p:cxnSp>
                      <p:cxnSp>
                        <p:nvCxnSpPr>
                          <p:cNvPr id="66" name="Straight Connector 65"/>
                          <p:cNvCxnSpPr/>
                          <p:nvPr/>
                        </p:nvCxnSpPr>
                        <p:spPr>
                          <a:xfrm>
                            <a:off x="457200" y="690563"/>
                            <a:ext cx="1905" cy="681487"/>
                          </a:xfrm>
                          <a:prstGeom prst="line">
                            <a:avLst/>
                          </a:prstGeom>
                          <a:noFill/>
                          <a:ln w="25400" cap="flat" cmpd="sng" algn="ctr">
                            <a:solidFill>
                              <a:srgbClr val="5B9BD5"/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</p:cxnSp>
                      <p:cxnSp>
                        <p:nvCxnSpPr>
                          <p:cNvPr id="67" name="Straight Connector 66"/>
                          <p:cNvCxnSpPr/>
                          <p:nvPr/>
                        </p:nvCxnSpPr>
                        <p:spPr>
                          <a:xfrm>
                            <a:off x="0" y="685800"/>
                            <a:ext cx="459357" cy="0"/>
                          </a:xfrm>
                          <a:prstGeom prst="line">
                            <a:avLst/>
                          </a:prstGeom>
                          <a:noFill/>
                          <a:ln w="25400" cap="flat" cmpd="sng" algn="ctr">
                            <a:solidFill>
                              <a:srgbClr val="5B9BD5"/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</p:cxnSp>
                      <p:sp>
                        <p:nvSpPr>
                          <p:cNvPr id="68" name="Freeform 67"/>
                          <p:cNvSpPr/>
                          <p:nvPr/>
                        </p:nvSpPr>
                        <p:spPr>
                          <a:xfrm>
                            <a:off x="447675" y="1362075"/>
                            <a:ext cx="119063" cy="223838"/>
                          </a:xfrm>
                          <a:custGeom>
                            <a:avLst/>
                            <a:gdLst>
                              <a:gd name="connsiteX0" fmla="*/ 0 w 119063"/>
                              <a:gd name="connsiteY0" fmla="*/ 0 h 223838"/>
                              <a:gd name="connsiteX1" fmla="*/ 119063 w 119063"/>
                              <a:gd name="connsiteY1" fmla="*/ 104775 h 223838"/>
                              <a:gd name="connsiteX2" fmla="*/ 0 w 119063"/>
                              <a:gd name="connsiteY2" fmla="*/ 223838 h 22383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</a:cxnLst>
                            <a:rect l="l" t="t" r="r" b="b"/>
                            <a:pathLst>
                              <a:path w="119063" h="223838">
                                <a:moveTo>
                                  <a:pt x="0" y="0"/>
                                </a:moveTo>
                                <a:cubicBezTo>
                                  <a:pt x="59531" y="33734"/>
                                  <a:pt x="119063" y="67469"/>
                                  <a:pt x="119063" y="104775"/>
                                </a:cubicBezTo>
                                <a:cubicBezTo>
                                  <a:pt x="119063" y="142081"/>
                                  <a:pt x="59531" y="182959"/>
                                  <a:pt x="0" y="223838"/>
                                </a:cubicBezTo>
                              </a:path>
                            </a:pathLst>
                          </a:custGeom>
                          <a:noFill/>
                          <a:ln w="254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cxnSp>
                        <p:nvCxnSpPr>
                          <p:cNvPr id="69" name="Straight Connector 68"/>
                          <p:cNvCxnSpPr/>
                          <p:nvPr/>
                        </p:nvCxnSpPr>
                        <p:spPr>
                          <a:xfrm flipH="1">
                            <a:off x="80656" y="1585792"/>
                            <a:ext cx="375854" cy="1452993"/>
                          </a:xfrm>
                          <a:prstGeom prst="line">
                            <a:avLst/>
                          </a:prstGeom>
                          <a:noFill/>
                          <a:ln w="25400" cap="flat" cmpd="sng" algn="ctr">
                            <a:solidFill>
                              <a:srgbClr val="5B9BD5"/>
                            </a:solidFill>
                            <a:prstDash val="solid"/>
                            <a:miter lim="800000"/>
                            <a:tailEnd type="triangle"/>
                          </a:ln>
                          <a:effectLst/>
                        </p:spPr>
                      </p:cxnSp>
                    </p:grpSp>
                    <p:sp>
                      <p:nvSpPr>
                        <p:cNvPr id="64" name="Oval 63"/>
                        <p:cNvSpPr/>
                        <p:nvPr/>
                      </p:nvSpPr>
                      <p:spPr>
                        <a:xfrm>
                          <a:off x="0" y="657225"/>
                          <a:ext cx="50291" cy="50291"/>
                        </a:xfrm>
                        <a:prstGeom prst="ellipse">
                          <a:avLst/>
                        </a:prstGeom>
                        <a:solidFill>
                          <a:srgbClr val="5B9BD5"/>
                        </a:solidFill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2800350" y="919162"/>
                        <a:ext cx="161925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147638" y="233362"/>
                        <a:ext cx="161926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" name="Rectangle 43"/>
                      <p:cNvSpPr/>
                      <p:nvPr/>
                    </p:nvSpPr>
                    <p:spPr>
                      <a:xfrm>
                        <a:off x="890588" y="1033462"/>
                        <a:ext cx="161925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Rectangle 44"/>
                      <p:cNvSpPr/>
                      <p:nvPr/>
                    </p:nvSpPr>
                    <p:spPr>
                      <a:xfrm>
                        <a:off x="152400" y="1033462"/>
                        <a:ext cx="161925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890588" y="233362"/>
                        <a:ext cx="161926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1662113" y="233362"/>
                        <a:ext cx="161926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>
                        <a:off x="1666875" y="1033462"/>
                        <a:ext cx="161925" cy="114300"/>
                      </a:xfrm>
                      <a:prstGeom prst="rect">
                        <a:avLst/>
                      </a:prstGeom>
                      <a:solidFill>
                        <a:srgbClr val="5B9BD5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49" name="Group 48"/>
                      <p:cNvGrpSpPr/>
                      <p:nvPr/>
                    </p:nvGrpSpPr>
                    <p:grpSpPr>
                      <a:xfrm>
                        <a:off x="3033713" y="666750"/>
                        <a:ext cx="223838" cy="269240"/>
                        <a:chOff x="9525" y="0"/>
                        <a:chExt cx="223838" cy="269240"/>
                      </a:xfrm>
                    </p:grpSpPr>
                    <p:sp>
                      <p:nvSpPr>
                        <p:cNvPr id="57" name="Text Box 128"/>
                        <p:cNvSpPr txBox="1"/>
                        <p:nvPr/>
                      </p:nvSpPr>
                      <p:spPr>
                        <a:xfrm>
                          <a:off x="29292" y="159791"/>
                          <a:ext cx="202037" cy="106452"/>
                        </a:xfrm>
                        <a:prstGeom prst="rect">
                          <a:avLst/>
                        </a:prstGeom>
                        <a:solidFill>
                          <a:sysClr val="window" lastClr="FFFFFF"/>
                        </a:solidFill>
                        <a:ln w="6350">
                          <a:noFill/>
                        </a:ln>
                        <a:effectLst/>
                      </p:spPr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meter1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58" name="Group 57"/>
                        <p:cNvGrpSpPr/>
                        <p:nvPr/>
                      </p:nvGrpSpPr>
                      <p:grpSpPr>
                        <a:xfrm>
                          <a:off x="9525" y="0"/>
                          <a:ext cx="223838" cy="45719"/>
                          <a:chOff x="0" y="0"/>
                          <a:chExt cx="452437" cy="233367"/>
                        </a:xfrm>
                      </p:grpSpPr>
                      <p:sp>
                        <p:nvSpPr>
                          <p:cNvPr id="61" name="Freeform 60"/>
                          <p:cNvSpPr/>
                          <p:nvPr/>
                        </p:nvSpPr>
                        <p:spPr>
                          <a:xfrm>
                            <a:off x="0" y="4763"/>
                            <a:ext cx="228600" cy="228604"/>
                          </a:xfrm>
                          <a:custGeom>
                            <a:avLst/>
                            <a:gdLst>
                              <a:gd name="connsiteX0" fmla="*/ 0 w 228600"/>
                              <a:gd name="connsiteY0" fmla="*/ 223841 h 228604"/>
                              <a:gd name="connsiteX1" fmla="*/ 114300 w 228600"/>
                              <a:gd name="connsiteY1" fmla="*/ 4 h 228604"/>
                              <a:gd name="connsiteX2" fmla="*/ 228600 w 228600"/>
                              <a:gd name="connsiteY2" fmla="*/ 228604 h 228604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</a:cxnLst>
                            <a:rect l="l" t="t" r="r" b="b"/>
                            <a:pathLst>
                              <a:path w="228600" h="228604">
                                <a:moveTo>
                                  <a:pt x="0" y="223841"/>
                                </a:moveTo>
                                <a:cubicBezTo>
                                  <a:pt x="38100" y="111525"/>
                                  <a:pt x="76200" y="-790"/>
                                  <a:pt x="114300" y="4"/>
                                </a:cubicBezTo>
                                <a:cubicBezTo>
                                  <a:pt x="152400" y="798"/>
                                  <a:pt x="190500" y="114701"/>
                                  <a:pt x="228600" y="228604"/>
                                </a:cubicBezTo>
                              </a:path>
                            </a:pathLst>
                          </a:custGeom>
                          <a:noFill/>
                          <a:ln w="127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2" name="Freeform 61"/>
                          <p:cNvSpPr/>
                          <p:nvPr/>
                        </p:nvSpPr>
                        <p:spPr>
                          <a:xfrm>
                            <a:off x="223837" y="0"/>
                            <a:ext cx="228600" cy="228604"/>
                          </a:xfrm>
                          <a:custGeom>
                            <a:avLst/>
                            <a:gdLst>
                              <a:gd name="connsiteX0" fmla="*/ 0 w 228600"/>
                              <a:gd name="connsiteY0" fmla="*/ 223841 h 228604"/>
                              <a:gd name="connsiteX1" fmla="*/ 114300 w 228600"/>
                              <a:gd name="connsiteY1" fmla="*/ 4 h 228604"/>
                              <a:gd name="connsiteX2" fmla="*/ 228600 w 228600"/>
                              <a:gd name="connsiteY2" fmla="*/ 228604 h 228604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</a:cxnLst>
                            <a:rect l="l" t="t" r="r" b="b"/>
                            <a:pathLst>
                              <a:path w="228600" h="228604">
                                <a:moveTo>
                                  <a:pt x="0" y="223841"/>
                                </a:moveTo>
                                <a:cubicBezTo>
                                  <a:pt x="38100" y="111525"/>
                                  <a:pt x="76200" y="-790"/>
                                  <a:pt x="114300" y="4"/>
                                </a:cubicBezTo>
                                <a:cubicBezTo>
                                  <a:pt x="152400" y="798"/>
                                  <a:pt x="190500" y="114701"/>
                                  <a:pt x="228600" y="228604"/>
                                </a:cubicBezTo>
                              </a:path>
                            </a:pathLst>
                          </a:custGeom>
                          <a:noFill/>
                          <a:ln w="12700" cap="flat" cmpd="sng" algn="ctr">
                            <a:solidFill>
                              <a:srgbClr val="5B9BD5">
                                <a:shade val="50000"/>
                              </a:srgbClr>
                            </a:solidFill>
                            <a:prstDash val="solid"/>
                            <a:miter lim="800000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>
                          <a:off x="123825" y="42862"/>
                          <a:ext cx="0" cy="112077"/>
                        </a:xfrm>
                        <a:prstGeom prst="line">
                          <a:avLst/>
                        </a:prstGeom>
                        <a:noFill/>
                        <a:ln w="12700" cap="flat" cmpd="sng" algn="ctr">
                          <a:solidFill>
                            <a:srgbClr val="5B9BD5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sp>
                      <p:nvSpPr>
                        <p:cNvPr id="60" name="Oval 59"/>
                        <p:cNvSpPr/>
                        <p:nvPr/>
                      </p:nvSpPr>
                      <p:spPr>
                        <a:xfrm>
                          <a:off x="9525" y="152400"/>
                          <a:ext cx="223837" cy="116840"/>
                        </a:xfrm>
                        <a:prstGeom prst="ellipse">
                          <a:avLst/>
                        </a:prstGeom>
                        <a:noFill/>
                        <a:ln w="12700" cap="flat" cmpd="sng" algn="ctr">
                          <a:solidFill>
                            <a:srgbClr val="5B9BD5">
                              <a:shade val="50000"/>
                            </a:srgbClr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50" name="Text Box 131"/>
                      <p:cNvSpPr txBox="1"/>
                      <p:nvPr/>
                    </p:nvSpPr>
                    <p:spPr>
                      <a:xfrm>
                        <a:off x="357188" y="2105025"/>
                        <a:ext cx="342900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CN-1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1" name="Text Box 132"/>
                      <p:cNvSpPr txBox="1"/>
                      <p:nvPr/>
                    </p:nvSpPr>
                    <p:spPr>
                      <a:xfrm>
                        <a:off x="1100138" y="2100262"/>
                        <a:ext cx="342900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CN-2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2" name="Text Box 133"/>
                      <p:cNvSpPr txBox="1"/>
                      <p:nvPr/>
                    </p:nvSpPr>
                    <p:spPr>
                      <a:xfrm>
                        <a:off x="1871663" y="2076450"/>
                        <a:ext cx="342900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CN-3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3" name="Text Box 134"/>
                      <p:cNvSpPr txBox="1"/>
                      <p:nvPr/>
                    </p:nvSpPr>
                    <p:spPr>
                      <a:xfrm>
                        <a:off x="261938" y="533400"/>
                        <a:ext cx="342900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RN-1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4" name="Text Box 135"/>
                      <p:cNvSpPr txBox="1"/>
                      <p:nvPr/>
                    </p:nvSpPr>
                    <p:spPr>
                      <a:xfrm>
                        <a:off x="995363" y="519112"/>
                        <a:ext cx="342900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RN-2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5" name="Text Box 136"/>
                      <p:cNvSpPr txBox="1"/>
                      <p:nvPr/>
                    </p:nvSpPr>
                    <p:spPr>
                      <a:xfrm>
                        <a:off x="1762118" y="519081"/>
                        <a:ext cx="209549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RN-3</a:t>
                        </a:r>
                        <a:endPara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6" name="Text Box 137"/>
                      <p:cNvSpPr txBox="1"/>
                      <p:nvPr/>
                    </p:nvSpPr>
                    <p:spPr>
                      <a:xfrm>
                        <a:off x="2643188" y="596905"/>
                        <a:ext cx="314325" cy="175962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" tIns="9144" rIns="9144" bIns="914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EB-m1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cxnSp>
                  <p:nvCxnSpPr>
                    <p:cNvPr id="30" name="Straight Arrow Connector 29"/>
                    <p:cNvCxnSpPr/>
                    <p:nvPr/>
                  </p:nvCxnSpPr>
                  <p:spPr>
                    <a:xfrm flipV="1">
                      <a:off x="1139588" y="2893325"/>
                      <a:ext cx="3141095" cy="675564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5B9BD5"/>
                      </a:solidFill>
                      <a:prstDash val="sysDot"/>
                      <a:miter lim="800000"/>
                      <a:tailEnd type="triangle"/>
                    </a:ln>
                    <a:effectLst/>
                  </p:spPr>
                </p:cxnSp>
                <p:cxnSp>
                  <p:nvCxnSpPr>
                    <p:cNvPr id="31" name="Straight Arrow Connector 30"/>
                    <p:cNvCxnSpPr/>
                    <p:nvPr/>
                  </p:nvCxnSpPr>
                  <p:spPr>
                    <a:xfrm flipV="1">
                      <a:off x="2292824" y="2961564"/>
                      <a:ext cx="1937982" cy="606766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5B9BD5"/>
                      </a:solidFill>
                      <a:prstDash val="sysDot"/>
                      <a:miter lim="800000"/>
                      <a:tailEnd type="triangle"/>
                    </a:ln>
                    <a:effectLst/>
                  </p:spPr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>
                    <a:xfrm flipV="1">
                      <a:off x="3527946" y="3016155"/>
                      <a:ext cx="702263" cy="547893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rgbClr val="5B9BD5"/>
                      </a:solidFill>
                      <a:prstDash val="sysDot"/>
                      <a:miter lim="800000"/>
                      <a:tailEnd type="triangle"/>
                    </a:ln>
                    <a:effectLst/>
                  </p:spPr>
                </p:cxnSp>
                <p:sp>
                  <p:nvSpPr>
                    <p:cNvPr id="33" name="Cloud 32"/>
                    <p:cNvSpPr/>
                    <p:nvPr/>
                  </p:nvSpPr>
                  <p:spPr>
                    <a:xfrm>
                      <a:off x="4229570" y="2621290"/>
                      <a:ext cx="1577725" cy="790944"/>
                    </a:xfrm>
                    <a:prstGeom prst="cloud">
                      <a:avLst/>
                    </a:prstGeom>
                    <a:no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Text Box 143"/>
                    <p:cNvSpPr txBox="1"/>
                    <p:nvPr/>
                  </p:nvSpPr>
                  <p:spPr>
                    <a:xfrm>
                      <a:off x="4280683" y="2769368"/>
                      <a:ext cx="1527328" cy="61123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Logical Resource Node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(Dispatch)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6" name="Text Box 145"/>
                  <p:cNvSpPr txBox="1"/>
                  <p:nvPr/>
                </p:nvSpPr>
                <p:spPr>
                  <a:xfrm>
                    <a:off x="955343" y="4080681"/>
                    <a:ext cx="313690" cy="28892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CT-1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Text Box 146"/>
                  <p:cNvSpPr txBox="1"/>
                  <p:nvPr/>
                </p:nvSpPr>
                <p:spPr>
                  <a:xfrm>
                    <a:off x="2163170" y="4067033"/>
                    <a:ext cx="313690" cy="28892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CT-1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Text Box 148"/>
                  <p:cNvSpPr txBox="1"/>
                  <p:nvPr/>
                </p:nvSpPr>
                <p:spPr>
                  <a:xfrm>
                    <a:off x="3459708" y="4046562"/>
                    <a:ext cx="174015" cy="28892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ST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2" name="Text Box 150"/>
                <p:cNvSpPr txBox="1"/>
                <p:nvPr/>
              </p:nvSpPr>
              <p:spPr>
                <a:xfrm>
                  <a:off x="730155" y="2770496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 Box 151"/>
                <p:cNvSpPr txBox="1"/>
                <p:nvPr/>
              </p:nvSpPr>
              <p:spPr>
                <a:xfrm>
                  <a:off x="1924334" y="2777320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BKR-2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153"/>
                <p:cNvSpPr txBox="1"/>
                <p:nvPr/>
              </p:nvSpPr>
              <p:spPr>
                <a:xfrm>
                  <a:off x="3159456" y="2777320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BKR-3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154"/>
                <p:cNvSpPr txBox="1"/>
                <p:nvPr/>
              </p:nvSpPr>
              <p:spPr>
                <a:xfrm>
                  <a:off x="6823" y="1651380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BKR-5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155"/>
                <p:cNvSpPr txBox="1"/>
                <p:nvPr/>
              </p:nvSpPr>
              <p:spPr>
                <a:xfrm>
                  <a:off x="0" y="341194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BKR-4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156"/>
                <p:cNvSpPr txBox="1"/>
                <p:nvPr/>
              </p:nvSpPr>
              <p:spPr>
                <a:xfrm>
                  <a:off x="1221474" y="341194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BKR-6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157"/>
                <p:cNvSpPr txBox="1"/>
                <p:nvPr/>
              </p:nvSpPr>
              <p:spPr>
                <a:xfrm>
                  <a:off x="1235122" y="1651380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BKR-7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158"/>
                <p:cNvSpPr txBox="1"/>
                <p:nvPr/>
              </p:nvSpPr>
              <p:spPr>
                <a:xfrm>
                  <a:off x="2456597" y="341194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BKR-8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Text Box 159"/>
                <p:cNvSpPr txBox="1"/>
                <p:nvPr/>
              </p:nvSpPr>
              <p:spPr>
                <a:xfrm>
                  <a:off x="2470244" y="1651380"/>
                  <a:ext cx="376533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BKR-9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 Box 160"/>
                <p:cNvSpPr txBox="1"/>
                <p:nvPr/>
              </p:nvSpPr>
              <p:spPr>
                <a:xfrm>
                  <a:off x="4183038" y="511791"/>
                  <a:ext cx="410039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BKR-10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 Box 161"/>
                <p:cNvSpPr txBox="1"/>
                <p:nvPr/>
              </p:nvSpPr>
              <p:spPr>
                <a:xfrm>
                  <a:off x="4183038" y="1460311"/>
                  <a:ext cx="410039" cy="289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BKR-11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11540" y="3678072"/>
                  <a:ext cx="4415051" cy="563472"/>
                </a:xfrm>
                <a:prstGeom prst="ellipse">
                  <a:avLst/>
                </a:prstGeom>
                <a:noFill/>
                <a:ln w="22225" cap="flat" cmpd="sng" algn="ctr">
                  <a:solidFill>
                    <a:srgbClr val="5B9BD5">
                      <a:shade val="50000"/>
                    </a:srgbClr>
                  </a:solidFill>
                  <a:prstDash val="sysDot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Text Box 163"/>
                <p:cNvSpPr txBox="1"/>
                <p:nvPr/>
              </p:nvSpPr>
              <p:spPr>
                <a:xfrm>
                  <a:off x="4094328" y="3807726"/>
                  <a:ext cx="551282" cy="28916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CC Train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" name="Cloud 9"/>
              <p:cNvSpPr/>
              <p:nvPr/>
            </p:nvSpPr>
            <p:spPr>
              <a:xfrm>
                <a:off x="211540" y="4879075"/>
                <a:ext cx="5291195" cy="1112663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Text Box 177"/>
            <p:cNvSpPr txBox="1"/>
            <p:nvPr/>
          </p:nvSpPr>
          <p:spPr>
            <a:xfrm>
              <a:off x="3977922" y="4987829"/>
              <a:ext cx="979170" cy="24638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Rest of Grid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3176" y="1076601"/>
            <a:ext cx="1943612" cy="4592842"/>
            <a:chOff x="363176" y="1076601"/>
            <a:chExt cx="1943612" cy="4592842"/>
          </a:xfrm>
        </p:grpSpPr>
        <p:grpSp>
          <p:nvGrpSpPr>
            <p:cNvPr id="5" name="Group 4"/>
            <p:cNvGrpSpPr/>
            <p:nvPr/>
          </p:nvGrpSpPr>
          <p:grpSpPr>
            <a:xfrm flipH="1">
              <a:off x="363176" y="1076601"/>
              <a:ext cx="1943612" cy="4592842"/>
              <a:chOff x="5326993" y="1233197"/>
              <a:chExt cx="1943612" cy="4592842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5326993" y="1233197"/>
                <a:ext cx="1943612" cy="4592842"/>
                <a:chOff x="5326993" y="1233197"/>
                <a:chExt cx="1943612" cy="4592842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6382869" y="1730081"/>
                  <a:ext cx="260289" cy="167961"/>
                </a:xfrm>
                <a:prstGeom prst="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528325" y="1233197"/>
                  <a:ext cx="0" cy="218003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255603" y="2247828"/>
                  <a:ext cx="3062" cy="100129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520670" y="2240830"/>
                  <a:ext cx="738401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26" name="Straight Connector 125"/>
                <p:cNvCxnSpPr/>
                <p:nvPr/>
              </p:nvCxnSpPr>
              <p:spPr>
                <a:xfrm flipH="1">
                  <a:off x="5326993" y="3224045"/>
                  <a:ext cx="1943612" cy="260199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27" name="Rectangle 126"/>
                <p:cNvSpPr/>
                <p:nvPr/>
              </p:nvSpPr>
              <p:spPr>
                <a:xfrm>
                  <a:off x="6390524" y="2569885"/>
                  <a:ext cx="260289" cy="167961"/>
                </a:xfrm>
                <a:prstGeom prst="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Text Box 128"/>
                <p:cNvSpPr txBox="1"/>
                <p:nvPr/>
              </p:nvSpPr>
              <p:spPr>
                <a:xfrm>
                  <a:off x="6797422" y="2433781"/>
                  <a:ext cx="324768" cy="15642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meter2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6765647" y="2200343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6943659" y="2198972"/>
                  <a:ext cx="181800" cy="65812"/>
                </a:xfrm>
                <a:custGeom>
                  <a:avLst/>
                  <a:gdLst>
                    <a:gd name="connsiteX0" fmla="*/ 0 w 228600"/>
                    <a:gd name="connsiteY0" fmla="*/ 223841 h 228604"/>
                    <a:gd name="connsiteX1" fmla="*/ 114300 w 228600"/>
                    <a:gd name="connsiteY1" fmla="*/ 4 h 228604"/>
                    <a:gd name="connsiteX2" fmla="*/ 228600 w 228600"/>
                    <a:gd name="connsiteY2" fmla="*/ 228604 h 228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28604">
                      <a:moveTo>
                        <a:pt x="0" y="223841"/>
                      </a:moveTo>
                      <a:cubicBezTo>
                        <a:pt x="38100" y="111525"/>
                        <a:pt x="76200" y="-790"/>
                        <a:pt x="114300" y="4"/>
                      </a:cubicBezTo>
                      <a:cubicBezTo>
                        <a:pt x="152400" y="798"/>
                        <a:pt x="190500" y="114701"/>
                        <a:pt x="228600" y="228604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6949380" y="2261957"/>
                  <a:ext cx="0" cy="16469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2" name="Oval 131"/>
                <p:cNvSpPr/>
                <p:nvPr/>
              </p:nvSpPr>
              <p:spPr>
                <a:xfrm>
                  <a:off x="6765647" y="2422920"/>
                  <a:ext cx="359810" cy="17169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Text Box 160"/>
                <p:cNvSpPr txBox="1"/>
                <p:nvPr/>
              </p:nvSpPr>
              <p:spPr>
                <a:xfrm>
                  <a:off x="5935013" y="1676816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BKR-12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" name="Text Box 161"/>
                <p:cNvSpPr txBox="1"/>
                <p:nvPr/>
              </p:nvSpPr>
              <p:spPr>
                <a:xfrm>
                  <a:off x="5935013" y="2524933"/>
                  <a:ext cx="409978" cy="25855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BKR-13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5" name="Oval 134"/>
              <p:cNvSpPr/>
              <p:nvPr/>
            </p:nvSpPr>
            <p:spPr>
              <a:xfrm>
                <a:off x="6485431" y="2204600"/>
                <a:ext cx="80841" cy="73901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42" name="Text Box 137"/>
            <p:cNvSpPr txBox="1"/>
            <p:nvPr/>
          </p:nvSpPr>
          <p:spPr>
            <a:xfrm>
              <a:off x="1174355" y="1959354"/>
              <a:ext cx="505267" cy="258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EB-m2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9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Logical Resource Node (LRN) – Real-Time Settlements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68760"/>
                <a:ext cx="8077200" cy="5638800"/>
              </a:xfrm>
            </p:spPr>
            <p:txBody>
              <a:bodyPr/>
              <a:lstStyle/>
              <a:p>
                <a:r>
                  <a:rPr lang="en-US" sz="2000" dirty="0" smtClean="0">
                    <a:solidFill>
                      <a:schemeClr val="tx2"/>
                    </a:solidFill>
                  </a:rPr>
                  <a:t>Real-Time Energy Imbalance Payment or Charge at a Resource Node (6.6.3.1) </a:t>
                </a:r>
              </a:p>
              <a:p>
                <a:pPr lvl="1"/>
                <a:r>
                  <a:rPr lang="en-US" sz="1800" dirty="0" smtClean="0">
                    <a:solidFill>
                      <a:schemeClr val="tx2"/>
                    </a:solidFill>
                  </a:rPr>
                  <a:t>At the LRN, the equation can be summarized as;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𝑅𝑇𝐸𝐼𝐴𝑀𝑇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𝑁𝑒𝑡𝑀𝑒𝑡𝑒𝑟𝐸𝑛𝑒𝑟𝑔𝑦𝑂𝑢𝑡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×15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𝑚𝑖𝑛𝑀𝑒𝑡𝑒𝑟𝑃𝑟𝑖𝑐𝑒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 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𝐷𝐴𝑀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_3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𝑃𝑂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𝐴𝑤𝑎𝑟𝑑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×15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𝑚𝑖𝑛𝐿𝑅𝑁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𝑃𝑟𝑖𝑐𝑒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endParaRPr lang="en-US" sz="900" dirty="0" smtClean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sz="1800" dirty="0" smtClean="0">
                    <a:solidFill>
                      <a:schemeClr val="tx2"/>
                    </a:solidFill>
                  </a:rPr>
                  <a:t>At the LRN, there can be </a:t>
                </a:r>
                <a:r>
                  <a:rPr lang="en-US" sz="1800" b="1" u="sng" dirty="0" smtClean="0">
                    <a:solidFill>
                      <a:schemeClr val="tx2"/>
                    </a:solidFill>
                  </a:rPr>
                  <a:t>no</a:t>
                </a:r>
                <a:r>
                  <a:rPr lang="en-US" sz="1800" dirty="0" smtClean="0">
                    <a:solidFill>
                      <a:schemeClr val="tx2"/>
                    </a:solidFill>
                  </a:rPr>
                  <a:t> PTP bids, DAM Energy-Only Offers/Bids, Self Schedules or Real-Time QSE-QSE trades</a:t>
                </a:r>
              </a:p>
              <a:p>
                <a:r>
                  <a:rPr lang="en-US" sz="2000" dirty="0">
                    <a:solidFill>
                      <a:schemeClr val="tx2"/>
                    </a:solidFill>
                  </a:rPr>
                  <a:t>T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he Logical Resource Node Price, in the Real-Time Energy Imbalance Settlements is only used to determine the value of the Combined Cycle Resource Three Part Offer that was awarded in the DAM</a:t>
                </a:r>
              </a:p>
              <a:p>
                <a:pPr lvl="1"/>
                <a:r>
                  <a:rPr lang="en-US" sz="1800" dirty="0" err="1" smtClean="0">
                    <a:solidFill>
                      <a:schemeClr val="tx2"/>
                    </a:solidFill>
                  </a:rPr>
                  <a:t>i.e</a:t>
                </a:r>
                <a:r>
                  <a:rPr lang="en-US" sz="1800" dirty="0" smtClean="0">
                    <a:solidFill>
                      <a:schemeClr val="tx2"/>
                    </a:solidFill>
                  </a:rPr>
                  <a:t>, if the Combined Cycle Resource does not have any DAM three Part Offers, the Logical Resource Node Price does not come into play in Real-Time Settlements</a:t>
                </a: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68760"/>
                <a:ext cx="8077200" cy="5638800"/>
              </a:xfrm>
              <a:blipFill rotWithShape="0">
                <a:blip r:embed="rId2"/>
                <a:stretch>
                  <a:fillRect l="-679" t="-541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Logical Resource Node (LRN) –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68760"/>
            <a:ext cx="8077200" cy="5638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Real-Time LRN price (LMP) computed from Shadow Prices and LRN Shift </a:t>
            </a:r>
            <a:r>
              <a:rPr lang="en-US" sz="2000" dirty="0">
                <a:solidFill>
                  <a:schemeClr val="tx2"/>
                </a:solidFill>
              </a:rPr>
              <a:t>Factors: </a:t>
            </a:r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LRN_LMP_SF_AGG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NPRR 890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Consistency maintained with Base Point, Configuration EOC</a:t>
            </a:r>
          </a:p>
          <a:p>
            <a:pPr lvl="2"/>
            <a:r>
              <a:rPr lang="en-US" sz="1700" dirty="0" smtClean="0">
                <a:solidFill>
                  <a:schemeClr val="tx2"/>
                </a:solidFill>
              </a:rPr>
              <a:t>LRN Shift Factor used is the aggregation of the individual Generation Resources of the CC configuration – same as what is used to determine dispatch (Base Point)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Real-Time LRN price (LMP) computed as State Estimator output weighted LMP at the physical Resource Node of the CC configuration: </a:t>
            </a:r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LRN_LMP_RN_LMP_AGG</a:t>
            </a:r>
            <a:endParaRPr lang="en-US" sz="2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More appropriate pricing, considering its sole use in Real-Time Energy Imbalance Settlements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Aligns with the way Non Combined Cycle Generation Resource LMP is calculated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Aligns with LRN LMP calculation in DAM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Aligns with formula in Protocol (6.6.1.1 (2) (a)) prior to NPRR 890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This is the ERCOT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200" dirty="0"/>
              <a:t>Logical Resource Node (</a:t>
            </a:r>
            <a:r>
              <a:rPr lang="en-US" sz="2200" dirty="0" smtClean="0"/>
              <a:t>LRN): Difference in Pricing Methods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3564"/>
              </p:ext>
            </p:extLst>
          </p:nvPr>
        </p:nvGraphicFramePr>
        <p:xfrm>
          <a:off x="457200" y="1110280"/>
          <a:ext cx="8305800" cy="52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581400"/>
                <a:gridCol w="3505200"/>
              </a:tblGrid>
              <a:tr h="678654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Scenario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Contingency with binding/overloaded constraint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 in LMP ?</a:t>
                      </a:r>
                      <a:endParaRPr lang="en-US" dirty="0"/>
                    </a:p>
                  </a:txBody>
                  <a:tcPr/>
                </a:tc>
              </a:tr>
              <a:tr h="96950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Constraint </a:t>
                      </a:r>
                      <a:r>
                        <a:rPr lang="en-US" b="1" dirty="0" smtClean="0"/>
                        <a:t>outside</a:t>
                      </a:r>
                      <a:r>
                        <a:rPr lang="en-US" dirty="0" smtClean="0"/>
                        <a:t> Gen site and</a:t>
                      </a:r>
                    </a:p>
                    <a:p>
                      <a:pPr algn="ctr"/>
                      <a:r>
                        <a:rPr lang="en-US" dirty="0" smtClean="0"/>
                        <a:t>Resource and Resource Node </a:t>
                      </a:r>
                      <a:r>
                        <a:rPr lang="en-US" b="1" dirty="0" smtClean="0"/>
                        <a:t>NOT disconnected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Difference in LMP</a:t>
                      </a:r>
                      <a:endParaRPr lang="en-US" dirty="0"/>
                    </a:p>
                  </a:txBody>
                  <a:tcPr/>
                </a:tc>
              </a:tr>
              <a:tr h="1003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Constraint </a:t>
                      </a:r>
                      <a:r>
                        <a:rPr lang="en-US" b="1" dirty="0" smtClean="0"/>
                        <a:t>outside</a:t>
                      </a:r>
                      <a:r>
                        <a:rPr lang="en-US" dirty="0" smtClean="0"/>
                        <a:t> Gen site 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Resource and Resource Node </a:t>
                      </a:r>
                      <a:r>
                        <a:rPr lang="en-US" b="1" dirty="0" smtClean="0"/>
                        <a:t>Both disconnected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 NPRR 833 implementation: No difference in LMP </a:t>
                      </a:r>
                    </a:p>
                    <a:p>
                      <a:pPr algn="ctr"/>
                      <a:r>
                        <a:rPr lang="en-US" dirty="0" smtClean="0"/>
                        <a:t>Pickup Shift Factor applied to disconnected</a:t>
                      </a:r>
                      <a:r>
                        <a:rPr lang="en-US" baseline="0" dirty="0" smtClean="0"/>
                        <a:t> Resource Node LMP calculation</a:t>
                      </a:r>
                      <a:endParaRPr lang="en-US" dirty="0"/>
                    </a:p>
                  </a:txBody>
                  <a:tcPr/>
                </a:tc>
              </a:tr>
              <a:tr h="96950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Constraint </a:t>
                      </a:r>
                      <a:r>
                        <a:rPr lang="en-US" b="1" dirty="0" smtClean="0"/>
                        <a:t>outside</a:t>
                      </a:r>
                      <a:r>
                        <a:rPr lang="en-US" dirty="0" smtClean="0"/>
                        <a:t> Gen site and</a:t>
                      </a:r>
                    </a:p>
                    <a:p>
                      <a:pPr algn="ctr"/>
                      <a:r>
                        <a:rPr lang="en-US" dirty="0" smtClean="0"/>
                        <a:t>Resource </a:t>
                      </a:r>
                      <a:r>
                        <a:rPr lang="en-US" b="1" dirty="0" smtClean="0"/>
                        <a:t>disconnected</a:t>
                      </a:r>
                      <a:r>
                        <a:rPr lang="en-US" baseline="0" dirty="0" smtClean="0"/>
                        <a:t> and</a:t>
                      </a:r>
                    </a:p>
                    <a:p>
                      <a:pPr algn="ctr"/>
                      <a:r>
                        <a:rPr lang="en-US" baseline="0" dirty="0" smtClean="0"/>
                        <a:t>Resource Node </a:t>
                      </a:r>
                      <a:r>
                        <a:rPr lang="en-US" b="1" baseline="0" dirty="0" smtClean="0"/>
                        <a:t>NOT disconnected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 Pickup Shift Factor</a:t>
                      </a:r>
                      <a:r>
                        <a:rPr lang="en-US" baseline="0" dirty="0" smtClean="0"/>
                        <a:t> is significant, then </a:t>
                      </a:r>
                      <a:r>
                        <a:rPr lang="en-US" dirty="0" smtClean="0"/>
                        <a:t>LMP is not the same</a:t>
                      </a:r>
                      <a:endParaRPr lang="en-US" dirty="0"/>
                    </a:p>
                  </a:txBody>
                  <a:tcPr/>
                </a:tc>
              </a:tr>
              <a:tr h="678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Constraint </a:t>
                      </a:r>
                      <a:r>
                        <a:rPr lang="en-US" b="1" baseline="0" dirty="0" smtClean="0"/>
                        <a:t>between </a:t>
                      </a:r>
                      <a:r>
                        <a:rPr lang="en-US" baseline="0" dirty="0" smtClean="0"/>
                        <a:t>Resource and Resource 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LMP is not the same</a:t>
                      </a:r>
                    </a:p>
                    <a:p>
                      <a:pPr algn="ctr"/>
                      <a:r>
                        <a:rPr lang="en-US" sz="1800" dirty="0" smtClean="0"/>
                        <a:t>LRN_LMP_SF_AGG</a:t>
                      </a:r>
                      <a:r>
                        <a:rPr lang="en-US" sz="1800" baseline="0" dirty="0" smtClean="0"/>
                        <a:t> &lt; LRN_LMP_RN_LMP_AGG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5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History of Logical Resource Node (LRN) –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68760"/>
            <a:ext cx="8077200" cy="5638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Nodal design/implementation phase prior to 2008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No Protocol language describing specifics of LRN LMP calculation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LRN LMP calculation based on Shadow Prices and LRN Shift Factor</a:t>
            </a:r>
          </a:p>
          <a:p>
            <a:pPr lvl="2"/>
            <a:r>
              <a:rPr lang="en-US" sz="1700" dirty="0" smtClean="0">
                <a:solidFill>
                  <a:schemeClr val="tx2"/>
                </a:solidFill>
              </a:rPr>
              <a:t>Driving force was making Base Point, EOC and LMP consistent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Assumed that there would be no active constraints between Resource and Resource Node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Assumed Pickup Shift Factor would be zero or insignificant</a:t>
            </a:r>
          </a:p>
          <a:p>
            <a:pPr marL="857250" lvl="2" indent="0">
              <a:buNone/>
            </a:pPr>
            <a:r>
              <a:rPr lang="en-US" sz="1700" dirty="0" err="1" smtClean="0">
                <a:solidFill>
                  <a:schemeClr val="tx2"/>
                </a:solidFill>
              </a:rPr>
              <a:t>ReCap</a:t>
            </a:r>
            <a:r>
              <a:rPr lang="en-US" sz="1700" dirty="0" smtClean="0">
                <a:solidFill>
                  <a:schemeClr val="tx2"/>
                </a:solidFill>
              </a:rPr>
              <a:t>: Pickup Shift Factor is the Shift Factor assigned to Generation Resource disconnected in Contingency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Just prior to Nodal Go-Live NPRR 228 described the LRN LMP calculations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The formula described LRN LMP as HRL (DAM) or SE output (RTM) weighted Resource Node LMP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Based on the assumptions above, this formula equivalent to LRN LMP computed from Shadow Prices and LRN Shift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History of Logical Resource Node (LRN) –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68760"/>
            <a:ext cx="8077200" cy="56388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In 2015, it was discovered that DAM </a:t>
            </a:r>
            <a:r>
              <a:rPr lang="en-US" sz="2000" dirty="0" smtClean="0">
                <a:solidFill>
                  <a:schemeClr val="tx2"/>
                </a:solidFill>
              </a:rPr>
              <a:t>was </a:t>
            </a:r>
            <a:r>
              <a:rPr lang="en-US" sz="2000" dirty="0">
                <a:solidFill>
                  <a:schemeClr val="tx2"/>
                </a:solidFill>
              </a:rPr>
              <a:t>calculating LRN LMP using Shadow Prices and HRL weighted average of the Resource Shift Factors rather than the HRL weighted Resource Node </a:t>
            </a:r>
            <a:r>
              <a:rPr lang="en-US" sz="2000" dirty="0" smtClean="0">
                <a:solidFill>
                  <a:schemeClr val="tx2"/>
                </a:solidFill>
              </a:rPr>
              <a:t>LMPs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The LRN LMP was different due to a constraint between the Resource and the Resource Node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ERCOT made system changes to both DAM (and RTM) to comply with Protocols</a:t>
            </a:r>
          </a:p>
          <a:p>
            <a:pPr lvl="2"/>
            <a:r>
              <a:rPr lang="en-US" sz="1700" dirty="0" smtClean="0">
                <a:solidFill>
                  <a:schemeClr val="tx2"/>
                </a:solidFill>
              </a:rPr>
              <a:t>ERCOT inadvertently used HRL for RTM instead of SE output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In 2018, ERCOT realized LRN LMP for RTM did not comply with protocol language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Realized system changes were required to implement protocol language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As short term fix, 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R</a:t>
            </a:r>
            <a:r>
              <a:rPr lang="en-US" sz="1800" dirty="0" smtClean="0">
                <a:solidFill>
                  <a:schemeClr val="tx2"/>
                </a:solidFill>
              </a:rPr>
              <a:t>everted RTM LRN LMP to implementation prior to 2015 (Shadow Prices and LRN Shift Factor)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Urgent NPRR to bring Protocols in alignment with system implementation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000" dirty="0" smtClean="0"/>
              <a:t>System Changes: RT LRN Pricing as SE output weighted Aggregation of Physical Resource Node LMP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0576"/>
            <a:ext cx="8077200" cy="5638800"/>
          </a:xfrm>
        </p:spPr>
        <p:txBody>
          <a:bodyPr/>
          <a:lstStyle/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EMS Changes: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In Real-time, transfer individual physical Generation Resource SE output (MW) for Combined Cycle Train to MMS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MMS Changes: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For each SCED run, calculate LRN LMP as SE output weighted LMP at Resource Node of physical Generation Resources in the On-Line CC configuration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22543</TotalTime>
  <Words>1083</Words>
  <Application>Microsoft Office PowerPoint</Application>
  <PresentationFormat>On-screen Show (4:3)</PresentationFormat>
  <Paragraphs>274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Cambria Math</vt:lpstr>
      <vt:lpstr>Times New Roman</vt:lpstr>
      <vt:lpstr>1_Custom Design</vt:lpstr>
      <vt:lpstr>Office Theme</vt:lpstr>
      <vt:lpstr>Custom Design</vt:lpstr>
      <vt:lpstr>PowerPoint Presentation</vt:lpstr>
      <vt:lpstr>Logical Resource Node (LRN)- Shift Factor and Dispatch</vt:lpstr>
      <vt:lpstr>Logical Resource Node (LRN)- Shift Factor and Dispatch</vt:lpstr>
      <vt:lpstr>Logical Resource Node (LRN) – Real-Time Settlements</vt:lpstr>
      <vt:lpstr>Logical Resource Node (LRN) – Pricing</vt:lpstr>
      <vt:lpstr>Logical Resource Node (LRN): Difference in Pricing Methods</vt:lpstr>
      <vt:lpstr>History of Logical Resource Node (LRN) – Pricing</vt:lpstr>
      <vt:lpstr>History of Logical Resource Node (LRN) – Pricing</vt:lpstr>
      <vt:lpstr>System Changes: RT LRN Pricing as SE output weighted Aggregation of Physical Resource Node LMP</vt:lpstr>
      <vt:lpstr>Scenario 1: Constraint outside CC Gen Site</vt:lpstr>
      <vt:lpstr>Scenario 2: Contingency Disconnects Both Resource and Resource Node – Post NPRR 833</vt:lpstr>
      <vt:lpstr>Scenario 3: Contingency Disconnects Resource, Resource Node Connected</vt:lpstr>
      <vt:lpstr>Scenario 4: Constraint Between Resource and Resource Node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smoorty</cp:lastModifiedBy>
  <cp:revision>618</cp:revision>
  <cp:lastPrinted>2018-06-18T17:33:11Z</cp:lastPrinted>
  <dcterms:created xsi:type="dcterms:W3CDTF">2016-01-21T15:20:31Z</dcterms:created>
  <dcterms:modified xsi:type="dcterms:W3CDTF">2018-09-19T12:59:09Z</dcterms:modified>
</cp:coreProperties>
</file>