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1"/>
    <p:sldMasterId id="2147483648" r:id="rId2"/>
    <p:sldMasterId id="2147483651" r:id="rId3"/>
  </p:sldMasterIdLst>
  <p:notesMasterIdLst>
    <p:notesMasterId r:id="rId18"/>
  </p:notesMasterIdLst>
  <p:handoutMasterIdLst>
    <p:handoutMasterId r:id="rId19"/>
  </p:handoutMasterIdLst>
  <p:sldIdLst>
    <p:sldId id="368" r:id="rId4"/>
    <p:sldId id="603" r:id="rId5"/>
    <p:sldId id="620" r:id="rId6"/>
    <p:sldId id="604" r:id="rId7"/>
    <p:sldId id="623" r:id="rId8"/>
    <p:sldId id="624" r:id="rId9"/>
    <p:sldId id="621" r:id="rId10"/>
    <p:sldId id="625" r:id="rId11"/>
    <p:sldId id="622" r:id="rId12"/>
    <p:sldId id="627" r:id="rId13"/>
    <p:sldId id="630" r:id="rId14"/>
    <p:sldId id="629" r:id="rId15"/>
    <p:sldId id="628" r:id="rId16"/>
    <p:sldId id="576" r:id="rId1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hompson, Chad" initials="TC" lastIdx="3" clrIdx="0">
    <p:extLst>
      <p:ext uri="{19B8F6BF-5375-455C-9EA6-DF929625EA0E}">
        <p15:presenceInfo xmlns:p15="http://schemas.microsoft.com/office/powerpoint/2012/main" userId="S-1-5-21-639947351-343809578-3807592339-431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8DCF4"/>
    <a:srgbClr val="FFD100"/>
    <a:srgbClr val="FF8200"/>
    <a:srgbClr val="003865"/>
    <a:srgbClr val="5F8642"/>
    <a:srgbClr val="74B273"/>
    <a:srgbClr val="0076C6"/>
    <a:srgbClr val="685B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3" autoAdjust="0"/>
    <p:restoredTop sz="90545" autoAdjust="0"/>
  </p:normalViewPr>
  <p:slideViewPr>
    <p:cSldViewPr showGuides="1">
      <p:cViewPr varScale="1">
        <p:scale>
          <a:sx n="71" d="100"/>
          <a:sy n="71" d="100"/>
        </p:scale>
        <p:origin x="1254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41" d="100"/>
          <a:sy n="41" d="100"/>
        </p:scale>
        <p:origin x="1968" y="-83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BD4036-C496-426B-80D9-0599FA8E6410}" type="datetimeFigureOut">
              <a:rPr lang="en-US" smtClean="0"/>
              <a:t>9/19/2018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6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6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192205FE-88E4-4228-A0AC-E29F5D2D5575}" type="datetimeFigureOut">
              <a:rPr lang="en-US" smtClean="0"/>
              <a:t>9/19/2018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  <a:cs typeface="Book Antiqu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+mj-lt"/>
                <a:cs typeface="Book Antiqu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  <a:latin typeface="+mj-lt"/>
                <a:cs typeface="Book Antiqu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>
            <a:lvl1pPr>
              <a:defRPr sz="2200">
                <a:latin typeface="+mj-lt"/>
                <a:cs typeface="Book Antiqua"/>
              </a:defRPr>
            </a:lvl1pPr>
            <a:lvl2pPr>
              <a:defRPr sz="2000">
                <a:latin typeface="+mj-lt"/>
                <a:cs typeface="Book Antiqua"/>
              </a:defRPr>
            </a:lvl2pPr>
            <a:lvl3pPr>
              <a:defRPr sz="1900">
                <a:latin typeface="+mj-lt"/>
                <a:cs typeface="Book Antiqua"/>
              </a:defRPr>
            </a:lvl3pPr>
            <a:lvl4pPr>
              <a:defRPr sz="1800">
                <a:latin typeface="+mj-lt"/>
                <a:cs typeface="Book Antiqua"/>
              </a:defRPr>
            </a:lvl4pPr>
            <a:lvl5pPr>
              <a:defRPr sz="1800">
                <a:latin typeface="+mj-lt"/>
                <a:cs typeface="Book Antiqu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  <a:cs typeface="Book Antiqua"/>
              </a:defRPr>
            </a:lvl1pPr>
            <a:lvl2pPr>
              <a:defRPr>
                <a:latin typeface="+mj-lt"/>
                <a:cs typeface="Book Antiqua"/>
              </a:defRPr>
            </a:lvl2pPr>
            <a:lvl3pPr>
              <a:defRPr>
                <a:latin typeface="+mj-lt"/>
                <a:cs typeface="Book Antiqua"/>
              </a:defRPr>
            </a:lvl3pPr>
            <a:lvl4pPr>
              <a:defRPr>
                <a:latin typeface="+mj-lt"/>
                <a:cs typeface="Book Antiqua"/>
              </a:defRPr>
            </a:lvl4pPr>
            <a:lvl5pPr>
              <a:defRPr>
                <a:latin typeface="+mj-lt"/>
                <a:cs typeface="Book Antiqu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657600" y="0"/>
            <a:ext cx="54864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15455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ERCOT 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1828800"/>
            <a:ext cx="48768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Calculation of Real-Time </a:t>
            </a:r>
            <a:r>
              <a:rPr lang="en-US" sz="20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Combined </a:t>
            </a:r>
            <a:r>
              <a:rPr lang="en-US" sz="2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Cycle </a:t>
            </a:r>
            <a:r>
              <a:rPr lang="en-US" sz="2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Logical </a:t>
            </a:r>
            <a:r>
              <a:rPr lang="en-US" sz="2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Resource Node Prices </a:t>
            </a:r>
            <a:endParaRPr lang="en-US" sz="2000" b="1" i="1" dirty="0">
              <a:solidFill>
                <a:schemeClr val="tx2"/>
              </a:solidFill>
              <a:latin typeface="Book Antiqua"/>
              <a:cs typeface="Book Antiqua"/>
            </a:endParaRPr>
          </a:p>
          <a:p>
            <a:endParaRPr lang="en-US" sz="2000" b="1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Sai Moorty</a:t>
            </a:r>
          </a:p>
          <a:p>
            <a:r>
              <a:rPr lang="en-US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Principal, Market Design and Analysis</a:t>
            </a:r>
          </a:p>
          <a:p>
            <a:endParaRPr lang="en-US" b="1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QMWG</a:t>
            </a:r>
          </a:p>
          <a:p>
            <a:endParaRPr lang="en-US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September 24, 2018</a:t>
            </a:r>
          </a:p>
        </p:txBody>
      </p:sp>
    </p:spTree>
    <p:extLst>
      <p:ext uri="{BB962C8B-B14F-4D97-AF65-F5344CB8AC3E}">
        <p14:creationId xmlns:p14="http://schemas.microsoft.com/office/powerpoint/2010/main" val="3396775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71500"/>
          </a:xfrm>
        </p:spPr>
        <p:txBody>
          <a:bodyPr/>
          <a:lstStyle/>
          <a:p>
            <a:r>
              <a:rPr lang="en-US" sz="2000" dirty="0" smtClean="0"/>
              <a:t>Scenario 1: Constraint outside CC Gen Site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 dirty="0"/>
          </a:p>
        </p:txBody>
      </p:sp>
      <p:grpSp>
        <p:nvGrpSpPr>
          <p:cNvPr id="241" name="Group 240"/>
          <p:cNvGrpSpPr/>
          <p:nvPr/>
        </p:nvGrpSpPr>
        <p:grpSpPr>
          <a:xfrm>
            <a:off x="819475" y="990600"/>
            <a:ext cx="7486325" cy="5453063"/>
            <a:chOff x="103888" y="0"/>
            <a:chExt cx="5818156" cy="6029325"/>
          </a:xfrm>
        </p:grpSpPr>
        <p:grpSp>
          <p:nvGrpSpPr>
            <p:cNvPr id="250" name="Group 249"/>
            <p:cNvGrpSpPr/>
            <p:nvPr/>
          </p:nvGrpSpPr>
          <p:grpSpPr>
            <a:xfrm>
              <a:off x="103888" y="38101"/>
              <a:ext cx="5818156" cy="5991224"/>
              <a:chOff x="103888" y="0"/>
              <a:chExt cx="5818156" cy="5991225"/>
            </a:xfrm>
          </p:grpSpPr>
          <p:grpSp>
            <p:nvGrpSpPr>
              <p:cNvPr id="252" name="Group 251"/>
              <p:cNvGrpSpPr/>
              <p:nvPr/>
            </p:nvGrpSpPr>
            <p:grpSpPr>
              <a:xfrm>
                <a:off x="103888" y="0"/>
                <a:ext cx="5728587" cy="5991225"/>
                <a:chOff x="103898" y="0"/>
                <a:chExt cx="5729164" cy="5991738"/>
              </a:xfrm>
            </p:grpSpPr>
            <p:grpSp>
              <p:nvGrpSpPr>
                <p:cNvPr id="255" name="Group 254"/>
                <p:cNvGrpSpPr/>
                <p:nvPr/>
              </p:nvGrpSpPr>
              <p:grpSpPr>
                <a:xfrm>
                  <a:off x="103898" y="0"/>
                  <a:ext cx="5729164" cy="5991738"/>
                  <a:chOff x="103898" y="0"/>
                  <a:chExt cx="5729164" cy="5991738"/>
                </a:xfrm>
              </p:grpSpPr>
              <p:grpSp>
                <p:nvGrpSpPr>
                  <p:cNvPr id="258" name="Group 257"/>
                  <p:cNvGrpSpPr/>
                  <p:nvPr/>
                </p:nvGrpSpPr>
                <p:grpSpPr>
                  <a:xfrm>
                    <a:off x="103898" y="0"/>
                    <a:ext cx="5729164" cy="5009050"/>
                    <a:chOff x="103898" y="0"/>
                    <a:chExt cx="5729164" cy="5009050"/>
                  </a:xfrm>
                </p:grpSpPr>
                <p:grpSp>
                  <p:nvGrpSpPr>
                    <p:cNvPr id="260" name="Group 259"/>
                    <p:cNvGrpSpPr/>
                    <p:nvPr/>
                  </p:nvGrpSpPr>
                  <p:grpSpPr>
                    <a:xfrm>
                      <a:off x="103898" y="0"/>
                      <a:ext cx="5729164" cy="5009050"/>
                      <a:chOff x="-32579" y="0"/>
                      <a:chExt cx="5729164" cy="5009246"/>
                    </a:xfrm>
                  </p:grpSpPr>
                  <p:grpSp>
                    <p:nvGrpSpPr>
                      <p:cNvPr id="274" name="Group 273"/>
                      <p:cNvGrpSpPr/>
                      <p:nvPr/>
                    </p:nvGrpSpPr>
                    <p:grpSpPr>
                      <a:xfrm>
                        <a:off x="-32579" y="0"/>
                        <a:ext cx="5729164" cy="5009246"/>
                        <a:chOff x="-32579" y="0"/>
                        <a:chExt cx="5729164" cy="5009246"/>
                      </a:xfrm>
                    </p:grpSpPr>
                    <p:grpSp>
                      <p:nvGrpSpPr>
                        <p:cNvPr id="278" name="Group 277"/>
                        <p:cNvGrpSpPr/>
                        <p:nvPr/>
                      </p:nvGrpSpPr>
                      <p:grpSpPr>
                        <a:xfrm>
                          <a:off x="-32579" y="0"/>
                          <a:ext cx="5729164" cy="5009246"/>
                          <a:chOff x="-20264" y="0"/>
                          <a:chExt cx="3563564" cy="3047910"/>
                        </a:xfrm>
                      </p:grpSpPr>
                      <p:cxnSp>
                        <p:nvCxnSpPr>
                          <p:cNvPr id="282" name="Straight Connector 281"/>
                          <p:cNvCxnSpPr/>
                          <p:nvPr/>
                        </p:nvCxnSpPr>
                        <p:spPr>
                          <a:xfrm flipV="1">
                            <a:off x="-16565" y="9525"/>
                            <a:ext cx="3559865" cy="3649"/>
                          </a:xfrm>
                          <a:prstGeom prst="line">
                            <a:avLst/>
                          </a:prstGeom>
                          <a:ln w="25400"/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283" name="Straight Connector 282"/>
                          <p:cNvCxnSpPr/>
                          <p:nvPr/>
                        </p:nvCxnSpPr>
                        <p:spPr>
                          <a:xfrm>
                            <a:off x="-20264" y="1488318"/>
                            <a:ext cx="3563564" cy="0"/>
                          </a:xfrm>
                          <a:prstGeom prst="line">
                            <a:avLst/>
                          </a:prstGeom>
                          <a:ln w="25400"/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sp>
                        <p:nvSpPr>
                          <p:cNvPr id="284" name="Rectangle 283"/>
                          <p:cNvSpPr/>
                          <p:nvPr/>
                        </p:nvSpPr>
                        <p:spPr>
                          <a:xfrm>
                            <a:off x="2795588" y="347662"/>
                            <a:ext cx="161925" cy="114300"/>
                          </a:xfrm>
                          <a:prstGeom prst="rect">
                            <a:avLst/>
                          </a:prstGeom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ot="0" spcFirstLastPara="0" vert="horz" wrap="square" lIns="91440" tIns="45720" rIns="91440" bIns="45720" numCol="1" spcCol="0" rtlCol="0" fromWordArt="0" anchor="ctr" anchorCtr="0" forceAA="0" compatLnSpc="1">
                            <a:prstTxWarp prst="textNoShape">
                              <a:avLst/>
                            </a:prstTxWarp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grpSp>
                        <p:nvGrpSpPr>
                          <p:cNvPr id="285" name="Group 284"/>
                          <p:cNvGrpSpPr/>
                          <p:nvPr/>
                        </p:nvGrpSpPr>
                        <p:grpSpPr>
                          <a:xfrm>
                            <a:off x="200025" y="4762"/>
                            <a:ext cx="721043" cy="2514917"/>
                            <a:chOff x="0" y="0"/>
                            <a:chExt cx="721043" cy="2514917"/>
                          </a:xfrm>
                        </p:grpSpPr>
                        <p:grpSp>
                          <p:nvGrpSpPr>
                            <p:cNvPr id="351" name="Group 350"/>
                            <p:cNvGrpSpPr/>
                            <p:nvPr/>
                          </p:nvGrpSpPr>
                          <p:grpSpPr>
                            <a:xfrm>
                              <a:off x="23813" y="0"/>
                              <a:ext cx="697230" cy="2514917"/>
                              <a:chOff x="0" y="0"/>
                              <a:chExt cx="697230" cy="2514917"/>
                            </a:xfrm>
                          </p:grpSpPr>
                          <p:grpSp>
                            <p:nvGrpSpPr>
                              <p:cNvPr id="354" name="Group 353"/>
                              <p:cNvGrpSpPr/>
                              <p:nvPr/>
                            </p:nvGrpSpPr>
                            <p:grpSpPr>
                              <a:xfrm>
                                <a:off x="0" y="0"/>
                                <a:ext cx="697230" cy="2514917"/>
                                <a:chOff x="0" y="0"/>
                                <a:chExt cx="697230" cy="2514917"/>
                              </a:xfrm>
                            </p:grpSpPr>
                            <p:cxnSp>
                              <p:nvCxnSpPr>
                                <p:cNvPr id="356" name="Straight Connector 355"/>
                                <p:cNvCxnSpPr/>
                                <p:nvPr/>
                              </p:nvCxnSpPr>
                              <p:spPr>
                                <a:xfrm>
                                  <a:off x="4762" y="0"/>
                                  <a:ext cx="0" cy="1483743"/>
                                </a:xfrm>
                                <a:prstGeom prst="line">
                                  <a:avLst/>
                                </a:prstGeom>
                                <a:ln w="25400"/>
                              </p:spPr>
                              <p:style>
                                <a:lnRef idx="1">
                                  <a:schemeClr val="accent1"/>
                                </a:lnRef>
                                <a:fillRef idx="0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tx1"/>
                                </a:fontRef>
                              </p:style>
                            </p:cxnSp>
                            <p:cxnSp>
                              <p:nvCxnSpPr>
                                <p:cNvPr id="357" name="Straight Connector 356"/>
                                <p:cNvCxnSpPr/>
                                <p:nvPr/>
                              </p:nvCxnSpPr>
                              <p:spPr>
                                <a:xfrm>
                                  <a:off x="457200" y="690563"/>
                                  <a:ext cx="1905" cy="681487"/>
                                </a:xfrm>
                                <a:prstGeom prst="line">
                                  <a:avLst/>
                                </a:prstGeom>
                                <a:ln w="25400"/>
                              </p:spPr>
                              <p:style>
                                <a:lnRef idx="1">
                                  <a:schemeClr val="accent1"/>
                                </a:lnRef>
                                <a:fillRef idx="0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tx1"/>
                                </a:fontRef>
                              </p:style>
                            </p:cxnSp>
                            <p:cxnSp>
                              <p:nvCxnSpPr>
                                <p:cNvPr id="358" name="Straight Connector 357"/>
                                <p:cNvCxnSpPr/>
                                <p:nvPr/>
                              </p:nvCxnSpPr>
                              <p:spPr>
                                <a:xfrm>
                                  <a:off x="0" y="685800"/>
                                  <a:ext cx="459357" cy="0"/>
                                </a:xfrm>
                                <a:prstGeom prst="line">
                                  <a:avLst/>
                                </a:prstGeom>
                                <a:ln w="25400"/>
                              </p:spPr>
                              <p:style>
                                <a:lnRef idx="1">
                                  <a:schemeClr val="accent1"/>
                                </a:lnRef>
                                <a:fillRef idx="0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tx1"/>
                                </a:fontRef>
                              </p:style>
                            </p:cxnSp>
                            <p:sp>
                              <p:nvSpPr>
                                <p:cNvPr id="359" name="Freeform 358"/>
                                <p:cNvSpPr/>
                                <p:nvPr/>
                              </p:nvSpPr>
                              <p:spPr>
                                <a:xfrm>
                                  <a:off x="447675" y="1362075"/>
                                  <a:ext cx="119063" cy="223838"/>
                                </a:xfrm>
                                <a:custGeom>
                                  <a:avLst/>
                                  <a:gdLst>
                                    <a:gd name="connsiteX0" fmla="*/ 0 w 119063"/>
                                    <a:gd name="connsiteY0" fmla="*/ 0 h 223838"/>
                                    <a:gd name="connsiteX1" fmla="*/ 119063 w 119063"/>
                                    <a:gd name="connsiteY1" fmla="*/ 104775 h 223838"/>
                                    <a:gd name="connsiteX2" fmla="*/ 0 w 119063"/>
                                    <a:gd name="connsiteY2" fmla="*/ 223838 h 223838"/>
                                  </a:gdLst>
                                  <a:ahLst/>
                                  <a:cxnLst>
                                    <a:cxn ang="0">
                                      <a:pos x="connsiteX0" y="connsiteY0"/>
                                    </a:cxn>
                                    <a:cxn ang="0">
                                      <a:pos x="connsiteX1" y="connsiteY1"/>
                                    </a:cxn>
                                    <a:cxn ang="0">
                                      <a:pos x="connsiteX2" y="connsiteY2"/>
                                    </a:cxn>
                                  </a:cxnLst>
                                  <a:rect l="l" t="t" r="r" b="b"/>
                                  <a:pathLst>
                                    <a:path w="119063" h="223838">
                                      <a:moveTo>
                                        <a:pt x="0" y="0"/>
                                      </a:moveTo>
                                      <a:cubicBezTo>
                                        <a:pt x="59531" y="33734"/>
                                        <a:pt x="119063" y="67469"/>
                                        <a:pt x="119063" y="104775"/>
                                      </a:cubicBezTo>
                                      <a:cubicBezTo>
                                        <a:pt x="119063" y="142081"/>
                                        <a:pt x="59531" y="182959"/>
                                        <a:pt x="0" y="223838"/>
                                      </a:cubicBezTo>
                                    </a:path>
                                  </a:pathLst>
                                </a:custGeom>
                                <a:noFill/>
                                <a:ln w="25400"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    <a:prstTxWarp prst="textNoShape">
                                    <a:avLst/>
                                  </a:prstTxWarp>
                                  <a:noAutofit/>
                                </a:bodyPr>
                                <a:lstStyle/>
                                <a:p>
                                  <a:endParaRPr lang="en-US"/>
                                </a:p>
                              </p:txBody>
                            </p:sp>
                            <p:cxnSp>
                              <p:nvCxnSpPr>
                                <p:cNvPr id="360" name="Straight Connector 359"/>
                                <p:cNvCxnSpPr/>
                                <p:nvPr/>
                              </p:nvCxnSpPr>
                              <p:spPr>
                                <a:xfrm>
                                  <a:off x="457200" y="1585913"/>
                                  <a:ext cx="1905" cy="700087"/>
                                </a:xfrm>
                                <a:prstGeom prst="line">
                                  <a:avLst/>
                                </a:prstGeom>
                                <a:ln w="25400"/>
                              </p:spPr>
                              <p:style>
                                <a:lnRef idx="1">
                                  <a:schemeClr val="accent1"/>
                                </a:lnRef>
                                <a:fillRef idx="0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tx1"/>
                                </a:fontRef>
                              </p:style>
                            </p:cxnSp>
                            <p:grpSp>
                              <p:nvGrpSpPr>
                                <p:cNvPr id="361" name="Group 360"/>
                                <p:cNvGrpSpPr/>
                                <p:nvPr/>
                              </p:nvGrpSpPr>
                              <p:grpSpPr>
                                <a:xfrm>
                                  <a:off x="233362" y="1943100"/>
                                  <a:ext cx="463868" cy="114300"/>
                                  <a:chOff x="0" y="0"/>
                                  <a:chExt cx="463868" cy="114300"/>
                                </a:xfrm>
                              </p:grpSpPr>
                              <p:cxnSp>
                                <p:nvCxnSpPr>
                                  <p:cNvPr id="364" name="Straight Connector 363"/>
                                  <p:cNvCxnSpPr/>
                                  <p:nvPr/>
                                </p:nvCxnSpPr>
                                <p:spPr>
                                  <a:xfrm flipV="1">
                                    <a:off x="0" y="0"/>
                                    <a:ext cx="114300" cy="114300"/>
                                  </a:xfrm>
                                  <a:prstGeom prst="line">
                                    <a:avLst/>
                                  </a:prstGeom>
                                  <a:ln w="25400">
                                    <a:solidFill>
                                      <a:schemeClr val="accent1"/>
                                    </a:solidFill>
                                  </a:ln>
                                </p:spPr>
                                <p:style>
                                  <a:lnRef idx="1">
                                    <a:schemeClr val="accent1"/>
                                  </a:lnRef>
                                  <a:fillRef idx="0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tx1"/>
                                  </a:fontRef>
                                </p:style>
                              </p:cxnSp>
                              <p:cxnSp>
                                <p:nvCxnSpPr>
                                  <p:cNvPr id="365" name="Straight Connector 364"/>
                                  <p:cNvCxnSpPr/>
                                  <p:nvPr/>
                                </p:nvCxnSpPr>
                                <p:spPr>
                                  <a:xfrm flipV="1">
                                    <a:off x="223838" y="0"/>
                                    <a:ext cx="114300" cy="114300"/>
                                  </a:xfrm>
                                  <a:prstGeom prst="line">
                                    <a:avLst/>
                                  </a:prstGeom>
                                  <a:ln w="25400">
                                    <a:solidFill>
                                      <a:schemeClr val="accent1"/>
                                    </a:solidFill>
                                  </a:ln>
                                </p:spPr>
                                <p:style>
                                  <a:lnRef idx="1">
                                    <a:schemeClr val="accent1"/>
                                  </a:lnRef>
                                  <a:fillRef idx="0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tx1"/>
                                  </a:fontRef>
                                </p:style>
                              </p:cxnSp>
                              <p:cxnSp>
                                <p:nvCxnSpPr>
                                  <p:cNvPr id="366" name="Straight Connector 365"/>
                                  <p:cNvCxnSpPr/>
                                  <p:nvPr/>
                                </p:nvCxnSpPr>
                                <p:spPr>
                                  <a:xfrm>
                                    <a:off x="114300" y="0"/>
                                    <a:ext cx="111443" cy="114300"/>
                                  </a:xfrm>
                                  <a:prstGeom prst="line">
                                    <a:avLst/>
                                  </a:prstGeom>
                                  <a:ln w="25400">
                                    <a:solidFill>
                                      <a:schemeClr val="accent1"/>
                                    </a:solidFill>
                                  </a:ln>
                                </p:spPr>
                                <p:style>
                                  <a:lnRef idx="1">
                                    <a:schemeClr val="accent1"/>
                                  </a:lnRef>
                                  <a:fillRef idx="0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tx1"/>
                                  </a:fontRef>
                                </p:style>
                              </p:cxnSp>
                              <p:cxnSp>
                                <p:nvCxnSpPr>
                                  <p:cNvPr id="367" name="Straight Connector 366"/>
                                  <p:cNvCxnSpPr/>
                                  <p:nvPr/>
                                </p:nvCxnSpPr>
                                <p:spPr>
                                  <a:xfrm>
                                    <a:off x="352425" y="0"/>
                                    <a:ext cx="111443" cy="114300"/>
                                  </a:xfrm>
                                  <a:prstGeom prst="line">
                                    <a:avLst/>
                                  </a:prstGeom>
                                  <a:ln w="25400">
                                    <a:solidFill>
                                      <a:schemeClr val="accent1"/>
                                    </a:solidFill>
                                  </a:ln>
                                </p:spPr>
                                <p:style>
                                  <a:lnRef idx="1">
                                    <a:schemeClr val="accent1"/>
                                  </a:lnRef>
                                  <a:fillRef idx="0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tx1"/>
                                  </a:fontRef>
                                </p:style>
                              </p:cxnSp>
                            </p:grpSp>
                            <p:sp>
                              <p:nvSpPr>
                                <p:cNvPr id="362" name="Oval 361"/>
                                <p:cNvSpPr/>
                                <p:nvPr/>
                              </p:nvSpPr>
                              <p:spPr>
                                <a:xfrm>
                                  <a:off x="347662" y="2286000"/>
                                  <a:ext cx="228678" cy="228917"/>
                                </a:xfrm>
                                <a:prstGeom prst="ellipse">
                                  <a:avLst/>
                                </a:prstGeom>
                                <a:noFill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    <a:prstTxWarp prst="textNoShape">
                                    <a:avLst/>
                                  </a:prstTxWarp>
                                  <a:noAutofit/>
                                </a:bodyPr>
                                <a:lstStyle/>
                                <a:p>
                                  <a:endParaRPr lang="en-US"/>
                                </a:p>
                              </p:txBody>
                            </p:sp>
                            <p:sp>
                              <p:nvSpPr>
                                <p:cNvPr id="363" name="Freeform 362"/>
                                <p:cNvSpPr/>
                                <p:nvPr/>
                              </p:nvSpPr>
                              <p:spPr>
                                <a:xfrm>
                                  <a:off x="409575" y="2343150"/>
                                  <a:ext cx="114300" cy="114300"/>
                                </a:xfrm>
                                <a:custGeom>
                                  <a:avLst/>
                                  <a:gdLst>
                                    <a:gd name="connsiteX0" fmla="*/ 0 w 919163"/>
                                    <a:gd name="connsiteY0" fmla="*/ 228600 h 452440"/>
                                    <a:gd name="connsiteX1" fmla="*/ 233363 w 919163"/>
                                    <a:gd name="connsiteY1" fmla="*/ 0 h 452440"/>
                                    <a:gd name="connsiteX2" fmla="*/ 457200 w 919163"/>
                                    <a:gd name="connsiteY2" fmla="*/ 228600 h 452440"/>
                                    <a:gd name="connsiteX3" fmla="*/ 690563 w 919163"/>
                                    <a:gd name="connsiteY3" fmla="*/ 452437 h 452440"/>
                                    <a:gd name="connsiteX4" fmla="*/ 919163 w 919163"/>
                                    <a:gd name="connsiteY4" fmla="*/ 223837 h 452440"/>
                                  </a:gdLst>
                                  <a:ahLst/>
                                  <a:cxnLst>
                                    <a:cxn ang="0">
                                      <a:pos x="connsiteX0" y="connsiteY0"/>
                                    </a:cxn>
                                    <a:cxn ang="0">
                                      <a:pos x="connsiteX1" y="connsiteY1"/>
                                    </a:cxn>
                                    <a:cxn ang="0">
                                      <a:pos x="connsiteX2" y="connsiteY2"/>
                                    </a:cxn>
                                    <a:cxn ang="0">
                                      <a:pos x="connsiteX3" y="connsiteY3"/>
                                    </a:cxn>
                                    <a:cxn ang="0">
                                      <a:pos x="connsiteX4" y="connsiteY4"/>
                                    </a:cxn>
                                  </a:cxnLst>
                                  <a:rect l="l" t="t" r="r" b="b"/>
                                  <a:pathLst>
                                    <a:path w="919163" h="452440">
                                      <a:moveTo>
                                        <a:pt x="0" y="228600"/>
                                      </a:moveTo>
                                      <a:cubicBezTo>
                                        <a:pt x="78581" y="114300"/>
                                        <a:pt x="157163" y="0"/>
                                        <a:pt x="233363" y="0"/>
                                      </a:cubicBezTo>
                                      <a:cubicBezTo>
                                        <a:pt x="309563" y="0"/>
                                        <a:pt x="381000" y="153194"/>
                                        <a:pt x="457200" y="228600"/>
                                      </a:cubicBezTo>
                                      <a:cubicBezTo>
                                        <a:pt x="533400" y="304006"/>
                                        <a:pt x="613569" y="453231"/>
                                        <a:pt x="690563" y="452437"/>
                                      </a:cubicBezTo>
                                      <a:cubicBezTo>
                                        <a:pt x="767557" y="451643"/>
                                        <a:pt x="843360" y="337740"/>
                                        <a:pt x="919163" y="223837"/>
                                      </a:cubicBezTo>
                                    </a:path>
                                  </a:pathLst>
                                </a:custGeom>
                                <a:noFill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    <a:prstTxWarp prst="textNoShape">
                                    <a:avLst/>
                                  </a:prstTxWarp>
                                  <a:noAutofit/>
                                </a:bodyPr>
                                <a:lstStyle/>
                                <a:p>
                                  <a:endParaRPr lang="en-US"/>
                                </a:p>
                              </p:txBody>
                            </p:sp>
                          </p:grpSp>
                          <p:sp>
                            <p:nvSpPr>
                              <p:cNvPr id="355" name="Rectangle 354"/>
                              <p:cNvSpPr/>
                              <p:nvPr/>
                            </p:nvSpPr>
                            <p:spPr>
                              <a:xfrm>
                                <a:off x="376237" y="1714500"/>
                                <a:ext cx="161925" cy="114300"/>
                              </a:xfrm>
                              <a:prstGeom prst="rect">
                                <a:avLst/>
                              </a:prstGeom>
                              <a:solidFill>
                                <a:schemeClr val="accent1"/>
                              </a:solidFill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  <a:prstTxWarp prst="textNoShape">
                                  <a:avLst/>
                                </a:prstTxWarp>
                                <a:noAutofit/>
                              </a:bodyPr>
                              <a:lstStyle/>
                              <a:p>
                                <a:endParaRPr lang="en-US"/>
                              </a:p>
                            </p:txBody>
                          </p:sp>
                        </p:grpSp>
                        <p:sp>
                          <p:nvSpPr>
                            <p:cNvPr id="352" name="Oval 351"/>
                            <p:cNvSpPr/>
                            <p:nvPr/>
                          </p:nvSpPr>
                          <p:spPr>
                            <a:xfrm>
                              <a:off x="457200" y="2143125"/>
                              <a:ext cx="50291" cy="50291"/>
                            </a:xfrm>
                            <a:prstGeom prst="ellipse">
                              <a:avLst/>
                            </a:prstGeom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<a:prstTxWarp prst="textNoShape">
                                <a:avLst/>
                              </a:prstTxWarp>
                              <a:noAutofit/>
                            </a:bodyPr>
                            <a:lstStyle/>
                            <a:p>
                              <a:endParaRPr lang="en-US"/>
                            </a:p>
                          </p:txBody>
                        </p:sp>
                        <p:sp>
                          <p:nvSpPr>
                            <p:cNvPr id="353" name="Oval 352"/>
                            <p:cNvSpPr/>
                            <p:nvPr/>
                          </p:nvSpPr>
                          <p:spPr>
                            <a:xfrm>
                              <a:off x="0" y="657225"/>
                              <a:ext cx="50291" cy="50291"/>
                            </a:xfrm>
                            <a:prstGeom prst="ellipse">
                              <a:avLst/>
                            </a:prstGeom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<a:prstTxWarp prst="textNoShape">
                                <a:avLst/>
                              </a:prstTxWarp>
                              <a:noAutofit/>
                            </a:bodyPr>
                            <a:lstStyle/>
                            <a:p>
                              <a:endParaRPr lang="en-US"/>
                            </a:p>
                          </p:txBody>
                        </p:sp>
                      </p:grpSp>
                      <p:grpSp>
                        <p:nvGrpSpPr>
                          <p:cNvPr id="286" name="Group 285"/>
                          <p:cNvGrpSpPr/>
                          <p:nvPr/>
                        </p:nvGrpSpPr>
                        <p:grpSpPr>
                          <a:xfrm>
                            <a:off x="942975" y="4762"/>
                            <a:ext cx="721043" cy="2514917"/>
                            <a:chOff x="0" y="0"/>
                            <a:chExt cx="721043" cy="2514917"/>
                          </a:xfrm>
                        </p:grpSpPr>
                        <p:grpSp>
                          <p:nvGrpSpPr>
                            <p:cNvPr id="334" name="Group 333"/>
                            <p:cNvGrpSpPr/>
                            <p:nvPr/>
                          </p:nvGrpSpPr>
                          <p:grpSpPr>
                            <a:xfrm>
                              <a:off x="23813" y="0"/>
                              <a:ext cx="697230" cy="2514917"/>
                              <a:chOff x="0" y="0"/>
                              <a:chExt cx="697230" cy="2514917"/>
                            </a:xfrm>
                          </p:grpSpPr>
                          <p:grpSp>
                            <p:nvGrpSpPr>
                              <p:cNvPr id="337" name="Group 336"/>
                              <p:cNvGrpSpPr/>
                              <p:nvPr/>
                            </p:nvGrpSpPr>
                            <p:grpSpPr>
                              <a:xfrm>
                                <a:off x="0" y="0"/>
                                <a:ext cx="697230" cy="2514917"/>
                                <a:chOff x="0" y="0"/>
                                <a:chExt cx="697230" cy="2514917"/>
                              </a:xfrm>
                            </p:grpSpPr>
                            <p:cxnSp>
                              <p:nvCxnSpPr>
                                <p:cNvPr id="339" name="Straight Connector 338"/>
                                <p:cNvCxnSpPr/>
                                <p:nvPr/>
                              </p:nvCxnSpPr>
                              <p:spPr>
                                <a:xfrm>
                                  <a:off x="4762" y="0"/>
                                  <a:ext cx="0" cy="1483743"/>
                                </a:xfrm>
                                <a:prstGeom prst="line">
                                  <a:avLst/>
                                </a:prstGeom>
                                <a:ln w="25400"/>
                              </p:spPr>
                              <p:style>
                                <a:lnRef idx="1">
                                  <a:schemeClr val="accent1"/>
                                </a:lnRef>
                                <a:fillRef idx="0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tx1"/>
                                </a:fontRef>
                              </p:style>
                            </p:cxnSp>
                            <p:cxnSp>
                              <p:nvCxnSpPr>
                                <p:cNvPr id="340" name="Straight Connector 339"/>
                                <p:cNvCxnSpPr/>
                                <p:nvPr/>
                              </p:nvCxnSpPr>
                              <p:spPr>
                                <a:xfrm>
                                  <a:off x="457200" y="690563"/>
                                  <a:ext cx="1905" cy="681487"/>
                                </a:xfrm>
                                <a:prstGeom prst="line">
                                  <a:avLst/>
                                </a:prstGeom>
                                <a:ln w="25400"/>
                              </p:spPr>
                              <p:style>
                                <a:lnRef idx="1">
                                  <a:schemeClr val="accent1"/>
                                </a:lnRef>
                                <a:fillRef idx="0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tx1"/>
                                </a:fontRef>
                              </p:style>
                            </p:cxnSp>
                            <p:cxnSp>
                              <p:nvCxnSpPr>
                                <p:cNvPr id="341" name="Straight Connector 340"/>
                                <p:cNvCxnSpPr/>
                                <p:nvPr/>
                              </p:nvCxnSpPr>
                              <p:spPr>
                                <a:xfrm>
                                  <a:off x="0" y="685800"/>
                                  <a:ext cx="459357" cy="0"/>
                                </a:xfrm>
                                <a:prstGeom prst="line">
                                  <a:avLst/>
                                </a:prstGeom>
                                <a:ln w="25400"/>
                              </p:spPr>
                              <p:style>
                                <a:lnRef idx="1">
                                  <a:schemeClr val="accent1"/>
                                </a:lnRef>
                                <a:fillRef idx="0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tx1"/>
                                </a:fontRef>
                              </p:style>
                            </p:cxnSp>
                            <p:sp>
                              <p:nvSpPr>
                                <p:cNvPr id="342" name="Freeform 341"/>
                                <p:cNvSpPr/>
                                <p:nvPr/>
                              </p:nvSpPr>
                              <p:spPr>
                                <a:xfrm>
                                  <a:off x="447675" y="1362075"/>
                                  <a:ext cx="119063" cy="223838"/>
                                </a:xfrm>
                                <a:custGeom>
                                  <a:avLst/>
                                  <a:gdLst>
                                    <a:gd name="connsiteX0" fmla="*/ 0 w 119063"/>
                                    <a:gd name="connsiteY0" fmla="*/ 0 h 223838"/>
                                    <a:gd name="connsiteX1" fmla="*/ 119063 w 119063"/>
                                    <a:gd name="connsiteY1" fmla="*/ 104775 h 223838"/>
                                    <a:gd name="connsiteX2" fmla="*/ 0 w 119063"/>
                                    <a:gd name="connsiteY2" fmla="*/ 223838 h 223838"/>
                                  </a:gdLst>
                                  <a:ahLst/>
                                  <a:cxnLst>
                                    <a:cxn ang="0">
                                      <a:pos x="connsiteX0" y="connsiteY0"/>
                                    </a:cxn>
                                    <a:cxn ang="0">
                                      <a:pos x="connsiteX1" y="connsiteY1"/>
                                    </a:cxn>
                                    <a:cxn ang="0">
                                      <a:pos x="connsiteX2" y="connsiteY2"/>
                                    </a:cxn>
                                  </a:cxnLst>
                                  <a:rect l="l" t="t" r="r" b="b"/>
                                  <a:pathLst>
                                    <a:path w="119063" h="223838">
                                      <a:moveTo>
                                        <a:pt x="0" y="0"/>
                                      </a:moveTo>
                                      <a:cubicBezTo>
                                        <a:pt x="59531" y="33734"/>
                                        <a:pt x="119063" y="67469"/>
                                        <a:pt x="119063" y="104775"/>
                                      </a:cubicBezTo>
                                      <a:cubicBezTo>
                                        <a:pt x="119063" y="142081"/>
                                        <a:pt x="59531" y="182959"/>
                                        <a:pt x="0" y="223838"/>
                                      </a:cubicBezTo>
                                    </a:path>
                                  </a:pathLst>
                                </a:custGeom>
                                <a:noFill/>
                                <a:ln w="25400"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    <a:prstTxWarp prst="textNoShape">
                                    <a:avLst/>
                                  </a:prstTxWarp>
                                  <a:noAutofit/>
                                </a:bodyPr>
                                <a:lstStyle/>
                                <a:p>
                                  <a:endParaRPr lang="en-US"/>
                                </a:p>
                              </p:txBody>
                            </p:sp>
                            <p:cxnSp>
                              <p:nvCxnSpPr>
                                <p:cNvPr id="343" name="Straight Connector 342"/>
                                <p:cNvCxnSpPr/>
                                <p:nvPr/>
                              </p:nvCxnSpPr>
                              <p:spPr>
                                <a:xfrm>
                                  <a:off x="457200" y="1585913"/>
                                  <a:ext cx="1905" cy="700087"/>
                                </a:xfrm>
                                <a:prstGeom prst="line">
                                  <a:avLst/>
                                </a:prstGeom>
                                <a:ln w="25400"/>
                              </p:spPr>
                              <p:style>
                                <a:lnRef idx="1">
                                  <a:schemeClr val="accent1"/>
                                </a:lnRef>
                                <a:fillRef idx="0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tx1"/>
                                </a:fontRef>
                              </p:style>
                            </p:cxnSp>
                            <p:grpSp>
                              <p:nvGrpSpPr>
                                <p:cNvPr id="344" name="Group 343"/>
                                <p:cNvGrpSpPr/>
                                <p:nvPr/>
                              </p:nvGrpSpPr>
                              <p:grpSpPr>
                                <a:xfrm>
                                  <a:off x="233362" y="1943100"/>
                                  <a:ext cx="463868" cy="114300"/>
                                  <a:chOff x="0" y="0"/>
                                  <a:chExt cx="463868" cy="114300"/>
                                </a:xfrm>
                              </p:grpSpPr>
                              <p:cxnSp>
                                <p:nvCxnSpPr>
                                  <p:cNvPr id="347" name="Straight Connector 346"/>
                                  <p:cNvCxnSpPr/>
                                  <p:nvPr/>
                                </p:nvCxnSpPr>
                                <p:spPr>
                                  <a:xfrm flipV="1">
                                    <a:off x="0" y="0"/>
                                    <a:ext cx="114300" cy="114300"/>
                                  </a:xfrm>
                                  <a:prstGeom prst="line">
                                    <a:avLst/>
                                  </a:prstGeom>
                                  <a:ln w="25400"/>
                                </p:spPr>
                                <p:style>
                                  <a:lnRef idx="1">
                                    <a:schemeClr val="accent1"/>
                                  </a:lnRef>
                                  <a:fillRef idx="0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tx1"/>
                                  </a:fontRef>
                                </p:style>
                              </p:cxnSp>
                              <p:cxnSp>
                                <p:nvCxnSpPr>
                                  <p:cNvPr id="348" name="Straight Connector 347"/>
                                  <p:cNvCxnSpPr/>
                                  <p:nvPr/>
                                </p:nvCxnSpPr>
                                <p:spPr>
                                  <a:xfrm flipV="1">
                                    <a:off x="223838" y="0"/>
                                    <a:ext cx="114300" cy="114300"/>
                                  </a:xfrm>
                                  <a:prstGeom prst="line">
                                    <a:avLst/>
                                  </a:prstGeom>
                                  <a:ln w="25400"/>
                                </p:spPr>
                                <p:style>
                                  <a:lnRef idx="1">
                                    <a:schemeClr val="accent1"/>
                                  </a:lnRef>
                                  <a:fillRef idx="0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tx1"/>
                                  </a:fontRef>
                                </p:style>
                              </p:cxnSp>
                              <p:cxnSp>
                                <p:nvCxnSpPr>
                                  <p:cNvPr id="349" name="Straight Connector 348"/>
                                  <p:cNvCxnSpPr/>
                                  <p:nvPr/>
                                </p:nvCxnSpPr>
                                <p:spPr>
                                  <a:xfrm>
                                    <a:off x="114300" y="0"/>
                                    <a:ext cx="111443" cy="114300"/>
                                  </a:xfrm>
                                  <a:prstGeom prst="line">
                                    <a:avLst/>
                                  </a:prstGeom>
                                  <a:ln w="25400"/>
                                </p:spPr>
                                <p:style>
                                  <a:lnRef idx="1">
                                    <a:schemeClr val="accent1"/>
                                  </a:lnRef>
                                  <a:fillRef idx="0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tx1"/>
                                  </a:fontRef>
                                </p:style>
                              </p:cxnSp>
                              <p:cxnSp>
                                <p:nvCxnSpPr>
                                  <p:cNvPr id="350" name="Straight Connector 349"/>
                                  <p:cNvCxnSpPr/>
                                  <p:nvPr/>
                                </p:nvCxnSpPr>
                                <p:spPr>
                                  <a:xfrm>
                                    <a:off x="352425" y="0"/>
                                    <a:ext cx="111443" cy="114300"/>
                                  </a:xfrm>
                                  <a:prstGeom prst="line">
                                    <a:avLst/>
                                  </a:prstGeom>
                                  <a:ln w="25400"/>
                                </p:spPr>
                                <p:style>
                                  <a:lnRef idx="1">
                                    <a:schemeClr val="accent1"/>
                                  </a:lnRef>
                                  <a:fillRef idx="0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tx1"/>
                                  </a:fontRef>
                                </p:style>
                              </p:cxnSp>
                            </p:grpSp>
                            <p:sp>
                              <p:nvSpPr>
                                <p:cNvPr id="345" name="Oval 344"/>
                                <p:cNvSpPr/>
                                <p:nvPr/>
                              </p:nvSpPr>
                              <p:spPr>
                                <a:xfrm>
                                  <a:off x="347662" y="2286000"/>
                                  <a:ext cx="228678" cy="228917"/>
                                </a:xfrm>
                                <a:prstGeom prst="ellipse">
                                  <a:avLst/>
                                </a:prstGeom>
                                <a:noFill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    <a:prstTxWarp prst="textNoShape">
                                    <a:avLst/>
                                  </a:prstTxWarp>
                                  <a:noAutofit/>
                                </a:bodyPr>
                                <a:lstStyle/>
                                <a:p>
                                  <a:endParaRPr lang="en-US"/>
                                </a:p>
                              </p:txBody>
                            </p:sp>
                            <p:sp>
                              <p:nvSpPr>
                                <p:cNvPr id="346" name="Freeform 345"/>
                                <p:cNvSpPr/>
                                <p:nvPr/>
                              </p:nvSpPr>
                              <p:spPr>
                                <a:xfrm>
                                  <a:off x="409575" y="2343150"/>
                                  <a:ext cx="114300" cy="114300"/>
                                </a:xfrm>
                                <a:custGeom>
                                  <a:avLst/>
                                  <a:gdLst>
                                    <a:gd name="connsiteX0" fmla="*/ 0 w 919163"/>
                                    <a:gd name="connsiteY0" fmla="*/ 228600 h 452440"/>
                                    <a:gd name="connsiteX1" fmla="*/ 233363 w 919163"/>
                                    <a:gd name="connsiteY1" fmla="*/ 0 h 452440"/>
                                    <a:gd name="connsiteX2" fmla="*/ 457200 w 919163"/>
                                    <a:gd name="connsiteY2" fmla="*/ 228600 h 452440"/>
                                    <a:gd name="connsiteX3" fmla="*/ 690563 w 919163"/>
                                    <a:gd name="connsiteY3" fmla="*/ 452437 h 452440"/>
                                    <a:gd name="connsiteX4" fmla="*/ 919163 w 919163"/>
                                    <a:gd name="connsiteY4" fmla="*/ 223837 h 452440"/>
                                  </a:gdLst>
                                  <a:ahLst/>
                                  <a:cxnLst>
                                    <a:cxn ang="0">
                                      <a:pos x="connsiteX0" y="connsiteY0"/>
                                    </a:cxn>
                                    <a:cxn ang="0">
                                      <a:pos x="connsiteX1" y="connsiteY1"/>
                                    </a:cxn>
                                    <a:cxn ang="0">
                                      <a:pos x="connsiteX2" y="connsiteY2"/>
                                    </a:cxn>
                                    <a:cxn ang="0">
                                      <a:pos x="connsiteX3" y="connsiteY3"/>
                                    </a:cxn>
                                    <a:cxn ang="0">
                                      <a:pos x="connsiteX4" y="connsiteY4"/>
                                    </a:cxn>
                                  </a:cxnLst>
                                  <a:rect l="l" t="t" r="r" b="b"/>
                                  <a:pathLst>
                                    <a:path w="919163" h="452440">
                                      <a:moveTo>
                                        <a:pt x="0" y="228600"/>
                                      </a:moveTo>
                                      <a:cubicBezTo>
                                        <a:pt x="78581" y="114300"/>
                                        <a:pt x="157163" y="0"/>
                                        <a:pt x="233363" y="0"/>
                                      </a:cubicBezTo>
                                      <a:cubicBezTo>
                                        <a:pt x="309563" y="0"/>
                                        <a:pt x="381000" y="153194"/>
                                        <a:pt x="457200" y="228600"/>
                                      </a:cubicBezTo>
                                      <a:cubicBezTo>
                                        <a:pt x="533400" y="304006"/>
                                        <a:pt x="613569" y="453231"/>
                                        <a:pt x="690563" y="452437"/>
                                      </a:cubicBezTo>
                                      <a:cubicBezTo>
                                        <a:pt x="767557" y="451643"/>
                                        <a:pt x="843360" y="337740"/>
                                        <a:pt x="919163" y="223837"/>
                                      </a:cubicBezTo>
                                    </a:path>
                                  </a:pathLst>
                                </a:custGeom>
                                <a:noFill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    <a:prstTxWarp prst="textNoShape">
                                    <a:avLst/>
                                  </a:prstTxWarp>
                                  <a:noAutofit/>
                                </a:bodyPr>
                                <a:lstStyle/>
                                <a:p>
                                  <a:endParaRPr lang="en-US"/>
                                </a:p>
                              </p:txBody>
                            </p:sp>
                          </p:grpSp>
                          <p:sp>
                            <p:nvSpPr>
                              <p:cNvPr id="338" name="Rectangle 337"/>
                              <p:cNvSpPr/>
                              <p:nvPr/>
                            </p:nvSpPr>
                            <p:spPr>
                              <a:xfrm>
                                <a:off x="376237" y="1714500"/>
                                <a:ext cx="161925" cy="114300"/>
                              </a:xfrm>
                              <a:prstGeom prst="rect">
                                <a:avLst/>
                              </a:prstGeom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  <a:prstTxWarp prst="textNoShape">
                                  <a:avLst/>
                                </a:prstTxWarp>
                                <a:noAutofit/>
                              </a:bodyPr>
                              <a:lstStyle/>
                              <a:p>
                                <a:endParaRPr lang="en-US"/>
                              </a:p>
                            </p:txBody>
                          </p:sp>
                        </p:grpSp>
                        <p:sp>
                          <p:nvSpPr>
                            <p:cNvPr id="335" name="Oval 334"/>
                            <p:cNvSpPr/>
                            <p:nvPr/>
                          </p:nvSpPr>
                          <p:spPr>
                            <a:xfrm>
                              <a:off x="457200" y="2143125"/>
                              <a:ext cx="50291" cy="50291"/>
                            </a:xfrm>
                            <a:prstGeom prst="ellipse">
                              <a:avLst/>
                            </a:prstGeom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<a:prstTxWarp prst="textNoShape">
                                <a:avLst/>
                              </a:prstTxWarp>
                              <a:noAutofit/>
                            </a:bodyPr>
                            <a:lstStyle/>
                            <a:p>
                              <a:endParaRPr lang="en-US"/>
                            </a:p>
                          </p:txBody>
                        </p:sp>
                        <p:sp>
                          <p:nvSpPr>
                            <p:cNvPr id="336" name="Oval 335"/>
                            <p:cNvSpPr/>
                            <p:nvPr/>
                          </p:nvSpPr>
                          <p:spPr>
                            <a:xfrm>
                              <a:off x="0" y="657225"/>
                              <a:ext cx="50291" cy="50291"/>
                            </a:xfrm>
                            <a:prstGeom prst="ellipse">
                              <a:avLst/>
                            </a:prstGeom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<a:prstTxWarp prst="textNoShape">
                                <a:avLst/>
                              </a:prstTxWarp>
                              <a:noAutofit/>
                            </a:bodyPr>
                            <a:lstStyle/>
                            <a:p>
                              <a:endParaRPr lang="en-US"/>
                            </a:p>
                          </p:txBody>
                        </p:sp>
                      </p:grpSp>
                      <p:grpSp>
                        <p:nvGrpSpPr>
                          <p:cNvPr id="287" name="Group 286"/>
                          <p:cNvGrpSpPr/>
                          <p:nvPr/>
                        </p:nvGrpSpPr>
                        <p:grpSpPr>
                          <a:xfrm>
                            <a:off x="1714500" y="0"/>
                            <a:ext cx="721043" cy="2514917"/>
                            <a:chOff x="0" y="0"/>
                            <a:chExt cx="721043" cy="2514917"/>
                          </a:xfrm>
                        </p:grpSpPr>
                        <p:grpSp>
                          <p:nvGrpSpPr>
                            <p:cNvPr id="317" name="Group 316"/>
                            <p:cNvGrpSpPr/>
                            <p:nvPr/>
                          </p:nvGrpSpPr>
                          <p:grpSpPr>
                            <a:xfrm>
                              <a:off x="23813" y="0"/>
                              <a:ext cx="697230" cy="2514917"/>
                              <a:chOff x="0" y="0"/>
                              <a:chExt cx="697230" cy="2514917"/>
                            </a:xfrm>
                          </p:grpSpPr>
                          <p:grpSp>
                            <p:nvGrpSpPr>
                              <p:cNvPr id="320" name="Group 319"/>
                              <p:cNvGrpSpPr/>
                              <p:nvPr/>
                            </p:nvGrpSpPr>
                            <p:grpSpPr>
                              <a:xfrm>
                                <a:off x="0" y="0"/>
                                <a:ext cx="697230" cy="2514917"/>
                                <a:chOff x="0" y="0"/>
                                <a:chExt cx="697230" cy="2514917"/>
                              </a:xfrm>
                            </p:grpSpPr>
                            <p:cxnSp>
                              <p:nvCxnSpPr>
                                <p:cNvPr id="322" name="Straight Connector 321"/>
                                <p:cNvCxnSpPr/>
                                <p:nvPr/>
                              </p:nvCxnSpPr>
                              <p:spPr>
                                <a:xfrm>
                                  <a:off x="4762" y="0"/>
                                  <a:ext cx="0" cy="1483743"/>
                                </a:xfrm>
                                <a:prstGeom prst="line">
                                  <a:avLst/>
                                </a:prstGeom>
                                <a:ln w="25400"/>
                              </p:spPr>
                              <p:style>
                                <a:lnRef idx="1">
                                  <a:schemeClr val="accent1"/>
                                </a:lnRef>
                                <a:fillRef idx="0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tx1"/>
                                </a:fontRef>
                              </p:style>
                            </p:cxnSp>
                            <p:cxnSp>
                              <p:nvCxnSpPr>
                                <p:cNvPr id="323" name="Straight Connector 322"/>
                                <p:cNvCxnSpPr/>
                                <p:nvPr/>
                              </p:nvCxnSpPr>
                              <p:spPr>
                                <a:xfrm>
                                  <a:off x="457200" y="690563"/>
                                  <a:ext cx="1905" cy="681487"/>
                                </a:xfrm>
                                <a:prstGeom prst="line">
                                  <a:avLst/>
                                </a:prstGeom>
                                <a:ln w="25400"/>
                              </p:spPr>
                              <p:style>
                                <a:lnRef idx="1">
                                  <a:schemeClr val="accent1"/>
                                </a:lnRef>
                                <a:fillRef idx="0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tx1"/>
                                </a:fontRef>
                              </p:style>
                            </p:cxnSp>
                            <p:cxnSp>
                              <p:nvCxnSpPr>
                                <p:cNvPr id="324" name="Straight Connector 323"/>
                                <p:cNvCxnSpPr/>
                                <p:nvPr/>
                              </p:nvCxnSpPr>
                              <p:spPr>
                                <a:xfrm>
                                  <a:off x="0" y="685800"/>
                                  <a:ext cx="459357" cy="0"/>
                                </a:xfrm>
                                <a:prstGeom prst="line">
                                  <a:avLst/>
                                </a:prstGeom>
                                <a:ln w="25400"/>
                              </p:spPr>
                              <p:style>
                                <a:lnRef idx="1">
                                  <a:schemeClr val="accent1"/>
                                </a:lnRef>
                                <a:fillRef idx="0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tx1"/>
                                </a:fontRef>
                              </p:style>
                            </p:cxnSp>
                            <p:sp>
                              <p:nvSpPr>
                                <p:cNvPr id="325" name="Freeform 324"/>
                                <p:cNvSpPr/>
                                <p:nvPr/>
                              </p:nvSpPr>
                              <p:spPr>
                                <a:xfrm>
                                  <a:off x="447675" y="1362075"/>
                                  <a:ext cx="119063" cy="223838"/>
                                </a:xfrm>
                                <a:custGeom>
                                  <a:avLst/>
                                  <a:gdLst>
                                    <a:gd name="connsiteX0" fmla="*/ 0 w 119063"/>
                                    <a:gd name="connsiteY0" fmla="*/ 0 h 223838"/>
                                    <a:gd name="connsiteX1" fmla="*/ 119063 w 119063"/>
                                    <a:gd name="connsiteY1" fmla="*/ 104775 h 223838"/>
                                    <a:gd name="connsiteX2" fmla="*/ 0 w 119063"/>
                                    <a:gd name="connsiteY2" fmla="*/ 223838 h 223838"/>
                                  </a:gdLst>
                                  <a:ahLst/>
                                  <a:cxnLst>
                                    <a:cxn ang="0">
                                      <a:pos x="connsiteX0" y="connsiteY0"/>
                                    </a:cxn>
                                    <a:cxn ang="0">
                                      <a:pos x="connsiteX1" y="connsiteY1"/>
                                    </a:cxn>
                                    <a:cxn ang="0">
                                      <a:pos x="connsiteX2" y="connsiteY2"/>
                                    </a:cxn>
                                  </a:cxnLst>
                                  <a:rect l="l" t="t" r="r" b="b"/>
                                  <a:pathLst>
                                    <a:path w="119063" h="223838">
                                      <a:moveTo>
                                        <a:pt x="0" y="0"/>
                                      </a:moveTo>
                                      <a:cubicBezTo>
                                        <a:pt x="59531" y="33734"/>
                                        <a:pt x="119063" y="67469"/>
                                        <a:pt x="119063" y="104775"/>
                                      </a:cubicBezTo>
                                      <a:cubicBezTo>
                                        <a:pt x="119063" y="142081"/>
                                        <a:pt x="59531" y="182959"/>
                                        <a:pt x="0" y="223838"/>
                                      </a:cubicBezTo>
                                    </a:path>
                                  </a:pathLst>
                                </a:custGeom>
                                <a:noFill/>
                                <a:ln w="25400"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    <a:prstTxWarp prst="textNoShape">
                                    <a:avLst/>
                                  </a:prstTxWarp>
                                  <a:noAutofit/>
                                </a:bodyPr>
                                <a:lstStyle/>
                                <a:p>
                                  <a:endParaRPr lang="en-US"/>
                                </a:p>
                              </p:txBody>
                            </p:sp>
                            <p:cxnSp>
                              <p:nvCxnSpPr>
                                <p:cNvPr id="326" name="Straight Connector 325"/>
                                <p:cNvCxnSpPr/>
                                <p:nvPr/>
                              </p:nvCxnSpPr>
                              <p:spPr>
                                <a:xfrm>
                                  <a:off x="457200" y="1585913"/>
                                  <a:ext cx="1905" cy="700087"/>
                                </a:xfrm>
                                <a:prstGeom prst="line">
                                  <a:avLst/>
                                </a:prstGeom>
                                <a:ln w="25400"/>
                              </p:spPr>
                              <p:style>
                                <a:lnRef idx="1">
                                  <a:schemeClr val="accent1"/>
                                </a:lnRef>
                                <a:fillRef idx="0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tx1"/>
                                </a:fontRef>
                              </p:style>
                            </p:cxnSp>
                            <p:grpSp>
                              <p:nvGrpSpPr>
                                <p:cNvPr id="327" name="Group 326"/>
                                <p:cNvGrpSpPr/>
                                <p:nvPr/>
                              </p:nvGrpSpPr>
                              <p:grpSpPr>
                                <a:xfrm>
                                  <a:off x="233362" y="1943100"/>
                                  <a:ext cx="463868" cy="114300"/>
                                  <a:chOff x="0" y="0"/>
                                  <a:chExt cx="463868" cy="114300"/>
                                </a:xfrm>
                              </p:grpSpPr>
                              <p:cxnSp>
                                <p:nvCxnSpPr>
                                  <p:cNvPr id="330" name="Straight Connector 329"/>
                                  <p:cNvCxnSpPr/>
                                  <p:nvPr/>
                                </p:nvCxnSpPr>
                                <p:spPr>
                                  <a:xfrm flipV="1">
                                    <a:off x="0" y="0"/>
                                    <a:ext cx="114300" cy="114300"/>
                                  </a:xfrm>
                                  <a:prstGeom prst="line">
                                    <a:avLst/>
                                  </a:prstGeom>
                                  <a:ln w="25400"/>
                                </p:spPr>
                                <p:style>
                                  <a:lnRef idx="1">
                                    <a:schemeClr val="accent1"/>
                                  </a:lnRef>
                                  <a:fillRef idx="0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tx1"/>
                                  </a:fontRef>
                                </p:style>
                              </p:cxnSp>
                              <p:cxnSp>
                                <p:nvCxnSpPr>
                                  <p:cNvPr id="331" name="Straight Connector 330"/>
                                  <p:cNvCxnSpPr/>
                                  <p:nvPr/>
                                </p:nvCxnSpPr>
                                <p:spPr>
                                  <a:xfrm flipV="1">
                                    <a:off x="223838" y="0"/>
                                    <a:ext cx="114300" cy="114300"/>
                                  </a:xfrm>
                                  <a:prstGeom prst="line">
                                    <a:avLst/>
                                  </a:prstGeom>
                                  <a:ln w="25400"/>
                                </p:spPr>
                                <p:style>
                                  <a:lnRef idx="1">
                                    <a:schemeClr val="accent1"/>
                                  </a:lnRef>
                                  <a:fillRef idx="0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tx1"/>
                                  </a:fontRef>
                                </p:style>
                              </p:cxnSp>
                              <p:cxnSp>
                                <p:nvCxnSpPr>
                                  <p:cNvPr id="332" name="Straight Connector 331"/>
                                  <p:cNvCxnSpPr/>
                                  <p:nvPr/>
                                </p:nvCxnSpPr>
                                <p:spPr>
                                  <a:xfrm>
                                    <a:off x="114300" y="0"/>
                                    <a:ext cx="111443" cy="114300"/>
                                  </a:xfrm>
                                  <a:prstGeom prst="line">
                                    <a:avLst/>
                                  </a:prstGeom>
                                  <a:ln w="25400"/>
                                </p:spPr>
                                <p:style>
                                  <a:lnRef idx="1">
                                    <a:schemeClr val="accent1"/>
                                  </a:lnRef>
                                  <a:fillRef idx="0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tx1"/>
                                  </a:fontRef>
                                </p:style>
                              </p:cxnSp>
                              <p:cxnSp>
                                <p:nvCxnSpPr>
                                  <p:cNvPr id="333" name="Straight Connector 332"/>
                                  <p:cNvCxnSpPr/>
                                  <p:nvPr/>
                                </p:nvCxnSpPr>
                                <p:spPr>
                                  <a:xfrm>
                                    <a:off x="352425" y="0"/>
                                    <a:ext cx="111443" cy="114300"/>
                                  </a:xfrm>
                                  <a:prstGeom prst="line">
                                    <a:avLst/>
                                  </a:prstGeom>
                                  <a:ln w="25400"/>
                                </p:spPr>
                                <p:style>
                                  <a:lnRef idx="1">
                                    <a:schemeClr val="accent1"/>
                                  </a:lnRef>
                                  <a:fillRef idx="0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tx1"/>
                                  </a:fontRef>
                                </p:style>
                              </p:cxnSp>
                            </p:grpSp>
                            <p:sp>
                              <p:nvSpPr>
                                <p:cNvPr id="328" name="Oval 327"/>
                                <p:cNvSpPr/>
                                <p:nvPr/>
                              </p:nvSpPr>
                              <p:spPr>
                                <a:xfrm>
                                  <a:off x="347662" y="2286000"/>
                                  <a:ext cx="228678" cy="228917"/>
                                </a:xfrm>
                                <a:prstGeom prst="ellipse">
                                  <a:avLst/>
                                </a:prstGeom>
                                <a:noFill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    <a:prstTxWarp prst="textNoShape">
                                    <a:avLst/>
                                  </a:prstTxWarp>
                                  <a:noAutofit/>
                                </a:bodyPr>
                                <a:lstStyle/>
                                <a:p>
                                  <a:endParaRPr lang="en-US"/>
                                </a:p>
                              </p:txBody>
                            </p:sp>
                            <p:sp>
                              <p:nvSpPr>
                                <p:cNvPr id="329" name="Freeform 328"/>
                                <p:cNvSpPr/>
                                <p:nvPr/>
                              </p:nvSpPr>
                              <p:spPr>
                                <a:xfrm>
                                  <a:off x="409575" y="2343150"/>
                                  <a:ext cx="114300" cy="114300"/>
                                </a:xfrm>
                                <a:custGeom>
                                  <a:avLst/>
                                  <a:gdLst>
                                    <a:gd name="connsiteX0" fmla="*/ 0 w 919163"/>
                                    <a:gd name="connsiteY0" fmla="*/ 228600 h 452440"/>
                                    <a:gd name="connsiteX1" fmla="*/ 233363 w 919163"/>
                                    <a:gd name="connsiteY1" fmla="*/ 0 h 452440"/>
                                    <a:gd name="connsiteX2" fmla="*/ 457200 w 919163"/>
                                    <a:gd name="connsiteY2" fmla="*/ 228600 h 452440"/>
                                    <a:gd name="connsiteX3" fmla="*/ 690563 w 919163"/>
                                    <a:gd name="connsiteY3" fmla="*/ 452437 h 452440"/>
                                    <a:gd name="connsiteX4" fmla="*/ 919163 w 919163"/>
                                    <a:gd name="connsiteY4" fmla="*/ 223837 h 452440"/>
                                  </a:gdLst>
                                  <a:ahLst/>
                                  <a:cxnLst>
                                    <a:cxn ang="0">
                                      <a:pos x="connsiteX0" y="connsiteY0"/>
                                    </a:cxn>
                                    <a:cxn ang="0">
                                      <a:pos x="connsiteX1" y="connsiteY1"/>
                                    </a:cxn>
                                    <a:cxn ang="0">
                                      <a:pos x="connsiteX2" y="connsiteY2"/>
                                    </a:cxn>
                                    <a:cxn ang="0">
                                      <a:pos x="connsiteX3" y="connsiteY3"/>
                                    </a:cxn>
                                    <a:cxn ang="0">
                                      <a:pos x="connsiteX4" y="connsiteY4"/>
                                    </a:cxn>
                                  </a:cxnLst>
                                  <a:rect l="l" t="t" r="r" b="b"/>
                                  <a:pathLst>
                                    <a:path w="919163" h="452440">
                                      <a:moveTo>
                                        <a:pt x="0" y="228600"/>
                                      </a:moveTo>
                                      <a:cubicBezTo>
                                        <a:pt x="78581" y="114300"/>
                                        <a:pt x="157163" y="0"/>
                                        <a:pt x="233363" y="0"/>
                                      </a:cubicBezTo>
                                      <a:cubicBezTo>
                                        <a:pt x="309563" y="0"/>
                                        <a:pt x="381000" y="153194"/>
                                        <a:pt x="457200" y="228600"/>
                                      </a:cubicBezTo>
                                      <a:cubicBezTo>
                                        <a:pt x="533400" y="304006"/>
                                        <a:pt x="613569" y="453231"/>
                                        <a:pt x="690563" y="452437"/>
                                      </a:cubicBezTo>
                                      <a:cubicBezTo>
                                        <a:pt x="767557" y="451643"/>
                                        <a:pt x="843360" y="337740"/>
                                        <a:pt x="919163" y="223837"/>
                                      </a:cubicBezTo>
                                    </a:path>
                                  </a:pathLst>
                                </a:custGeom>
                                <a:noFill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    <a:prstTxWarp prst="textNoShape">
                                    <a:avLst/>
                                  </a:prstTxWarp>
                                  <a:noAutofit/>
                                </a:bodyPr>
                                <a:lstStyle/>
                                <a:p>
                                  <a:endParaRPr lang="en-US"/>
                                </a:p>
                              </p:txBody>
                            </p:sp>
                          </p:grpSp>
                          <p:sp>
                            <p:nvSpPr>
                              <p:cNvPr id="321" name="Rectangle 320"/>
                              <p:cNvSpPr/>
                              <p:nvPr/>
                            </p:nvSpPr>
                            <p:spPr>
                              <a:xfrm>
                                <a:off x="376237" y="1714500"/>
                                <a:ext cx="161925" cy="114300"/>
                              </a:xfrm>
                              <a:prstGeom prst="rect">
                                <a:avLst/>
                              </a:prstGeom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  <a:prstTxWarp prst="textNoShape">
                                  <a:avLst/>
                                </a:prstTxWarp>
                                <a:noAutofit/>
                              </a:bodyPr>
                              <a:lstStyle/>
                              <a:p>
                                <a:endParaRPr lang="en-US"/>
                              </a:p>
                            </p:txBody>
                          </p:sp>
                        </p:grpSp>
                        <p:sp>
                          <p:nvSpPr>
                            <p:cNvPr id="318" name="Oval 317"/>
                            <p:cNvSpPr/>
                            <p:nvPr/>
                          </p:nvSpPr>
                          <p:spPr>
                            <a:xfrm>
                              <a:off x="457200" y="2143125"/>
                              <a:ext cx="50291" cy="50291"/>
                            </a:xfrm>
                            <a:prstGeom prst="ellipse">
                              <a:avLst/>
                            </a:prstGeom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<a:prstTxWarp prst="textNoShape">
                                <a:avLst/>
                              </a:prstTxWarp>
                              <a:noAutofit/>
                            </a:bodyPr>
                            <a:lstStyle/>
                            <a:p>
                              <a:endParaRPr lang="en-US"/>
                            </a:p>
                          </p:txBody>
                        </p:sp>
                        <p:sp>
                          <p:nvSpPr>
                            <p:cNvPr id="319" name="Oval 318"/>
                            <p:cNvSpPr/>
                            <p:nvPr/>
                          </p:nvSpPr>
                          <p:spPr>
                            <a:xfrm>
                              <a:off x="0" y="657225"/>
                              <a:ext cx="50291" cy="50291"/>
                            </a:xfrm>
                            <a:prstGeom prst="ellipse">
                              <a:avLst/>
                            </a:prstGeom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<a:prstTxWarp prst="textNoShape">
                                <a:avLst/>
                              </a:prstTxWarp>
                              <a:noAutofit/>
                            </a:bodyPr>
                            <a:lstStyle/>
                            <a:p>
                              <a:endParaRPr lang="en-US"/>
                            </a:p>
                          </p:txBody>
                        </p:sp>
                      </p:grpSp>
                      <p:grpSp>
                        <p:nvGrpSpPr>
                          <p:cNvPr id="288" name="Group 287"/>
                          <p:cNvGrpSpPr/>
                          <p:nvPr/>
                        </p:nvGrpSpPr>
                        <p:grpSpPr>
                          <a:xfrm>
                            <a:off x="2857500" y="9525"/>
                            <a:ext cx="590551" cy="3038385"/>
                            <a:chOff x="0" y="0"/>
                            <a:chExt cx="590551" cy="3038785"/>
                          </a:xfrm>
                        </p:grpSpPr>
                        <p:grpSp>
                          <p:nvGrpSpPr>
                            <p:cNvPr id="310" name="Group 309"/>
                            <p:cNvGrpSpPr/>
                            <p:nvPr/>
                          </p:nvGrpSpPr>
                          <p:grpSpPr>
                            <a:xfrm>
                              <a:off x="23813" y="0"/>
                              <a:ext cx="566738" cy="3038785"/>
                              <a:chOff x="0" y="0"/>
                              <a:chExt cx="566738" cy="3038785"/>
                            </a:xfrm>
                          </p:grpSpPr>
                          <p:cxnSp>
                            <p:nvCxnSpPr>
                              <p:cNvPr id="312" name="Straight Connector 311"/>
                              <p:cNvCxnSpPr/>
                              <p:nvPr/>
                            </p:nvCxnSpPr>
                            <p:spPr>
                              <a:xfrm>
                                <a:off x="4762" y="0"/>
                                <a:ext cx="0" cy="1483743"/>
                              </a:xfrm>
                              <a:prstGeom prst="line">
                                <a:avLst/>
                              </a:prstGeom>
                              <a:ln w="25400"/>
                            </p:spPr>
                            <p:style>
                              <a:lnRef idx="1">
                                <a:schemeClr val="accent1"/>
                              </a:lnRef>
                              <a:fillRef idx="0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tx1"/>
                              </a:fontRef>
                            </p:style>
                          </p:cxnSp>
                          <p:cxnSp>
                            <p:nvCxnSpPr>
                              <p:cNvPr id="313" name="Straight Connector 312"/>
                              <p:cNvCxnSpPr/>
                              <p:nvPr/>
                            </p:nvCxnSpPr>
                            <p:spPr>
                              <a:xfrm>
                                <a:off x="457200" y="690563"/>
                                <a:ext cx="1905" cy="681487"/>
                              </a:xfrm>
                              <a:prstGeom prst="line">
                                <a:avLst/>
                              </a:prstGeom>
                              <a:ln w="25400"/>
                            </p:spPr>
                            <p:style>
                              <a:lnRef idx="1">
                                <a:schemeClr val="accent1"/>
                              </a:lnRef>
                              <a:fillRef idx="0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tx1"/>
                              </a:fontRef>
                            </p:style>
                          </p:cxnSp>
                          <p:cxnSp>
                            <p:nvCxnSpPr>
                              <p:cNvPr id="314" name="Straight Connector 313"/>
                              <p:cNvCxnSpPr/>
                              <p:nvPr/>
                            </p:nvCxnSpPr>
                            <p:spPr>
                              <a:xfrm>
                                <a:off x="0" y="685800"/>
                                <a:ext cx="459357" cy="0"/>
                              </a:xfrm>
                              <a:prstGeom prst="line">
                                <a:avLst/>
                              </a:prstGeom>
                              <a:ln w="25400"/>
                            </p:spPr>
                            <p:style>
                              <a:lnRef idx="1">
                                <a:schemeClr val="accent1"/>
                              </a:lnRef>
                              <a:fillRef idx="0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tx1"/>
                              </a:fontRef>
                            </p:style>
                          </p:cxnSp>
                          <p:sp>
                            <p:nvSpPr>
                              <p:cNvPr id="315" name="Freeform 314"/>
                              <p:cNvSpPr/>
                              <p:nvPr/>
                            </p:nvSpPr>
                            <p:spPr>
                              <a:xfrm>
                                <a:off x="447675" y="1362075"/>
                                <a:ext cx="119063" cy="223838"/>
                              </a:xfrm>
                              <a:custGeom>
                                <a:avLst/>
                                <a:gdLst>
                                  <a:gd name="connsiteX0" fmla="*/ 0 w 119063"/>
                                  <a:gd name="connsiteY0" fmla="*/ 0 h 223838"/>
                                  <a:gd name="connsiteX1" fmla="*/ 119063 w 119063"/>
                                  <a:gd name="connsiteY1" fmla="*/ 104775 h 223838"/>
                                  <a:gd name="connsiteX2" fmla="*/ 0 w 119063"/>
                                  <a:gd name="connsiteY2" fmla="*/ 223838 h 223838"/>
                                </a:gdLst>
                                <a:ahLst/>
                                <a:cxnLst>
                                  <a:cxn ang="0">
                                    <a:pos x="connsiteX0" y="connsiteY0"/>
                                  </a:cxn>
                                  <a:cxn ang="0">
                                    <a:pos x="connsiteX1" y="connsiteY1"/>
                                  </a:cxn>
                                  <a:cxn ang="0">
                                    <a:pos x="connsiteX2" y="connsiteY2"/>
                                  </a:cxn>
                                </a:cxnLst>
                                <a:rect l="l" t="t" r="r" b="b"/>
                                <a:pathLst>
                                  <a:path w="119063" h="223838">
                                    <a:moveTo>
                                      <a:pt x="0" y="0"/>
                                    </a:moveTo>
                                    <a:cubicBezTo>
                                      <a:pt x="59531" y="33734"/>
                                      <a:pt x="119063" y="67469"/>
                                      <a:pt x="119063" y="104775"/>
                                    </a:cubicBezTo>
                                    <a:cubicBezTo>
                                      <a:pt x="119063" y="142081"/>
                                      <a:pt x="59531" y="182959"/>
                                      <a:pt x="0" y="223838"/>
                                    </a:cubicBezTo>
                                  </a:path>
                                </a:pathLst>
                              </a:custGeom>
                              <a:noFill/>
                              <a:ln w="25400"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  <a:prstTxWarp prst="textNoShape">
                                  <a:avLst/>
                                </a:prstTxWarp>
                                <a:noAutofit/>
                              </a:bodyPr>
                              <a:lstStyle/>
                              <a:p>
                                <a:endParaRPr lang="en-US"/>
                              </a:p>
                            </p:txBody>
                          </p:sp>
                          <p:cxnSp>
                            <p:nvCxnSpPr>
                              <p:cNvPr id="316" name="Straight Connector 315"/>
                              <p:cNvCxnSpPr/>
                              <p:nvPr/>
                            </p:nvCxnSpPr>
                            <p:spPr>
                              <a:xfrm flipH="1">
                                <a:off x="80656" y="1585792"/>
                                <a:ext cx="375854" cy="1452993"/>
                              </a:xfrm>
                              <a:prstGeom prst="line">
                                <a:avLst/>
                              </a:prstGeom>
                              <a:ln w="25400">
                                <a:tailEnd type="triangle"/>
                              </a:ln>
                            </p:spPr>
                            <p:style>
                              <a:lnRef idx="1">
                                <a:schemeClr val="accent1"/>
                              </a:lnRef>
                              <a:fillRef idx="0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tx1"/>
                              </a:fontRef>
                            </p:style>
                          </p:cxnSp>
                        </p:grpSp>
                        <p:sp>
                          <p:nvSpPr>
                            <p:cNvPr id="311" name="Oval 310"/>
                            <p:cNvSpPr/>
                            <p:nvPr/>
                          </p:nvSpPr>
                          <p:spPr>
                            <a:xfrm>
                              <a:off x="0" y="657225"/>
                              <a:ext cx="50291" cy="50291"/>
                            </a:xfrm>
                            <a:prstGeom prst="ellipse">
                              <a:avLst/>
                            </a:prstGeom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<a:prstTxWarp prst="textNoShape">
                                <a:avLst/>
                              </a:prstTxWarp>
                              <a:noAutofit/>
                            </a:bodyPr>
                            <a:lstStyle/>
                            <a:p>
                              <a:endParaRPr lang="en-US"/>
                            </a:p>
                          </p:txBody>
                        </p:sp>
                      </p:grpSp>
                      <p:sp>
                        <p:nvSpPr>
                          <p:cNvPr id="289" name="Rectangle 288"/>
                          <p:cNvSpPr/>
                          <p:nvPr/>
                        </p:nvSpPr>
                        <p:spPr>
                          <a:xfrm>
                            <a:off x="2800350" y="919162"/>
                            <a:ext cx="161925" cy="114300"/>
                          </a:xfrm>
                          <a:prstGeom prst="rect">
                            <a:avLst/>
                          </a:prstGeom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ot="0" spcFirstLastPara="0" vert="horz" wrap="square" lIns="91440" tIns="45720" rIns="91440" bIns="45720" numCol="1" spcCol="0" rtlCol="0" fromWordArt="0" anchor="ctr" anchorCtr="0" forceAA="0" compatLnSpc="1">
                            <a:prstTxWarp prst="textNoShape">
                              <a:avLst/>
                            </a:prstTxWarp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90" name="Rectangle 289"/>
                          <p:cNvSpPr/>
                          <p:nvPr/>
                        </p:nvSpPr>
                        <p:spPr>
                          <a:xfrm>
                            <a:off x="147638" y="233362"/>
                            <a:ext cx="161926" cy="114300"/>
                          </a:xfrm>
                          <a:prstGeom prst="rect">
                            <a:avLst/>
                          </a:prstGeom>
                          <a:solidFill>
                            <a:schemeClr val="accent1"/>
                          </a:solidFill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ot="0" spcFirstLastPara="0" vert="horz" wrap="square" lIns="91440" tIns="45720" rIns="91440" bIns="45720" numCol="1" spcCol="0" rtlCol="0" fromWordArt="0" anchor="ctr" anchorCtr="0" forceAA="0" compatLnSpc="1">
                            <a:prstTxWarp prst="textNoShape">
                              <a:avLst/>
                            </a:prstTxWarp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91" name="Rectangle 290"/>
                          <p:cNvSpPr/>
                          <p:nvPr/>
                        </p:nvSpPr>
                        <p:spPr>
                          <a:xfrm>
                            <a:off x="890588" y="1033462"/>
                            <a:ext cx="161925" cy="114300"/>
                          </a:xfrm>
                          <a:prstGeom prst="rect">
                            <a:avLst/>
                          </a:prstGeom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ot="0" spcFirstLastPara="0" vert="horz" wrap="square" lIns="91440" tIns="45720" rIns="91440" bIns="45720" numCol="1" spcCol="0" rtlCol="0" fromWordArt="0" anchor="ctr" anchorCtr="0" forceAA="0" compatLnSpc="1">
                            <a:prstTxWarp prst="textNoShape">
                              <a:avLst/>
                            </a:prstTxWarp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92" name="Rectangle 291"/>
                          <p:cNvSpPr/>
                          <p:nvPr/>
                        </p:nvSpPr>
                        <p:spPr>
                          <a:xfrm>
                            <a:off x="152400" y="1033462"/>
                            <a:ext cx="161925" cy="114300"/>
                          </a:xfrm>
                          <a:prstGeom prst="rect">
                            <a:avLst/>
                          </a:prstGeom>
                          <a:solidFill>
                            <a:schemeClr val="accent1"/>
                          </a:solidFill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ot="0" spcFirstLastPara="0" vert="horz" wrap="square" lIns="91440" tIns="45720" rIns="91440" bIns="45720" numCol="1" spcCol="0" rtlCol="0" fromWordArt="0" anchor="ctr" anchorCtr="0" forceAA="0" compatLnSpc="1">
                            <a:prstTxWarp prst="textNoShape">
                              <a:avLst/>
                            </a:prstTxWarp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93" name="Rectangle 292"/>
                          <p:cNvSpPr/>
                          <p:nvPr/>
                        </p:nvSpPr>
                        <p:spPr>
                          <a:xfrm>
                            <a:off x="890588" y="233362"/>
                            <a:ext cx="161926" cy="114300"/>
                          </a:xfrm>
                          <a:prstGeom prst="rect">
                            <a:avLst/>
                          </a:prstGeom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ot="0" spcFirstLastPara="0" vert="horz" wrap="square" lIns="91440" tIns="45720" rIns="91440" bIns="45720" numCol="1" spcCol="0" rtlCol="0" fromWordArt="0" anchor="ctr" anchorCtr="0" forceAA="0" compatLnSpc="1">
                            <a:prstTxWarp prst="textNoShape">
                              <a:avLst/>
                            </a:prstTxWarp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94" name="Rectangle 293"/>
                          <p:cNvSpPr/>
                          <p:nvPr/>
                        </p:nvSpPr>
                        <p:spPr>
                          <a:xfrm>
                            <a:off x="1662113" y="233362"/>
                            <a:ext cx="161926" cy="114300"/>
                          </a:xfrm>
                          <a:prstGeom prst="rect">
                            <a:avLst/>
                          </a:prstGeom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ot="0" spcFirstLastPara="0" vert="horz" wrap="square" lIns="91440" tIns="45720" rIns="91440" bIns="45720" numCol="1" spcCol="0" rtlCol="0" fromWordArt="0" anchor="ctr" anchorCtr="0" forceAA="0" compatLnSpc="1">
                            <a:prstTxWarp prst="textNoShape">
                              <a:avLst/>
                            </a:prstTxWarp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95" name="Rectangle 294"/>
                          <p:cNvSpPr/>
                          <p:nvPr/>
                        </p:nvSpPr>
                        <p:spPr>
                          <a:xfrm>
                            <a:off x="1666875" y="1033462"/>
                            <a:ext cx="161925" cy="114300"/>
                          </a:xfrm>
                          <a:prstGeom prst="rect">
                            <a:avLst/>
                          </a:prstGeom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ot="0" spcFirstLastPara="0" vert="horz" wrap="square" lIns="91440" tIns="45720" rIns="91440" bIns="45720" numCol="1" spcCol="0" rtlCol="0" fromWordArt="0" anchor="ctr" anchorCtr="0" forceAA="0" compatLnSpc="1">
                            <a:prstTxWarp prst="textNoShape">
                              <a:avLst/>
                            </a:prstTxWarp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grpSp>
                        <p:nvGrpSpPr>
                          <p:cNvPr id="296" name="Group 295"/>
                          <p:cNvGrpSpPr/>
                          <p:nvPr/>
                        </p:nvGrpSpPr>
                        <p:grpSpPr>
                          <a:xfrm>
                            <a:off x="3033713" y="666750"/>
                            <a:ext cx="223838" cy="269240"/>
                            <a:chOff x="9525" y="0"/>
                            <a:chExt cx="223838" cy="269240"/>
                          </a:xfrm>
                        </p:grpSpPr>
                        <p:sp>
                          <p:nvSpPr>
                            <p:cNvPr id="304" name="Text Box 271"/>
                            <p:cNvSpPr txBox="1"/>
                            <p:nvPr/>
                          </p:nvSpPr>
                          <p:spPr>
                            <a:xfrm>
                              <a:off x="29292" y="159791"/>
                              <a:ext cx="202037" cy="106452"/>
                            </a:xfrm>
                            <a:prstGeom prst="rect">
                              <a:avLst/>
                            </a:prstGeom>
                            <a:solidFill>
                              <a:schemeClr val="lt1"/>
                            </a:solidFill>
                            <a:ln w="6350">
                              <a:noFill/>
                            </a:ln>
                            <a:effectLst/>
                          </p:spPr>
                          <p:style>
                            <a:lnRef idx="0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dk1"/>
                            </a:fontRef>
                          </p:style>
                          <p:txBody>
                            <a:bodyPr rot="0" spcFirstLastPara="0" vert="horz" wrap="square" lIns="0" tIns="0" rIns="0" bIns="0" numCol="1" spcCol="0" rtlCol="0" fromWordArt="0" anchor="ctr" anchorCtr="0" forceAA="0" compatLnSpc="1">
                              <a:prstTxWarp prst="textNoShape">
                                <a:avLst/>
                              </a:prstTxWarp>
                              <a:noAutofit/>
                            </a:bodyPr>
                            <a:lstStyle/>
                            <a:p>
                              <a:pPr marL="0" marR="0">
                                <a:lnSpc>
                                  <a:spcPct val="107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800"/>
                                </a:spcAft>
                              </a:pPr>
                              <a:r>
                                <a:rPr lang="en-US" sz="800" dirty="0" smtClean="0">
                                  <a:effectLst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a:t>meter1</a:t>
                              </a:r>
                              <a:endParaRPr lang="en-US" sz="1100" dirty="0">
                                <a:effectLst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endParaRPr>
                            </a:p>
                          </p:txBody>
                        </p:sp>
                        <p:grpSp>
                          <p:nvGrpSpPr>
                            <p:cNvPr id="305" name="Group 304"/>
                            <p:cNvGrpSpPr/>
                            <p:nvPr/>
                          </p:nvGrpSpPr>
                          <p:grpSpPr>
                            <a:xfrm>
                              <a:off x="9525" y="0"/>
                              <a:ext cx="223838" cy="45719"/>
                              <a:chOff x="0" y="0"/>
                              <a:chExt cx="452437" cy="233367"/>
                            </a:xfrm>
                          </p:grpSpPr>
                          <p:sp>
                            <p:nvSpPr>
                              <p:cNvPr id="308" name="Freeform 307"/>
                              <p:cNvSpPr/>
                              <p:nvPr/>
                            </p:nvSpPr>
                            <p:spPr>
                              <a:xfrm>
                                <a:off x="0" y="4763"/>
                                <a:ext cx="228600" cy="228604"/>
                              </a:xfrm>
                              <a:custGeom>
                                <a:avLst/>
                                <a:gdLst>
                                  <a:gd name="connsiteX0" fmla="*/ 0 w 228600"/>
                                  <a:gd name="connsiteY0" fmla="*/ 223841 h 228604"/>
                                  <a:gd name="connsiteX1" fmla="*/ 114300 w 228600"/>
                                  <a:gd name="connsiteY1" fmla="*/ 4 h 228604"/>
                                  <a:gd name="connsiteX2" fmla="*/ 228600 w 228600"/>
                                  <a:gd name="connsiteY2" fmla="*/ 228604 h 228604"/>
                                </a:gdLst>
                                <a:ahLst/>
                                <a:cxnLst>
                                  <a:cxn ang="0">
                                    <a:pos x="connsiteX0" y="connsiteY0"/>
                                  </a:cxn>
                                  <a:cxn ang="0">
                                    <a:pos x="connsiteX1" y="connsiteY1"/>
                                  </a:cxn>
                                  <a:cxn ang="0">
                                    <a:pos x="connsiteX2" y="connsiteY2"/>
                                  </a:cxn>
                                </a:cxnLst>
                                <a:rect l="l" t="t" r="r" b="b"/>
                                <a:pathLst>
                                  <a:path w="228600" h="228604">
                                    <a:moveTo>
                                      <a:pt x="0" y="223841"/>
                                    </a:moveTo>
                                    <a:cubicBezTo>
                                      <a:pt x="38100" y="111525"/>
                                      <a:pt x="76200" y="-790"/>
                                      <a:pt x="114300" y="4"/>
                                    </a:cubicBezTo>
                                    <a:cubicBezTo>
                                      <a:pt x="152400" y="798"/>
                                      <a:pt x="190500" y="114701"/>
                                      <a:pt x="228600" y="228604"/>
                                    </a:cubicBezTo>
                                  </a:path>
                                </a:pathLst>
                              </a:custGeom>
                              <a:noFill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  <a:prstTxWarp prst="textNoShape">
                                  <a:avLst/>
                                </a:prstTxWarp>
                                <a:noAutofit/>
                              </a:bodyPr>
                              <a:lstStyle/>
                              <a:p>
                                <a:endParaRPr lang="en-US"/>
                              </a:p>
                            </p:txBody>
                          </p:sp>
                          <p:sp>
                            <p:nvSpPr>
                              <p:cNvPr id="309" name="Freeform 308"/>
                              <p:cNvSpPr/>
                              <p:nvPr/>
                            </p:nvSpPr>
                            <p:spPr>
                              <a:xfrm>
                                <a:off x="223837" y="0"/>
                                <a:ext cx="228600" cy="228604"/>
                              </a:xfrm>
                              <a:custGeom>
                                <a:avLst/>
                                <a:gdLst>
                                  <a:gd name="connsiteX0" fmla="*/ 0 w 228600"/>
                                  <a:gd name="connsiteY0" fmla="*/ 223841 h 228604"/>
                                  <a:gd name="connsiteX1" fmla="*/ 114300 w 228600"/>
                                  <a:gd name="connsiteY1" fmla="*/ 4 h 228604"/>
                                  <a:gd name="connsiteX2" fmla="*/ 228600 w 228600"/>
                                  <a:gd name="connsiteY2" fmla="*/ 228604 h 228604"/>
                                </a:gdLst>
                                <a:ahLst/>
                                <a:cxnLst>
                                  <a:cxn ang="0">
                                    <a:pos x="connsiteX0" y="connsiteY0"/>
                                  </a:cxn>
                                  <a:cxn ang="0">
                                    <a:pos x="connsiteX1" y="connsiteY1"/>
                                  </a:cxn>
                                  <a:cxn ang="0">
                                    <a:pos x="connsiteX2" y="connsiteY2"/>
                                  </a:cxn>
                                </a:cxnLst>
                                <a:rect l="l" t="t" r="r" b="b"/>
                                <a:pathLst>
                                  <a:path w="228600" h="228604">
                                    <a:moveTo>
                                      <a:pt x="0" y="223841"/>
                                    </a:moveTo>
                                    <a:cubicBezTo>
                                      <a:pt x="38100" y="111525"/>
                                      <a:pt x="76200" y="-790"/>
                                      <a:pt x="114300" y="4"/>
                                    </a:cubicBezTo>
                                    <a:cubicBezTo>
                                      <a:pt x="152400" y="798"/>
                                      <a:pt x="190500" y="114701"/>
                                      <a:pt x="228600" y="228604"/>
                                    </a:cubicBezTo>
                                  </a:path>
                                </a:pathLst>
                              </a:custGeom>
                              <a:noFill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  <a:prstTxWarp prst="textNoShape">
                                  <a:avLst/>
                                </a:prstTxWarp>
                                <a:noAutofit/>
                              </a:bodyPr>
                              <a:lstStyle/>
                              <a:p>
                                <a:endParaRPr lang="en-US"/>
                              </a:p>
                            </p:txBody>
                          </p:sp>
                        </p:grpSp>
                        <p:cxnSp>
                          <p:nvCxnSpPr>
                            <p:cNvPr id="306" name="Straight Connector 305"/>
                            <p:cNvCxnSpPr/>
                            <p:nvPr/>
                          </p:nvCxnSpPr>
                          <p:spPr>
                            <a:xfrm>
                              <a:off x="123825" y="42862"/>
                              <a:ext cx="0" cy="112077"/>
                            </a:xfrm>
                            <a:prstGeom prst="line">
                              <a:avLst/>
                            </a:prstGeom>
                            <a:ln w="12700"/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  <p:sp>
                          <p:nvSpPr>
                            <p:cNvPr id="307" name="Oval 306"/>
                            <p:cNvSpPr/>
                            <p:nvPr/>
                          </p:nvSpPr>
                          <p:spPr>
                            <a:xfrm>
                              <a:off x="9525" y="152400"/>
                              <a:ext cx="223837" cy="116840"/>
                            </a:xfrm>
                            <a:prstGeom prst="ellipse">
                              <a:avLst/>
                            </a:prstGeom>
                            <a:noFill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<a:prstTxWarp prst="textNoShape">
                                <a:avLst/>
                              </a:prstTxWarp>
                              <a:noAutofit/>
                            </a:bodyPr>
                            <a:lstStyle/>
                            <a:p>
                              <a:endParaRPr lang="en-US"/>
                            </a:p>
                          </p:txBody>
                        </p:sp>
                      </p:grpSp>
                      <p:sp>
                        <p:nvSpPr>
                          <p:cNvPr id="297" name="Text Box 277"/>
                          <p:cNvSpPr txBox="1"/>
                          <p:nvPr/>
                        </p:nvSpPr>
                        <p:spPr>
                          <a:xfrm>
                            <a:off x="357188" y="2105025"/>
                            <a:ext cx="342900" cy="175962"/>
                          </a:xfrm>
                          <a:prstGeom prst="rect">
                            <a:avLst/>
                          </a:prstGeom>
                          <a:noFill/>
                          <a:ln w="6350">
                            <a:noFill/>
                          </a:ln>
                          <a:effectLst/>
                        </p:spPr>
                        <p:style>
                          <a:lnRef idx="0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dk1"/>
                          </a:fontRef>
                        </p:style>
                        <p:txBody>
                          <a:bodyPr rot="0" spcFirstLastPara="0" vert="horz" wrap="square" lIns="9144" tIns="9144" rIns="9144" bIns="9144" numCol="1" spcCol="0" rtlCol="0" fromWordArt="0" anchor="ctr" anchorCtr="0" forceAA="0" compatLnSpc="1">
                            <a:prstTxWarp prst="textNoShape">
                              <a:avLst/>
                            </a:prstTxWarp>
                            <a:noAutofit/>
                          </a:bodyPr>
                          <a:lstStyle/>
                          <a:p>
                            <a:pPr marL="0" marR="0">
                              <a:lnSpc>
                                <a:spcPct val="107000"/>
                              </a:lnSpc>
                              <a:spcBef>
                                <a:spcPts val="0"/>
                              </a:spcBef>
                              <a:spcAft>
                                <a:spcPts val="0"/>
                              </a:spcAft>
                            </a:pPr>
                            <a:r>
                              <a:rPr lang="en-US" sz="1000">
                                <a:effectLst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a:t>CN-1</a:t>
                            </a:r>
                            <a:endParaRPr lang="en-US" sz="1100">
                              <a:effectLst/>
                              <a:ea typeface="Calibri" panose="020F0502020204030204" pitchFamily="34" charset="0"/>
                              <a:cs typeface="Times New Roman" panose="02020603050405020304" pitchFamily="18" charset="0"/>
                            </a:endParaRPr>
                          </a:p>
                        </p:txBody>
                      </p:sp>
                      <p:sp>
                        <p:nvSpPr>
                          <p:cNvPr id="298" name="Text Box 278"/>
                          <p:cNvSpPr txBox="1"/>
                          <p:nvPr/>
                        </p:nvSpPr>
                        <p:spPr>
                          <a:xfrm>
                            <a:off x="1100138" y="2100262"/>
                            <a:ext cx="342900" cy="175962"/>
                          </a:xfrm>
                          <a:prstGeom prst="rect">
                            <a:avLst/>
                          </a:prstGeom>
                          <a:noFill/>
                          <a:ln w="6350">
                            <a:noFill/>
                          </a:ln>
                          <a:effectLst/>
                        </p:spPr>
                        <p:style>
                          <a:lnRef idx="0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dk1"/>
                          </a:fontRef>
                        </p:style>
                        <p:txBody>
                          <a:bodyPr rot="0" spcFirstLastPara="0" vert="horz" wrap="square" lIns="9144" tIns="9144" rIns="9144" bIns="9144" numCol="1" spcCol="0" rtlCol="0" fromWordArt="0" anchor="ctr" anchorCtr="0" forceAA="0" compatLnSpc="1">
                            <a:prstTxWarp prst="textNoShape">
                              <a:avLst/>
                            </a:prstTxWarp>
                            <a:noAutofit/>
                          </a:bodyPr>
                          <a:lstStyle/>
                          <a:p>
                            <a:pPr marL="0" marR="0">
                              <a:lnSpc>
                                <a:spcPct val="107000"/>
                              </a:lnSpc>
                              <a:spcBef>
                                <a:spcPts val="0"/>
                              </a:spcBef>
                              <a:spcAft>
                                <a:spcPts val="0"/>
                              </a:spcAft>
                            </a:pPr>
                            <a:r>
                              <a:rPr lang="en-US" sz="1000">
                                <a:effectLst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a:t>CN-2</a:t>
                            </a:r>
                            <a:endParaRPr lang="en-US" sz="1100">
                              <a:effectLst/>
                              <a:ea typeface="Calibri" panose="020F0502020204030204" pitchFamily="34" charset="0"/>
                              <a:cs typeface="Times New Roman" panose="02020603050405020304" pitchFamily="18" charset="0"/>
                            </a:endParaRPr>
                          </a:p>
                        </p:txBody>
                      </p:sp>
                      <p:sp>
                        <p:nvSpPr>
                          <p:cNvPr id="299" name="Text Box 279"/>
                          <p:cNvSpPr txBox="1"/>
                          <p:nvPr/>
                        </p:nvSpPr>
                        <p:spPr>
                          <a:xfrm>
                            <a:off x="1871663" y="2076450"/>
                            <a:ext cx="342900" cy="175962"/>
                          </a:xfrm>
                          <a:prstGeom prst="rect">
                            <a:avLst/>
                          </a:prstGeom>
                          <a:noFill/>
                          <a:ln w="6350">
                            <a:noFill/>
                          </a:ln>
                          <a:effectLst/>
                        </p:spPr>
                        <p:style>
                          <a:lnRef idx="0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dk1"/>
                          </a:fontRef>
                        </p:style>
                        <p:txBody>
                          <a:bodyPr rot="0" spcFirstLastPara="0" vert="horz" wrap="square" lIns="9144" tIns="9144" rIns="9144" bIns="9144" numCol="1" spcCol="0" rtlCol="0" fromWordArt="0" anchor="ctr" anchorCtr="0" forceAA="0" compatLnSpc="1">
                            <a:prstTxWarp prst="textNoShape">
                              <a:avLst/>
                            </a:prstTxWarp>
                            <a:noAutofit/>
                          </a:bodyPr>
                          <a:lstStyle/>
                          <a:p>
                            <a:pPr marL="0" marR="0">
                              <a:lnSpc>
                                <a:spcPct val="107000"/>
                              </a:lnSpc>
                              <a:spcBef>
                                <a:spcPts val="0"/>
                              </a:spcBef>
                              <a:spcAft>
                                <a:spcPts val="0"/>
                              </a:spcAft>
                            </a:pPr>
                            <a:r>
                              <a:rPr lang="en-US" sz="1000">
                                <a:effectLst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a:t>CN-3</a:t>
                            </a:r>
                            <a:endParaRPr lang="en-US" sz="1100">
                              <a:effectLst/>
                              <a:ea typeface="Calibri" panose="020F0502020204030204" pitchFamily="34" charset="0"/>
                              <a:cs typeface="Times New Roman" panose="02020603050405020304" pitchFamily="18" charset="0"/>
                            </a:endParaRPr>
                          </a:p>
                        </p:txBody>
                      </p:sp>
                      <p:sp>
                        <p:nvSpPr>
                          <p:cNvPr id="300" name="Text Box 280"/>
                          <p:cNvSpPr txBox="1"/>
                          <p:nvPr/>
                        </p:nvSpPr>
                        <p:spPr>
                          <a:xfrm>
                            <a:off x="261938" y="533400"/>
                            <a:ext cx="342900" cy="175962"/>
                          </a:xfrm>
                          <a:prstGeom prst="rect">
                            <a:avLst/>
                          </a:prstGeom>
                          <a:noFill/>
                          <a:ln w="6350">
                            <a:noFill/>
                          </a:ln>
                          <a:effectLst/>
                        </p:spPr>
                        <p:style>
                          <a:lnRef idx="0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dk1"/>
                          </a:fontRef>
                        </p:style>
                        <p:txBody>
                          <a:bodyPr rot="0" spcFirstLastPara="0" vert="horz" wrap="square" lIns="9144" tIns="9144" rIns="9144" bIns="9144" numCol="1" spcCol="0" rtlCol="0" fromWordArt="0" anchor="ctr" anchorCtr="0" forceAA="0" compatLnSpc="1">
                            <a:prstTxWarp prst="textNoShape">
                              <a:avLst/>
                            </a:prstTxWarp>
                            <a:noAutofit/>
                          </a:bodyPr>
                          <a:lstStyle/>
                          <a:p>
                            <a:pPr marL="0" marR="0">
                              <a:lnSpc>
                                <a:spcPct val="107000"/>
                              </a:lnSpc>
                              <a:spcBef>
                                <a:spcPts val="0"/>
                              </a:spcBef>
                              <a:spcAft>
                                <a:spcPts val="0"/>
                              </a:spcAft>
                            </a:pPr>
                            <a:r>
                              <a:rPr lang="en-US" sz="1000">
                                <a:effectLst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a:t>RN-1</a:t>
                            </a:r>
                            <a:endParaRPr lang="en-US" sz="1100">
                              <a:effectLst/>
                              <a:ea typeface="Calibri" panose="020F0502020204030204" pitchFamily="34" charset="0"/>
                              <a:cs typeface="Times New Roman" panose="02020603050405020304" pitchFamily="18" charset="0"/>
                            </a:endParaRPr>
                          </a:p>
                        </p:txBody>
                      </p:sp>
                      <p:sp>
                        <p:nvSpPr>
                          <p:cNvPr id="301" name="Text Box 281"/>
                          <p:cNvSpPr txBox="1"/>
                          <p:nvPr/>
                        </p:nvSpPr>
                        <p:spPr>
                          <a:xfrm>
                            <a:off x="995363" y="519112"/>
                            <a:ext cx="342900" cy="175962"/>
                          </a:xfrm>
                          <a:prstGeom prst="rect">
                            <a:avLst/>
                          </a:prstGeom>
                          <a:noFill/>
                          <a:ln w="6350">
                            <a:noFill/>
                          </a:ln>
                          <a:effectLst/>
                        </p:spPr>
                        <p:style>
                          <a:lnRef idx="0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dk1"/>
                          </a:fontRef>
                        </p:style>
                        <p:txBody>
                          <a:bodyPr rot="0" spcFirstLastPara="0" vert="horz" wrap="square" lIns="9144" tIns="9144" rIns="9144" bIns="9144" numCol="1" spcCol="0" rtlCol="0" fromWordArt="0" anchor="ctr" anchorCtr="0" forceAA="0" compatLnSpc="1">
                            <a:prstTxWarp prst="textNoShape">
                              <a:avLst/>
                            </a:prstTxWarp>
                            <a:noAutofit/>
                          </a:bodyPr>
                          <a:lstStyle/>
                          <a:p>
                            <a:pPr marL="0" marR="0">
                              <a:lnSpc>
                                <a:spcPct val="107000"/>
                              </a:lnSpc>
                              <a:spcBef>
                                <a:spcPts val="0"/>
                              </a:spcBef>
                              <a:spcAft>
                                <a:spcPts val="0"/>
                              </a:spcAft>
                            </a:pPr>
                            <a:r>
                              <a:rPr lang="en-US" sz="1000">
                                <a:effectLst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a:t>RN-2</a:t>
                            </a:r>
                            <a:endParaRPr lang="en-US" sz="1100">
                              <a:effectLst/>
                              <a:ea typeface="Calibri" panose="020F0502020204030204" pitchFamily="34" charset="0"/>
                              <a:cs typeface="Times New Roman" panose="02020603050405020304" pitchFamily="18" charset="0"/>
                            </a:endParaRPr>
                          </a:p>
                        </p:txBody>
                      </p:sp>
                      <p:sp>
                        <p:nvSpPr>
                          <p:cNvPr id="302" name="Text Box 282"/>
                          <p:cNvSpPr txBox="1"/>
                          <p:nvPr/>
                        </p:nvSpPr>
                        <p:spPr>
                          <a:xfrm>
                            <a:off x="1762118" y="519081"/>
                            <a:ext cx="209549" cy="175962"/>
                          </a:xfrm>
                          <a:prstGeom prst="rect">
                            <a:avLst/>
                          </a:prstGeom>
                          <a:noFill/>
                          <a:ln w="6350">
                            <a:noFill/>
                          </a:ln>
                          <a:effectLst/>
                        </p:spPr>
                        <p:style>
                          <a:lnRef idx="0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dk1"/>
                          </a:fontRef>
                        </p:style>
                        <p:txBody>
                          <a:bodyPr rot="0" spcFirstLastPara="0" vert="horz" wrap="square" lIns="9144" tIns="9144" rIns="9144" bIns="9144" numCol="1" spcCol="0" rtlCol="0" fromWordArt="0" anchor="ctr" anchorCtr="0" forceAA="0" compatLnSpc="1">
                            <a:prstTxWarp prst="textNoShape">
                              <a:avLst/>
                            </a:prstTxWarp>
                            <a:noAutofit/>
                          </a:bodyPr>
                          <a:lstStyle/>
                          <a:p>
                            <a:pPr marL="0" marR="0">
                              <a:lnSpc>
                                <a:spcPct val="107000"/>
                              </a:lnSpc>
                              <a:spcBef>
                                <a:spcPts val="0"/>
                              </a:spcBef>
                              <a:spcAft>
                                <a:spcPts val="0"/>
                              </a:spcAft>
                            </a:pPr>
                            <a:r>
                              <a:rPr lang="en-US" sz="1000">
                                <a:effectLst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a:t>RN-3</a:t>
                            </a:r>
                            <a:endParaRPr lang="en-US" sz="1100">
                              <a:effectLst/>
                              <a:ea typeface="Calibri" panose="020F0502020204030204" pitchFamily="34" charset="0"/>
                              <a:cs typeface="Times New Roman" panose="02020603050405020304" pitchFamily="18" charset="0"/>
                            </a:endParaRPr>
                          </a:p>
                        </p:txBody>
                      </p:sp>
                      <p:sp>
                        <p:nvSpPr>
                          <p:cNvPr id="303" name="Text Box 283"/>
                          <p:cNvSpPr txBox="1"/>
                          <p:nvPr/>
                        </p:nvSpPr>
                        <p:spPr>
                          <a:xfrm>
                            <a:off x="2643188" y="596905"/>
                            <a:ext cx="314325" cy="175962"/>
                          </a:xfrm>
                          <a:prstGeom prst="rect">
                            <a:avLst/>
                          </a:prstGeom>
                          <a:noFill/>
                          <a:ln w="6350">
                            <a:noFill/>
                          </a:ln>
                          <a:effectLst/>
                        </p:spPr>
                        <p:style>
                          <a:lnRef idx="0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dk1"/>
                          </a:fontRef>
                        </p:style>
                        <p:txBody>
                          <a:bodyPr rot="0" spcFirstLastPara="0" vert="horz" wrap="square" lIns="9144" tIns="9144" rIns="9144" bIns="9144" numCol="1" spcCol="0" rtlCol="0" fromWordArt="0" anchor="ctr" anchorCtr="0" forceAA="0" compatLnSpc="1">
                            <a:prstTxWarp prst="textNoShape">
                              <a:avLst/>
                            </a:prstTxWarp>
                            <a:noAutofit/>
                          </a:bodyPr>
                          <a:lstStyle/>
                          <a:p>
                            <a:pPr marL="0" marR="0">
                              <a:lnSpc>
                                <a:spcPct val="107000"/>
                              </a:lnSpc>
                              <a:spcBef>
                                <a:spcPts val="0"/>
                              </a:spcBef>
                              <a:spcAft>
                                <a:spcPts val="0"/>
                              </a:spcAft>
                            </a:pPr>
                            <a:r>
                              <a:rPr lang="en-US" sz="1000" dirty="0" smtClean="0">
                                <a:effectLst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a:t>EB-m1</a:t>
                            </a:r>
                            <a:endParaRPr lang="en-US" sz="1100" dirty="0">
                              <a:effectLst/>
                              <a:ea typeface="Calibri" panose="020F0502020204030204" pitchFamily="34" charset="0"/>
                              <a:cs typeface="Times New Roman" panose="02020603050405020304" pitchFamily="18" charset="0"/>
                            </a:endParaRPr>
                          </a:p>
                        </p:txBody>
                      </p:sp>
                    </p:grpSp>
                    <p:cxnSp>
                      <p:nvCxnSpPr>
                        <p:cNvPr id="279" name="Straight Arrow Connector 278"/>
                        <p:cNvCxnSpPr/>
                        <p:nvPr/>
                      </p:nvCxnSpPr>
                      <p:spPr>
                        <a:xfrm flipV="1">
                          <a:off x="1139588" y="2893325"/>
                          <a:ext cx="3141095" cy="675564"/>
                        </a:xfrm>
                        <a:prstGeom prst="straightConnector1">
                          <a:avLst/>
                        </a:prstGeom>
                        <a:ln w="12700">
                          <a:prstDash val="sysDot"/>
                          <a:tailEnd type="triangle"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280" name="Straight Arrow Connector 279"/>
                        <p:cNvCxnSpPr/>
                        <p:nvPr/>
                      </p:nvCxnSpPr>
                      <p:spPr>
                        <a:xfrm flipV="1">
                          <a:off x="2292824" y="2961564"/>
                          <a:ext cx="1937982" cy="606766"/>
                        </a:xfrm>
                        <a:prstGeom prst="straightConnector1">
                          <a:avLst/>
                        </a:prstGeom>
                        <a:ln w="12700">
                          <a:prstDash val="sysDot"/>
                          <a:tailEnd type="triangle"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281" name="Straight Arrow Connector 280"/>
                        <p:cNvCxnSpPr/>
                        <p:nvPr/>
                      </p:nvCxnSpPr>
                      <p:spPr>
                        <a:xfrm flipV="1">
                          <a:off x="3527946" y="3016155"/>
                          <a:ext cx="702263" cy="547893"/>
                        </a:xfrm>
                        <a:prstGeom prst="straightConnector1">
                          <a:avLst/>
                        </a:prstGeom>
                        <a:ln w="12700">
                          <a:prstDash val="sysDot"/>
                          <a:tailEnd type="triangle"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  <p:sp>
                    <p:nvSpPr>
                      <p:cNvPr id="275" name="Text Box 289"/>
                      <p:cNvSpPr txBox="1"/>
                      <p:nvPr/>
                    </p:nvSpPr>
                    <p:spPr>
                      <a:xfrm>
                        <a:off x="955343" y="4080681"/>
                        <a:ext cx="313690" cy="288925"/>
                      </a:xfrm>
                      <a:prstGeom prst="rect">
                        <a:avLst/>
                      </a:prstGeom>
                      <a:noFill/>
                      <a:ln w="6350">
                        <a:noFill/>
                      </a:ln>
                      <a:effectLst/>
                    </p:spPr>
                    <p:style>
                      <a:lnRef idx="0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dk1"/>
                      </a:fontRef>
                    </p:style>
                    <p:txBody>
                      <a:bodyPr rot="0" spcFirstLastPara="0" vert="horz" wrap="square" lIns="9144" tIns="9144" rIns="9144" bIns="9144" numCol="1" spcCol="0" rtlCol="0" fromWordArt="0" anchor="ctr" anchorCtr="0" forceAA="0" compatLnSpc="1">
                        <a:prstTxWarp prst="textNoShape">
                          <a:avLst/>
                        </a:prstTxWarp>
                        <a:noAutofit/>
                      </a:bodyPr>
                      <a:lstStyle/>
                      <a:p>
                        <a:pPr marL="0" marR="0">
                          <a:lnSpc>
                            <a:spcPct val="107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</a:pPr>
                        <a:r>
                          <a:rPr lang="en-US" sz="1000">
                            <a:effectLst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a:t>CT-1</a:t>
                        </a:r>
                        <a:endParaRPr lang="en-US" sz="1100">
                          <a:effectLst/>
                          <a:ea typeface="Calibri" panose="020F0502020204030204" pitchFamily="34" charset="0"/>
                          <a:cs typeface="Times New Roman" panose="02020603050405020304" pitchFamily="18" charset="0"/>
                        </a:endParaRPr>
                      </a:p>
                    </p:txBody>
                  </p:sp>
                  <p:sp>
                    <p:nvSpPr>
                      <p:cNvPr id="276" name="Text Box 290"/>
                      <p:cNvSpPr txBox="1"/>
                      <p:nvPr/>
                    </p:nvSpPr>
                    <p:spPr>
                      <a:xfrm>
                        <a:off x="2163170" y="4067033"/>
                        <a:ext cx="313690" cy="288925"/>
                      </a:xfrm>
                      <a:prstGeom prst="rect">
                        <a:avLst/>
                      </a:prstGeom>
                      <a:noFill/>
                      <a:ln w="6350">
                        <a:noFill/>
                      </a:ln>
                      <a:effectLst/>
                    </p:spPr>
                    <p:style>
                      <a:lnRef idx="0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dk1"/>
                      </a:fontRef>
                    </p:style>
                    <p:txBody>
                      <a:bodyPr rot="0" spcFirstLastPara="0" vert="horz" wrap="square" lIns="9144" tIns="9144" rIns="9144" bIns="9144" numCol="1" spcCol="0" rtlCol="0" fromWordArt="0" anchor="ctr" anchorCtr="0" forceAA="0" compatLnSpc="1">
                        <a:prstTxWarp prst="textNoShape">
                          <a:avLst/>
                        </a:prstTxWarp>
                        <a:noAutofit/>
                      </a:bodyPr>
                      <a:lstStyle/>
                      <a:p>
                        <a:pPr marL="0" marR="0">
                          <a:lnSpc>
                            <a:spcPct val="107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</a:pPr>
                        <a:r>
                          <a:rPr lang="en-US" sz="1000">
                            <a:effectLst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a:t>CT-1</a:t>
                        </a:r>
                        <a:endParaRPr lang="en-US" sz="1100">
                          <a:effectLst/>
                          <a:ea typeface="Calibri" panose="020F0502020204030204" pitchFamily="34" charset="0"/>
                          <a:cs typeface="Times New Roman" panose="02020603050405020304" pitchFamily="18" charset="0"/>
                        </a:endParaRPr>
                      </a:p>
                    </p:txBody>
                  </p:sp>
                  <p:sp>
                    <p:nvSpPr>
                      <p:cNvPr id="277" name="Text Box 291"/>
                      <p:cNvSpPr txBox="1"/>
                      <p:nvPr/>
                    </p:nvSpPr>
                    <p:spPr>
                      <a:xfrm>
                        <a:off x="3459708" y="4046562"/>
                        <a:ext cx="174015" cy="288925"/>
                      </a:xfrm>
                      <a:prstGeom prst="rect">
                        <a:avLst/>
                      </a:prstGeom>
                      <a:noFill/>
                      <a:ln w="6350">
                        <a:noFill/>
                      </a:ln>
                      <a:effectLst/>
                    </p:spPr>
                    <p:style>
                      <a:lnRef idx="0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dk1"/>
                      </a:fontRef>
                    </p:style>
                    <p:txBody>
                      <a:bodyPr rot="0" spcFirstLastPara="0" vert="horz" wrap="square" lIns="9144" tIns="9144" rIns="9144" bIns="9144" numCol="1" spcCol="0" rtlCol="0" fromWordArt="0" anchor="ctr" anchorCtr="0" forceAA="0" compatLnSpc="1">
                        <a:prstTxWarp prst="textNoShape">
                          <a:avLst/>
                        </a:prstTxWarp>
                        <a:noAutofit/>
                      </a:bodyPr>
                      <a:lstStyle/>
                      <a:p>
                        <a:pPr marL="0" marR="0">
                          <a:lnSpc>
                            <a:spcPct val="107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</a:pPr>
                        <a:r>
                          <a:rPr lang="en-US" sz="1000">
                            <a:effectLst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a:t>ST</a:t>
                        </a:r>
                        <a:endParaRPr lang="en-US" sz="1100">
                          <a:effectLst/>
                          <a:ea typeface="Calibri" panose="020F0502020204030204" pitchFamily="34" charset="0"/>
                          <a:cs typeface="Times New Roman" panose="02020603050405020304" pitchFamily="18" charset="0"/>
                        </a:endParaRPr>
                      </a:p>
                    </p:txBody>
                  </p:sp>
                </p:grpSp>
                <p:sp>
                  <p:nvSpPr>
                    <p:cNvPr id="261" name="Text Box 292"/>
                    <p:cNvSpPr txBox="1"/>
                    <p:nvPr/>
                  </p:nvSpPr>
                  <p:spPr>
                    <a:xfrm>
                      <a:off x="730155" y="2770496"/>
                      <a:ext cx="376533" cy="289165"/>
                    </a:xfrm>
                    <a:prstGeom prst="rect">
                      <a:avLst/>
                    </a:prstGeom>
                    <a:noFill/>
                    <a:ln w="6350">
                      <a:noFill/>
                    </a:ln>
                    <a:effectLst/>
                  </p:spPr>
                  <p:style>
                    <a:lnRef idx="0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dk1"/>
                    </a:fontRef>
                  </p:style>
                  <p:txBody>
                    <a:bodyPr rot="0" spcFirstLastPara="0" vert="horz" wrap="square" lIns="9144" tIns="9144" rIns="9144" bIns="9144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BKR-1</a:t>
                      </a:r>
                      <a:endParaRPr lang="en-US" sz="1100">
                        <a:effectLst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262" name="Text Box 293"/>
                    <p:cNvSpPr txBox="1"/>
                    <p:nvPr/>
                  </p:nvSpPr>
                  <p:spPr>
                    <a:xfrm>
                      <a:off x="1924334" y="2777320"/>
                      <a:ext cx="376533" cy="289165"/>
                    </a:xfrm>
                    <a:prstGeom prst="rect">
                      <a:avLst/>
                    </a:prstGeom>
                    <a:noFill/>
                    <a:ln w="6350">
                      <a:noFill/>
                    </a:ln>
                    <a:effectLst/>
                  </p:spPr>
                  <p:style>
                    <a:lnRef idx="0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dk1"/>
                    </a:fontRef>
                  </p:style>
                  <p:txBody>
                    <a:bodyPr rot="0" spcFirstLastPara="0" vert="horz" wrap="square" lIns="9144" tIns="9144" rIns="9144" bIns="9144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BKR-2</a:t>
                      </a:r>
                      <a:endParaRPr lang="en-US" sz="1100">
                        <a:effectLst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263" name="Text Box 294"/>
                    <p:cNvSpPr txBox="1"/>
                    <p:nvPr/>
                  </p:nvSpPr>
                  <p:spPr>
                    <a:xfrm>
                      <a:off x="3159456" y="2777320"/>
                      <a:ext cx="376533" cy="289165"/>
                    </a:xfrm>
                    <a:prstGeom prst="rect">
                      <a:avLst/>
                    </a:prstGeom>
                    <a:noFill/>
                    <a:ln w="6350">
                      <a:noFill/>
                    </a:ln>
                    <a:effectLst/>
                  </p:spPr>
                  <p:style>
                    <a:lnRef idx="0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dk1"/>
                    </a:fontRef>
                  </p:style>
                  <p:txBody>
                    <a:bodyPr rot="0" spcFirstLastPara="0" vert="horz" wrap="square" lIns="9144" tIns="9144" rIns="9144" bIns="9144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BKR-3</a:t>
                      </a:r>
                      <a:endParaRPr lang="en-US" sz="1100">
                        <a:effectLst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264" name="Text Box 295"/>
                    <p:cNvSpPr txBox="1"/>
                    <p:nvPr/>
                  </p:nvSpPr>
                  <p:spPr>
                    <a:xfrm>
                      <a:off x="669986" y="1650033"/>
                      <a:ext cx="376533" cy="289165"/>
                    </a:xfrm>
                    <a:prstGeom prst="rect">
                      <a:avLst/>
                    </a:prstGeom>
                    <a:noFill/>
                    <a:ln w="6350">
                      <a:noFill/>
                    </a:ln>
                    <a:effectLst/>
                  </p:spPr>
                  <p:style>
                    <a:lnRef idx="0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dk1"/>
                    </a:fontRef>
                  </p:style>
                  <p:txBody>
                    <a:bodyPr rot="0" spcFirstLastPara="0" vert="horz" wrap="square" lIns="9144" tIns="9144" rIns="9144" bIns="9144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BKR-5</a:t>
                      </a:r>
                      <a:endParaRPr lang="en-US" sz="1100" dirty="0">
                        <a:effectLst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265" name="Text Box 296"/>
                    <p:cNvSpPr txBox="1"/>
                    <p:nvPr/>
                  </p:nvSpPr>
                  <p:spPr>
                    <a:xfrm>
                      <a:off x="663050" y="350618"/>
                      <a:ext cx="376533" cy="289165"/>
                    </a:xfrm>
                    <a:prstGeom prst="rect">
                      <a:avLst/>
                    </a:prstGeom>
                    <a:noFill/>
                    <a:ln w="6350">
                      <a:noFill/>
                    </a:ln>
                    <a:effectLst/>
                  </p:spPr>
                  <p:style>
                    <a:lnRef idx="0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dk1"/>
                    </a:fontRef>
                  </p:style>
                  <p:txBody>
                    <a:bodyPr rot="0" spcFirstLastPara="0" vert="horz" wrap="square" lIns="9144" tIns="9144" rIns="9144" bIns="9144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BKR-4</a:t>
                      </a:r>
                      <a:endParaRPr lang="en-US" sz="1100" dirty="0">
                        <a:effectLst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266" name="Text Box 297"/>
                    <p:cNvSpPr txBox="1"/>
                    <p:nvPr/>
                  </p:nvSpPr>
                  <p:spPr>
                    <a:xfrm>
                      <a:off x="1221474" y="341194"/>
                      <a:ext cx="376533" cy="289165"/>
                    </a:xfrm>
                    <a:prstGeom prst="rect">
                      <a:avLst/>
                    </a:prstGeom>
                    <a:noFill/>
                    <a:ln w="6350">
                      <a:noFill/>
                    </a:ln>
                    <a:effectLst/>
                  </p:spPr>
                  <p:style>
                    <a:lnRef idx="0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dk1"/>
                    </a:fontRef>
                  </p:style>
                  <p:txBody>
                    <a:bodyPr rot="0" spcFirstLastPara="0" vert="horz" wrap="square" lIns="9144" tIns="9144" rIns="9144" bIns="9144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BKR-6</a:t>
                      </a:r>
                      <a:endParaRPr lang="en-US" sz="1100">
                        <a:effectLst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267" name="Text Box 298"/>
                    <p:cNvSpPr txBox="1"/>
                    <p:nvPr/>
                  </p:nvSpPr>
                  <p:spPr>
                    <a:xfrm>
                      <a:off x="1235122" y="1651380"/>
                      <a:ext cx="376533" cy="289165"/>
                    </a:xfrm>
                    <a:prstGeom prst="rect">
                      <a:avLst/>
                    </a:prstGeom>
                    <a:noFill/>
                    <a:ln w="6350">
                      <a:noFill/>
                    </a:ln>
                    <a:effectLst/>
                  </p:spPr>
                  <p:style>
                    <a:lnRef idx="0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dk1"/>
                    </a:fontRef>
                  </p:style>
                  <p:txBody>
                    <a:bodyPr rot="0" spcFirstLastPara="0" vert="horz" wrap="square" lIns="9144" tIns="9144" rIns="9144" bIns="9144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BKR-7</a:t>
                      </a:r>
                      <a:endParaRPr lang="en-US" sz="1100">
                        <a:effectLst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268" name="Text Box 299"/>
                    <p:cNvSpPr txBox="1"/>
                    <p:nvPr/>
                  </p:nvSpPr>
                  <p:spPr>
                    <a:xfrm>
                      <a:off x="2456597" y="341194"/>
                      <a:ext cx="376533" cy="289165"/>
                    </a:xfrm>
                    <a:prstGeom prst="rect">
                      <a:avLst/>
                    </a:prstGeom>
                    <a:noFill/>
                    <a:ln w="6350">
                      <a:noFill/>
                    </a:ln>
                    <a:effectLst/>
                  </p:spPr>
                  <p:style>
                    <a:lnRef idx="0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dk1"/>
                    </a:fontRef>
                  </p:style>
                  <p:txBody>
                    <a:bodyPr rot="0" spcFirstLastPara="0" vert="horz" wrap="square" lIns="9144" tIns="9144" rIns="9144" bIns="9144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BKR-8</a:t>
                      </a:r>
                      <a:endParaRPr lang="en-US" sz="1100">
                        <a:effectLst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269" name="Text Box 300"/>
                    <p:cNvSpPr txBox="1"/>
                    <p:nvPr/>
                  </p:nvSpPr>
                  <p:spPr>
                    <a:xfrm>
                      <a:off x="2470244" y="1651380"/>
                      <a:ext cx="376533" cy="289165"/>
                    </a:xfrm>
                    <a:prstGeom prst="rect">
                      <a:avLst/>
                    </a:prstGeom>
                    <a:noFill/>
                    <a:ln w="6350">
                      <a:noFill/>
                    </a:ln>
                    <a:effectLst/>
                  </p:spPr>
                  <p:style>
                    <a:lnRef idx="0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dk1"/>
                    </a:fontRef>
                  </p:style>
                  <p:txBody>
                    <a:bodyPr rot="0" spcFirstLastPara="0" vert="horz" wrap="square" lIns="9144" tIns="9144" rIns="9144" bIns="9144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BKR-9</a:t>
                      </a:r>
                      <a:endParaRPr lang="en-US" sz="1100">
                        <a:effectLst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270" name="Text Box 301"/>
                    <p:cNvSpPr txBox="1"/>
                    <p:nvPr/>
                  </p:nvSpPr>
                  <p:spPr>
                    <a:xfrm>
                      <a:off x="4183038" y="511791"/>
                      <a:ext cx="410039" cy="289165"/>
                    </a:xfrm>
                    <a:prstGeom prst="rect">
                      <a:avLst/>
                    </a:prstGeom>
                    <a:noFill/>
                    <a:ln w="6350">
                      <a:noFill/>
                    </a:ln>
                    <a:effectLst/>
                  </p:spPr>
                  <p:style>
                    <a:lnRef idx="0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dk1"/>
                    </a:fontRef>
                  </p:style>
                  <p:txBody>
                    <a:bodyPr rot="0" spcFirstLastPara="0" vert="horz" wrap="square" lIns="9144" tIns="9144" rIns="9144" bIns="9144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BKR-10</a:t>
                      </a:r>
                      <a:endParaRPr lang="en-US" sz="1100">
                        <a:effectLst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271" name="Text Box 302"/>
                    <p:cNvSpPr txBox="1"/>
                    <p:nvPr/>
                  </p:nvSpPr>
                  <p:spPr>
                    <a:xfrm>
                      <a:off x="4183038" y="1460311"/>
                      <a:ext cx="410039" cy="289165"/>
                    </a:xfrm>
                    <a:prstGeom prst="rect">
                      <a:avLst/>
                    </a:prstGeom>
                    <a:noFill/>
                    <a:ln w="6350">
                      <a:noFill/>
                    </a:ln>
                    <a:effectLst/>
                  </p:spPr>
                  <p:style>
                    <a:lnRef idx="0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dk1"/>
                    </a:fontRef>
                  </p:style>
                  <p:txBody>
                    <a:bodyPr rot="0" spcFirstLastPara="0" vert="horz" wrap="square" lIns="9144" tIns="9144" rIns="9144" bIns="9144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BKR-11</a:t>
                      </a:r>
                      <a:endParaRPr lang="en-US" sz="1100">
                        <a:effectLst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272" name="Oval 271"/>
                    <p:cNvSpPr/>
                    <p:nvPr/>
                  </p:nvSpPr>
                  <p:spPr>
                    <a:xfrm>
                      <a:off x="211540" y="3678072"/>
                      <a:ext cx="4415051" cy="563472"/>
                    </a:xfrm>
                    <a:prstGeom prst="ellipse">
                      <a:avLst/>
                    </a:prstGeom>
                    <a:noFill/>
                    <a:ln w="22225">
                      <a:prstDash val="sysDot"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="horz" wrap="square" lIns="91440" tIns="45720" rIns="91440" bIns="4572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73" name="Text Box 304"/>
                    <p:cNvSpPr txBox="1"/>
                    <p:nvPr/>
                  </p:nvSpPr>
                  <p:spPr>
                    <a:xfrm>
                      <a:off x="4094328" y="3807726"/>
                      <a:ext cx="551282" cy="289164"/>
                    </a:xfrm>
                    <a:prstGeom prst="rect">
                      <a:avLst/>
                    </a:prstGeom>
                    <a:noFill/>
                    <a:ln w="6350">
                      <a:noFill/>
                    </a:ln>
                    <a:effectLst/>
                  </p:spPr>
                  <p:style>
                    <a:lnRef idx="0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dk1"/>
                    </a:fontRef>
                  </p:style>
                  <p:txBody>
                    <a:bodyPr rot="0" spcFirstLastPara="0" vert="horz" wrap="square" lIns="9144" tIns="9144" rIns="9144" bIns="9144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CC Train</a:t>
                      </a:r>
                      <a:endParaRPr lang="en-US" sz="1100">
                        <a:effectLst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p:txBody>
                </p:sp>
              </p:grpSp>
              <p:sp>
                <p:nvSpPr>
                  <p:cNvPr id="259" name="Cloud 258"/>
                  <p:cNvSpPr/>
                  <p:nvPr/>
                </p:nvSpPr>
                <p:spPr>
                  <a:xfrm>
                    <a:off x="211540" y="4879075"/>
                    <a:ext cx="5291195" cy="1112663"/>
                  </a:xfrm>
                  <a:prstGeom prst="cloud">
                    <a:avLst/>
                  </a:prstGeom>
                  <a:no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en-US"/>
                  </a:p>
                </p:txBody>
              </p:sp>
            </p:grpSp>
            <p:sp>
              <p:nvSpPr>
                <p:cNvPr id="256" name="Text Box 310"/>
                <p:cNvSpPr txBox="1"/>
                <p:nvPr/>
              </p:nvSpPr>
              <p:spPr>
                <a:xfrm>
                  <a:off x="2533024" y="5292610"/>
                  <a:ext cx="979170" cy="246380"/>
                </a:xfrm>
                <a:prstGeom prst="rect">
                  <a:avLst/>
                </a:prstGeom>
                <a:noFill/>
                <a:ln w="6350">
                  <a:noFill/>
                </a:ln>
                <a:effectLst/>
              </p:spPr>
              <p:style>
                <a:lnRef idx="0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ot="0" spcFirstLastPara="0" vert="horz" wrap="none" lIns="0" tIns="0" rIns="0" bIns="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>
                    <a:lnSpc>
                      <a:spcPct val="107000"/>
                    </a:lnSpc>
                    <a:spcBef>
                      <a:spcPts val="0"/>
                    </a:spcBef>
                    <a:spcAft>
                      <a:spcPts val="800"/>
                    </a:spcAft>
                  </a:pPr>
                  <a:r>
                    <a:rPr lang="en-US" sz="1600">
                      <a:effectLst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Rest of Grid</a:t>
                  </a:r>
                  <a:endParaRPr lang="en-US" sz="110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endParaRPr>
                </a:p>
              </p:txBody>
            </p:sp>
          </p:grpSp>
          <p:sp>
            <p:nvSpPr>
              <p:cNvPr id="253" name="Cloud 252"/>
              <p:cNvSpPr/>
              <p:nvPr/>
            </p:nvSpPr>
            <p:spPr>
              <a:xfrm>
                <a:off x="4257675" y="2590800"/>
                <a:ext cx="1577340" cy="790575"/>
              </a:xfrm>
              <a:prstGeom prst="cloud">
                <a:avLst/>
              </a:prstGeom>
              <a:noFill/>
              <a:ln w="12700" cap="flat" cmpd="sng" algn="ctr">
                <a:solidFill>
                  <a:srgbClr val="5B9BD5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254" name="Text Box 501"/>
              <p:cNvSpPr txBox="1"/>
              <p:nvPr/>
            </p:nvSpPr>
            <p:spPr>
              <a:xfrm>
                <a:off x="4272821" y="2625963"/>
                <a:ext cx="1649223" cy="664862"/>
              </a:xfrm>
              <a:prstGeom prst="rect">
                <a:avLst/>
              </a:prstGeom>
              <a:noFill/>
              <a:ln w="6350">
                <a:noFill/>
              </a:ln>
              <a:effectLst/>
            </p:spPr>
            <p:txBody>
              <a:bodyPr rot="0" spcFirstLastPara="0" vert="horz" wrap="square" lIns="9144" tIns="9144" rIns="9144" bIns="9144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200" b="1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Logical Resource Node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200" b="1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(Dispatch)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200" b="1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LMP: LRN_LMP_SF_AGG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243" name="Group 242"/>
            <p:cNvGrpSpPr/>
            <p:nvPr/>
          </p:nvGrpSpPr>
          <p:grpSpPr>
            <a:xfrm>
              <a:off x="571500" y="0"/>
              <a:ext cx="4240014" cy="1094329"/>
              <a:chOff x="0" y="0"/>
              <a:chExt cx="4240014" cy="1094329"/>
            </a:xfrm>
          </p:grpSpPr>
          <p:grpSp>
            <p:nvGrpSpPr>
              <p:cNvPr id="244" name="Group 243"/>
              <p:cNvGrpSpPr/>
              <p:nvPr/>
            </p:nvGrpSpPr>
            <p:grpSpPr>
              <a:xfrm>
                <a:off x="2571750" y="0"/>
                <a:ext cx="1668264" cy="790575"/>
                <a:chOff x="0" y="0"/>
                <a:chExt cx="1668264" cy="790575"/>
              </a:xfrm>
            </p:grpSpPr>
            <p:sp>
              <p:nvSpPr>
                <p:cNvPr id="248" name="Cloud 247"/>
                <p:cNvSpPr/>
                <p:nvPr/>
              </p:nvSpPr>
              <p:spPr>
                <a:xfrm>
                  <a:off x="0" y="0"/>
                  <a:ext cx="1577331" cy="790575"/>
                </a:xfrm>
                <a:prstGeom prst="cloud">
                  <a:avLst/>
                </a:prstGeom>
                <a:noFill/>
                <a:ln w="12700" cap="flat" cmpd="sng" algn="ctr">
                  <a:solidFill>
                    <a:srgbClr val="5B9BD5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49" name="Text Box 18"/>
                <p:cNvSpPr txBox="1"/>
                <p:nvPr/>
              </p:nvSpPr>
              <p:spPr>
                <a:xfrm>
                  <a:off x="19050" y="38100"/>
                  <a:ext cx="1649214" cy="664862"/>
                </a:xfrm>
                <a:prstGeom prst="rect">
                  <a:avLst/>
                </a:prstGeom>
                <a:noFill/>
                <a:ln w="6350">
                  <a:noFill/>
                </a:ln>
                <a:effectLst/>
              </p:spPr>
              <p:txBody>
                <a:bodyPr rot="0" spcFirstLastPara="0" vert="horz" wrap="square" lIns="9144" tIns="9144" rIns="9144" bIns="9144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algn="ctr">
                    <a:lnSpc>
                      <a:spcPct val="107000"/>
                    </a:lnSpc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200" b="1">
                      <a:effectLst/>
                      <a:latin typeface="Calibri" panose="020F050202020403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Logical Resource Node</a:t>
                  </a:r>
                  <a:endParaRPr lang="en-US" sz="11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endParaRPr>
                </a:p>
                <a:p>
                  <a:pPr marL="0" marR="0" algn="ctr">
                    <a:lnSpc>
                      <a:spcPct val="107000"/>
                    </a:lnSpc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200" b="1">
                      <a:effectLst/>
                      <a:latin typeface="Calibri" panose="020F050202020403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LMP: LRN_LMP_RN_LMP_AGG</a:t>
                  </a:r>
                  <a:endParaRPr lang="en-US" sz="11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endParaRPr>
                </a:p>
              </p:txBody>
            </p:sp>
          </p:grpSp>
          <p:cxnSp>
            <p:nvCxnSpPr>
              <p:cNvPr id="245" name="Straight Arrow Connector 244"/>
              <p:cNvCxnSpPr/>
              <p:nvPr/>
            </p:nvCxnSpPr>
            <p:spPr>
              <a:xfrm flipV="1">
                <a:off x="0" y="381000"/>
                <a:ext cx="2595670" cy="675480"/>
              </a:xfrm>
              <a:prstGeom prst="straightConnector1">
                <a:avLst/>
              </a:prstGeom>
              <a:ln w="12700">
                <a:prstDash val="sysDot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6" name="Straight Arrow Connector 245"/>
              <p:cNvCxnSpPr/>
              <p:nvPr/>
            </p:nvCxnSpPr>
            <p:spPr>
              <a:xfrm flipV="1">
                <a:off x="1181100" y="485775"/>
                <a:ext cx="1414145" cy="608330"/>
              </a:xfrm>
              <a:prstGeom prst="straightConnector1">
                <a:avLst/>
              </a:prstGeom>
              <a:ln w="12700">
                <a:prstDash val="sysDot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7" name="Straight Arrow Connector 246"/>
              <p:cNvCxnSpPr/>
              <p:nvPr/>
            </p:nvCxnSpPr>
            <p:spPr>
              <a:xfrm flipV="1">
                <a:off x="2428875" y="609600"/>
                <a:ext cx="219075" cy="484729"/>
              </a:xfrm>
              <a:prstGeom prst="straightConnector1">
                <a:avLst/>
              </a:prstGeom>
              <a:ln w="12700">
                <a:prstDash val="sysDot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3" name="TextBox 2"/>
          <p:cNvSpPr txBox="1"/>
          <p:nvPr/>
        </p:nvSpPr>
        <p:spPr>
          <a:xfrm>
            <a:off x="923640" y="5010170"/>
            <a:ext cx="64419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4">
                    <a:lumMod val="50000"/>
                    <a:lumOff val="50000"/>
                  </a:schemeClr>
                </a:solidFill>
              </a:rPr>
              <a:t>LRN_LMP_RN_LMP_AGG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accent4">
                    <a:lumMod val="50000"/>
                    <a:lumOff val="50000"/>
                  </a:schemeClr>
                </a:solidFill>
              </a:rPr>
              <a:t>=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accent4">
                    <a:lumMod val="50000"/>
                    <a:lumOff val="50000"/>
                  </a:schemeClr>
                </a:solidFill>
              </a:rPr>
              <a:t>LRN_LMP_SF_AGG</a:t>
            </a:r>
            <a:endParaRPr lang="en-US" dirty="0">
              <a:solidFill>
                <a:schemeClr val="accent4">
                  <a:lumMod val="50000"/>
                  <a:lumOff val="50000"/>
                </a:schemeClr>
              </a:solidFill>
            </a:endParaRPr>
          </a:p>
        </p:txBody>
      </p:sp>
      <p:cxnSp>
        <p:nvCxnSpPr>
          <p:cNvPr id="132" name="Straight Connector 131"/>
          <p:cNvCxnSpPr/>
          <p:nvPr/>
        </p:nvCxnSpPr>
        <p:spPr>
          <a:xfrm>
            <a:off x="2895600" y="5906135"/>
            <a:ext cx="0" cy="342265"/>
          </a:xfrm>
          <a:prstGeom prst="line">
            <a:avLst/>
          </a:prstGeom>
          <a:ln w="19050"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Straight Connector 132"/>
          <p:cNvCxnSpPr/>
          <p:nvPr/>
        </p:nvCxnSpPr>
        <p:spPr>
          <a:xfrm>
            <a:off x="3584575" y="5906135"/>
            <a:ext cx="0" cy="342265"/>
          </a:xfrm>
          <a:prstGeom prst="line">
            <a:avLst/>
          </a:prstGeom>
          <a:ln w="19050"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Straight Connector 133"/>
          <p:cNvCxnSpPr/>
          <p:nvPr/>
        </p:nvCxnSpPr>
        <p:spPr>
          <a:xfrm>
            <a:off x="2895600" y="6083300"/>
            <a:ext cx="688975" cy="0"/>
          </a:xfrm>
          <a:prstGeom prst="line">
            <a:avLst/>
          </a:prstGeom>
          <a:ln w="25400">
            <a:solidFill>
              <a:srgbClr val="C00000"/>
            </a:solidFill>
            <a:prstDash val="solid"/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5" name="Text Box 442"/>
          <p:cNvSpPr txBox="1"/>
          <p:nvPr/>
        </p:nvSpPr>
        <p:spPr>
          <a:xfrm>
            <a:off x="2943222" y="6125365"/>
            <a:ext cx="584200" cy="185420"/>
          </a:xfrm>
          <a:prstGeom prst="rect">
            <a:avLst/>
          </a:prstGeom>
          <a:noFill/>
          <a:ln w="6350">
            <a:noFill/>
          </a:ln>
          <a:effectLst/>
        </p:spPr>
        <p:txBody>
          <a:bodyPr rot="0" spcFirstLastPara="0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10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Over Load</a:t>
            </a:r>
            <a:endParaRPr lang="en-US" sz="1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136" name="Group 135"/>
          <p:cNvGrpSpPr/>
          <p:nvPr/>
        </p:nvGrpSpPr>
        <p:grpSpPr>
          <a:xfrm>
            <a:off x="84847" y="1032136"/>
            <a:ext cx="1943612" cy="4615874"/>
            <a:chOff x="363176" y="1053569"/>
            <a:chExt cx="1943612" cy="4615874"/>
          </a:xfrm>
        </p:grpSpPr>
        <p:grpSp>
          <p:nvGrpSpPr>
            <p:cNvPr id="137" name="Group 136"/>
            <p:cNvGrpSpPr/>
            <p:nvPr/>
          </p:nvGrpSpPr>
          <p:grpSpPr>
            <a:xfrm flipH="1">
              <a:off x="363176" y="1053569"/>
              <a:ext cx="1943612" cy="4615874"/>
              <a:chOff x="5326993" y="1210165"/>
              <a:chExt cx="1943612" cy="4615874"/>
            </a:xfrm>
          </p:grpSpPr>
          <p:grpSp>
            <p:nvGrpSpPr>
              <p:cNvPr id="139" name="Group 138"/>
              <p:cNvGrpSpPr/>
              <p:nvPr/>
            </p:nvGrpSpPr>
            <p:grpSpPr>
              <a:xfrm>
                <a:off x="5326993" y="1210165"/>
                <a:ext cx="1943612" cy="4615874"/>
                <a:chOff x="5326993" y="1210165"/>
                <a:chExt cx="1943612" cy="4615874"/>
              </a:xfrm>
            </p:grpSpPr>
            <p:sp>
              <p:nvSpPr>
                <p:cNvPr id="141" name="Rectangle 140"/>
                <p:cNvSpPr/>
                <p:nvPr/>
              </p:nvSpPr>
              <p:spPr>
                <a:xfrm>
                  <a:off x="6382869" y="1730081"/>
                  <a:ext cx="260289" cy="167961"/>
                </a:xfrm>
                <a:prstGeom prst="rect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rgbClr val="5B9BD5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/>
                </a:p>
              </p:txBody>
            </p:sp>
            <p:cxnSp>
              <p:nvCxnSpPr>
                <p:cNvPr id="142" name="Straight Connector 141"/>
                <p:cNvCxnSpPr/>
                <p:nvPr/>
              </p:nvCxnSpPr>
              <p:spPr>
                <a:xfrm flipH="1">
                  <a:off x="6528325" y="1210165"/>
                  <a:ext cx="7652" cy="2203068"/>
                </a:xfrm>
                <a:prstGeom prst="line">
                  <a:avLst/>
                </a:prstGeom>
                <a:noFill/>
                <a:ln w="25400" cap="flat" cmpd="sng" algn="ctr">
                  <a:solidFill>
                    <a:srgbClr val="5B9BD5"/>
                  </a:solidFill>
                  <a:prstDash val="solid"/>
                  <a:miter lim="800000"/>
                </a:ln>
                <a:effectLst/>
              </p:spPr>
            </p:cxnSp>
            <p:cxnSp>
              <p:nvCxnSpPr>
                <p:cNvPr id="143" name="Straight Connector 142"/>
                <p:cNvCxnSpPr/>
                <p:nvPr/>
              </p:nvCxnSpPr>
              <p:spPr>
                <a:xfrm>
                  <a:off x="7255603" y="2247828"/>
                  <a:ext cx="3062" cy="1001296"/>
                </a:xfrm>
                <a:prstGeom prst="line">
                  <a:avLst/>
                </a:prstGeom>
                <a:noFill/>
                <a:ln w="25400" cap="flat" cmpd="sng" algn="ctr">
                  <a:solidFill>
                    <a:srgbClr val="5B9BD5"/>
                  </a:solidFill>
                  <a:prstDash val="solid"/>
                  <a:miter lim="800000"/>
                </a:ln>
                <a:effectLst/>
              </p:spPr>
            </p:cxnSp>
            <p:cxnSp>
              <p:nvCxnSpPr>
                <p:cNvPr id="144" name="Straight Connector 143"/>
                <p:cNvCxnSpPr/>
                <p:nvPr/>
              </p:nvCxnSpPr>
              <p:spPr>
                <a:xfrm>
                  <a:off x="6520670" y="2240830"/>
                  <a:ext cx="738401" cy="0"/>
                </a:xfrm>
                <a:prstGeom prst="line">
                  <a:avLst/>
                </a:prstGeom>
                <a:noFill/>
                <a:ln w="25400" cap="flat" cmpd="sng" algn="ctr">
                  <a:solidFill>
                    <a:srgbClr val="5B9BD5"/>
                  </a:solidFill>
                  <a:prstDash val="solid"/>
                  <a:miter lim="800000"/>
                </a:ln>
                <a:effectLst/>
              </p:spPr>
            </p:cxnSp>
            <p:cxnSp>
              <p:nvCxnSpPr>
                <p:cNvPr id="145" name="Straight Connector 144"/>
                <p:cNvCxnSpPr/>
                <p:nvPr/>
              </p:nvCxnSpPr>
              <p:spPr>
                <a:xfrm flipH="1">
                  <a:off x="5326993" y="3224045"/>
                  <a:ext cx="1943612" cy="2601994"/>
                </a:xfrm>
                <a:prstGeom prst="line">
                  <a:avLst/>
                </a:prstGeom>
                <a:noFill/>
                <a:ln w="25400" cap="flat" cmpd="sng" algn="ctr">
                  <a:solidFill>
                    <a:srgbClr val="5B9BD5"/>
                  </a:solidFill>
                  <a:prstDash val="solid"/>
                  <a:miter lim="800000"/>
                  <a:tailEnd type="triangle"/>
                </a:ln>
                <a:effectLst/>
              </p:spPr>
            </p:cxnSp>
            <p:sp>
              <p:nvSpPr>
                <p:cNvPr id="146" name="Rectangle 145"/>
                <p:cNvSpPr/>
                <p:nvPr/>
              </p:nvSpPr>
              <p:spPr>
                <a:xfrm>
                  <a:off x="6390524" y="2569885"/>
                  <a:ext cx="260289" cy="167961"/>
                </a:xfrm>
                <a:prstGeom prst="rect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rgbClr val="5B9BD5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/>
                </a:p>
              </p:txBody>
            </p:sp>
            <p:sp>
              <p:nvSpPr>
                <p:cNvPr id="147" name="Text Box 128"/>
                <p:cNvSpPr txBox="1"/>
                <p:nvPr/>
              </p:nvSpPr>
              <p:spPr>
                <a:xfrm>
                  <a:off x="6797422" y="2433781"/>
                  <a:ext cx="324768" cy="156428"/>
                </a:xfrm>
                <a:prstGeom prst="rect">
                  <a:avLst/>
                </a:prstGeom>
                <a:solidFill>
                  <a:sysClr val="window" lastClr="FFFFFF"/>
                </a:solidFill>
                <a:ln w="6350">
                  <a:noFill/>
                </a:ln>
                <a:effectLst/>
              </p:spPr>
              <p:txBody>
                <a:bodyPr rot="0" spcFirstLastPara="0" vert="horz" wrap="square" lIns="0" tIns="0" rIns="0" bIns="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>
                    <a:lnSpc>
                      <a:spcPct val="107000"/>
                    </a:lnSpc>
                    <a:spcBef>
                      <a:spcPts val="0"/>
                    </a:spcBef>
                    <a:spcAft>
                      <a:spcPts val="800"/>
                    </a:spcAft>
                  </a:pPr>
                  <a:r>
                    <a:rPr lang="en-US" sz="800" dirty="0" smtClean="0">
                      <a:effectLst/>
                      <a:latin typeface="Calibri" panose="020F050202020403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meter2</a:t>
                  </a:r>
                  <a:endParaRPr lang="en-US" sz="11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48" name="Freeform 147"/>
                <p:cNvSpPr/>
                <p:nvPr/>
              </p:nvSpPr>
              <p:spPr>
                <a:xfrm>
                  <a:off x="6765647" y="2200343"/>
                  <a:ext cx="181800" cy="65812"/>
                </a:xfrm>
                <a:custGeom>
                  <a:avLst/>
                  <a:gdLst>
                    <a:gd name="connsiteX0" fmla="*/ 0 w 228600"/>
                    <a:gd name="connsiteY0" fmla="*/ 223841 h 228604"/>
                    <a:gd name="connsiteX1" fmla="*/ 114300 w 228600"/>
                    <a:gd name="connsiteY1" fmla="*/ 4 h 228604"/>
                    <a:gd name="connsiteX2" fmla="*/ 228600 w 228600"/>
                    <a:gd name="connsiteY2" fmla="*/ 228604 h 22860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228600" h="228604">
                      <a:moveTo>
                        <a:pt x="0" y="223841"/>
                      </a:moveTo>
                      <a:cubicBezTo>
                        <a:pt x="38100" y="111525"/>
                        <a:pt x="76200" y="-790"/>
                        <a:pt x="114300" y="4"/>
                      </a:cubicBezTo>
                      <a:cubicBezTo>
                        <a:pt x="152400" y="798"/>
                        <a:pt x="190500" y="114701"/>
                        <a:pt x="228600" y="228604"/>
                      </a:cubicBezTo>
                    </a:path>
                  </a:pathLst>
                </a:custGeom>
                <a:noFill/>
                <a:ln w="12700" cap="flat" cmpd="sng" algn="ctr">
                  <a:solidFill>
                    <a:srgbClr val="5B9BD5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/>
                </a:p>
              </p:txBody>
            </p:sp>
            <p:sp>
              <p:nvSpPr>
                <p:cNvPr id="149" name="Freeform 148"/>
                <p:cNvSpPr/>
                <p:nvPr/>
              </p:nvSpPr>
              <p:spPr>
                <a:xfrm>
                  <a:off x="6943659" y="2198972"/>
                  <a:ext cx="181800" cy="65812"/>
                </a:xfrm>
                <a:custGeom>
                  <a:avLst/>
                  <a:gdLst>
                    <a:gd name="connsiteX0" fmla="*/ 0 w 228600"/>
                    <a:gd name="connsiteY0" fmla="*/ 223841 h 228604"/>
                    <a:gd name="connsiteX1" fmla="*/ 114300 w 228600"/>
                    <a:gd name="connsiteY1" fmla="*/ 4 h 228604"/>
                    <a:gd name="connsiteX2" fmla="*/ 228600 w 228600"/>
                    <a:gd name="connsiteY2" fmla="*/ 228604 h 22860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228600" h="228604">
                      <a:moveTo>
                        <a:pt x="0" y="223841"/>
                      </a:moveTo>
                      <a:cubicBezTo>
                        <a:pt x="38100" y="111525"/>
                        <a:pt x="76200" y="-790"/>
                        <a:pt x="114300" y="4"/>
                      </a:cubicBezTo>
                      <a:cubicBezTo>
                        <a:pt x="152400" y="798"/>
                        <a:pt x="190500" y="114701"/>
                        <a:pt x="228600" y="228604"/>
                      </a:cubicBezTo>
                    </a:path>
                  </a:pathLst>
                </a:custGeom>
                <a:noFill/>
                <a:ln w="12700" cap="flat" cmpd="sng" algn="ctr">
                  <a:solidFill>
                    <a:srgbClr val="5B9BD5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/>
                </a:p>
              </p:txBody>
            </p:sp>
            <p:cxnSp>
              <p:nvCxnSpPr>
                <p:cNvPr id="150" name="Straight Connector 149"/>
                <p:cNvCxnSpPr/>
                <p:nvPr/>
              </p:nvCxnSpPr>
              <p:spPr>
                <a:xfrm>
                  <a:off x="6949380" y="2261957"/>
                  <a:ext cx="0" cy="164694"/>
                </a:xfrm>
                <a:prstGeom prst="line">
                  <a:avLst/>
                </a:prstGeom>
                <a:noFill/>
                <a:ln w="12700" cap="flat" cmpd="sng" algn="ctr">
                  <a:solidFill>
                    <a:srgbClr val="5B9BD5"/>
                  </a:solidFill>
                  <a:prstDash val="solid"/>
                  <a:miter lim="800000"/>
                </a:ln>
                <a:effectLst/>
              </p:spPr>
            </p:cxnSp>
            <p:sp>
              <p:nvSpPr>
                <p:cNvPr id="151" name="Oval 150"/>
                <p:cNvSpPr/>
                <p:nvPr/>
              </p:nvSpPr>
              <p:spPr>
                <a:xfrm>
                  <a:off x="6765647" y="2422920"/>
                  <a:ext cx="359810" cy="171693"/>
                </a:xfrm>
                <a:prstGeom prst="ellipse">
                  <a:avLst/>
                </a:prstGeom>
                <a:noFill/>
                <a:ln w="12700" cap="flat" cmpd="sng" algn="ctr">
                  <a:solidFill>
                    <a:srgbClr val="5B9BD5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/>
                </a:p>
              </p:txBody>
            </p:sp>
            <p:sp>
              <p:nvSpPr>
                <p:cNvPr id="152" name="Text Box 160"/>
                <p:cNvSpPr txBox="1"/>
                <p:nvPr/>
              </p:nvSpPr>
              <p:spPr>
                <a:xfrm>
                  <a:off x="6632579" y="1665054"/>
                  <a:ext cx="409978" cy="258556"/>
                </a:xfrm>
                <a:prstGeom prst="rect">
                  <a:avLst/>
                </a:prstGeom>
                <a:noFill/>
                <a:ln w="6350">
                  <a:noFill/>
                </a:ln>
                <a:effectLst/>
              </p:spPr>
              <p:txBody>
                <a:bodyPr rot="0" spcFirstLastPara="0" vert="horz" wrap="square" lIns="9144" tIns="9144" rIns="9144" bIns="9144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>
                    <a:lnSpc>
                      <a:spcPct val="107000"/>
                    </a:lnSpc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000" dirty="0" smtClean="0">
                      <a:effectLst/>
                      <a:latin typeface="Calibri" panose="020F050202020403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BKR-12</a:t>
                  </a:r>
                  <a:endParaRPr lang="en-US" sz="11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53" name="Text Box 161"/>
                <p:cNvSpPr txBox="1"/>
                <p:nvPr/>
              </p:nvSpPr>
              <p:spPr>
                <a:xfrm>
                  <a:off x="6592476" y="2674653"/>
                  <a:ext cx="409978" cy="258556"/>
                </a:xfrm>
                <a:prstGeom prst="rect">
                  <a:avLst/>
                </a:prstGeom>
                <a:noFill/>
                <a:ln w="6350">
                  <a:noFill/>
                </a:ln>
                <a:effectLst/>
              </p:spPr>
              <p:txBody>
                <a:bodyPr rot="0" spcFirstLastPara="0" vert="horz" wrap="square" lIns="9144" tIns="9144" rIns="9144" bIns="9144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>
                    <a:lnSpc>
                      <a:spcPct val="107000"/>
                    </a:lnSpc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000" dirty="0" smtClean="0">
                      <a:effectLst/>
                      <a:latin typeface="Calibri" panose="020F050202020403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BKR-13</a:t>
                  </a:r>
                  <a:endParaRPr lang="en-US" sz="11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endParaRPr>
                </a:p>
              </p:txBody>
            </p:sp>
          </p:grpSp>
          <p:sp>
            <p:nvSpPr>
              <p:cNvPr id="140" name="Oval 139"/>
              <p:cNvSpPr/>
              <p:nvPr/>
            </p:nvSpPr>
            <p:spPr>
              <a:xfrm>
                <a:off x="6485431" y="2204600"/>
                <a:ext cx="80841" cy="73901"/>
              </a:xfrm>
              <a:prstGeom prst="ellipse">
                <a:avLst/>
              </a:prstGeom>
              <a:solidFill>
                <a:srgbClr val="5B9BD5"/>
              </a:solidFill>
              <a:ln w="12700" cap="flat" cmpd="sng" algn="ctr">
                <a:solidFill>
                  <a:srgbClr val="5B9BD5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</p:grpSp>
        <p:sp>
          <p:nvSpPr>
            <p:cNvPr id="138" name="Text Box 137"/>
            <p:cNvSpPr txBox="1"/>
            <p:nvPr/>
          </p:nvSpPr>
          <p:spPr>
            <a:xfrm>
              <a:off x="1174355" y="1959354"/>
              <a:ext cx="505267" cy="258572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square" lIns="9144" tIns="9144" rIns="9144" bIns="9144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000" dirty="0" smtClean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EB-m2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79397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71500"/>
          </a:xfrm>
        </p:spPr>
        <p:txBody>
          <a:bodyPr/>
          <a:lstStyle/>
          <a:p>
            <a:r>
              <a:rPr lang="en-US" sz="2000" dirty="0" smtClean="0"/>
              <a:t>Scenario 2: Contingency Disconnects Both Resource</a:t>
            </a:r>
            <a:r>
              <a:rPr lang="en-US" sz="2000" dirty="0"/>
              <a:t> </a:t>
            </a:r>
            <a:r>
              <a:rPr lang="en-US" sz="2000" dirty="0" smtClean="0"/>
              <a:t>and Resource Node – Post NPRR 833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 dirty="0"/>
          </a:p>
        </p:txBody>
      </p:sp>
      <p:grpSp>
        <p:nvGrpSpPr>
          <p:cNvPr id="241" name="Group 240"/>
          <p:cNvGrpSpPr/>
          <p:nvPr/>
        </p:nvGrpSpPr>
        <p:grpSpPr>
          <a:xfrm>
            <a:off x="827125" y="990600"/>
            <a:ext cx="7478675" cy="5453063"/>
            <a:chOff x="109834" y="0"/>
            <a:chExt cx="5812210" cy="6029325"/>
          </a:xfrm>
        </p:grpSpPr>
        <p:grpSp>
          <p:nvGrpSpPr>
            <p:cNvPr id="250" name="Group 249"/>
            <p:cNvGrpSpPr/>
            <p:nvPr/>
          </p:nvGrpSpPr>
          <p:grpSpPr>
            <a:xfrm>
              <a:off x="109834" y="38101"/>
              <a:ext cx="5812210" cy="5991224"/>
              <a:chOff x="109834" y="0"/>
              <a:chExt cx="5812210" cy="5991225"/>
            </a:xfrm>
          </p:grpSpPr>
          <p:grpSp>
            <p:nvGrpSpPr>
              <p:cNvPr id="252" name="Group 251"/>
              <p:cNvGrpSpPr/>
              <p:nvPr/>
            </p:nvGrpSpPr>
            <p:grpSpPr>
              <a:xfrm>
                <a:off x="109834" y="0"/>
                <a:ext cx="5722641" cy="5991225"/>
                <a:chOff x="109845" y="0"/>
                <a:chExt cx="5723217" cy="5991738"/>
              </a:xfrm>
            </p:grpSpPr>
            <p:grpSp>
              <p:nvGrpSpPr>
                <p:cNvPr id="255" name="Group 254"/>
                <p:cNvGrpSpPr/>
                <p:nvPr/>
              </p:nvGrpSpPr>
              <p:grpSpPr>
                <a:xfrm>
                  <a:off x="109845" y="0"/>
                  <a:ext cx="5723217" cy="5991738"/>
                  <a:chOff x="109845" y="0"/>
                  <a:chExt cx="5723217" cy="5991738"/>
                </a:xfrm>
              </p:grpSpPr>
              <p:grpSp>
                <p:nvGrpSpPr>
                  <p:cNvPr id="258" name="Group 257"/>
                  <p:cNvGrpSpPr/>
                  <p:nvPr/>
                </p:nvGrpSpPr>
                <p:grpSpPr>
                  <a:xfrm>
                    <a:off x="109845" y="0"/>
                    <a:ext cx="5723217" cy="5009050"/>
                    <a:chOff x="109845" y="0"/>
                    <a:chExt cx="5723217" cy="5009050"/>
                  </a:xfrm>
                </p:grpSpPr>
                <p:grpSp>
                  <p:nvGrpSpPr>
                    <p:cNvPr id="260" name="Group 259"/>
                    <p:cNvGrpSpPr/>
                    <p:nvPr/>
                  </p:nvGrpSpPr>
                  <p:grpSpPr>
                    <a:xfrm>
                      <a:off x="109845" y="0"/>
                      <a:ext cx="5723217" cy="5009050"/>
                      <a:chOff x="-26632" y="0"/>
                      <a:chExt cx="5723217" cy="5009246"/>
                    </a:xfrm>
                  </p:grpSpPr>
                  <p:grpSp>
                    <p:nvGrpSpPr>
                      <p:cNvPr id="274" name="Group 273"/>
                      <p:cNvGrpSpPr/>
                      <p:nvPr/>
                    </p:nvGrpSpPr>
                    <p:grpSpPr>
                      <a:xfrm>
                        <a:off x="-26632" y="0"/>
                        <a:ext cx="5723217" cy="5009246"/>
                        <a:chOff x="-26632" y="0"/>
                        <a:chExt cx="5723217" cy="5009246"/>
                      </a:xfrm>
                    </p:grpSpPr>
                    <p:grpSp>
                      <p:nvGrpSpPr>
                        <p:cNvPr id="278" name="Group 277"/>
                        <p:cNvGrpSpPr/>
                        <p:nvPr/>
                      </p:nvGrpSpPr>
                      <p:grpSpPr>
                        <a:xfrm>
                          <a:off x="-26632" y="0"/>
                          <a:ext cx="5723217" cy="5009246"/>
                          <a:chOff x="-16565" y="0"/>
                          <a:chExt cx="3559865" cy="3047910"/>
                        </a:xfrm>
                      </p:grpSpPr>
                      <p:cxnSp>
                        <p:nvCxnSpPr>
                          <p:cNvPr id="282" name="Straight Connector 281"/>
                          <p:cNvCxnSpPr/>
                          <p:nvPr/>
                        </p:nvCxnSpPr>
                        <p:spPr>
                          <a:xfrm>
                            <a:off x="-16565" y="9525"/>
                            <a:ext cx="3559865" cy="0"/>
                          </a:xfrm>
                          <a:prstGeom prst="line">
                            <a:avLst/>
                          </a:prstGeom>
                          <a:ln w="25400"/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283" name="Straight Connector 282"/>
                          <p:cNvCxnSpPr/>
                          <p:nvPr/>
                        </p:nvCxnSpPr>
                        <p:spPr>
                          <a:xfrm>
                            <a:off x="-16565" y="1483743"/>
                            <a:ext cx="3559865" cy="4575"/>
                          </a:xfrm>
                          <a:prstGeom prst="line">
                            <a:avLst/>
                          </a:prstGeom>
                          <a:ln w="25400"/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sp>
                        <p:nvSpPr>
                          <p:cNvPr id="284" name="Rectangle 283"/>
                          <p:cNvSpPr/>
                          <p:nvPr/>
                        </p:nvSpPr>
                        <p:spPr>
                          <a:xfrm>
                            <a:off x="2795588" y="347662"/>
                            <a:ext cx="161925" cy="114300"/>
                          </a:xfrm>
                          <a:prstGeom prst="rect">
                            <a:avLst/>
                          </a:prstGeom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ot="0" spcFirstLastPara="0" vert="horz" wrap="square" lIns="91440" tIns="45720" rIns="91440" bIns="45720" numCol="1" spcCol="0" rtlCol="0" fromWordArt="0" anchor="ctr" anchorCtr="0" forceAA="0" compatLnSpc="1">
                            <a:prstTxWarp prst="textNoShape">
                              <a:avLst/>
                            </a:prstTxWarp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grpSp>
                        <p:nvGrpSpPr>
                          <p:cNvPr id="285" name="Group 284"/>
                          <p:cNvGrpSpPr/>
                          <p:nvPr/>
                        </p:nvGrpSpPr>
                        <p:grpSpPr>
                          <a:xfrm>
                            <a:off x="200025" y="4762"/>
                            <a:ext cx="721043" cy="2514917"/>
                            <a:chOff x="0" y="0"/>
                            <a:chExt cx="721043" cy="2514917"/>
                          </a:xfrm>
                        </p:grpSpPr>
                        <p:grpSp>
                          <p:nvGrpSpPr>
                            <p:cNvPr id="351" name="Group 350"/>
                            <p:cNvGrpSpPr/>
                            <p:nvPr/>
                          </p:nvGrpSpPr>
                          <p:grpSpPr>
                            <a:xfrm>
                              <a:off x="23813" y="0"/>
                              <a:ext cx="697230" cy="2514917"/>
                              <a:chOff x="0" y="0"/>
                              <a:chExt cx="697230" cy="2514917"/>
                            </a:xfrm>
                          </p:grpSpPr>
                          <p:grpSp>
                            <p:nvGrpSpPr>
                              <p:cNvPr id="354" name="Group 353"/>
                              <p:cNvGrpSpPr/>
                              <p:nvPr/>
                            </p:nvGrpSpPr>
                            <p:grpSpPr>
                              <a:xfrm>
                                <a:off x="0" y="0"/>
                                <a:ext cx="697230" cy="2514917"/>
                                <a:chOff x="0" y="0"/>
                                <a:chExt cx="697230" cy="2514917"/>
                              </a:xfrm>
                            </p:grpSpPr>
                            <p:cxnSp>
                              <p:nvCxnSpPr>
                                <p:cNvPr id="356" name="Straight Connector 355"/>
                                <p:cNvCxnSpPr/>
                                <p:nvPr/>
                              </p:nvCxnSpPr>
                              <p:spPr>
                                <a:xfrm>
                                  <a:off x="4762" y="0"/>
                                  <a:ext cx="0" cy="1483743"/>
                                </a:xfrm>
                                <a:prstGeom prst="line">
                                  <a:avLst/>
                                </a:prstGeom>
                                <a:ln w="25400"/>
                              </p:spPr>
                              <p:style>
                                <a:lnRef idx="1">
                                  <a:schemeClr val="accent1"/>
                                </a:lnRef>
                                <a:fillRef idx="0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tx1"/>
                                </a:fontRef>
                              </p:style>
                            </p:cxnSp>
                            <p:cxnSp>
                              <p:nvCxnSpPr>
                                <p:cNvPr id="357" name="Straight Connector 356"/>
                                <p:cNvCxnSpPr/>
                                <p:nvPr/>
                              </p:nvCxnSpPr>
                              <p:spPr>
                                <a:xfrm>
                                  <a:off x="457200" y="690563"/>
                                  <a:ext cx="1905" cy="681487"/>
                                </a:xfrm>
                                <a:prstGeom prst="line">
                                  <a:avLst/>
                                </a:prstGeom>
                                <a:ln w="25400"/>
                              </p:spPr>
                              <p:style>
                                <a:lnRef idx="1">
                                  <a:schemeClr val="accent1"/>
                                </a:lnRef>
                                <a:fillRef idx="0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tx1"/>
                                </a:fontRef>
                              </p:style>
                            </p:cxnSp>
                            <p:cxnSp>
                              <p:nvCxnSpPr>
                                <p:cNvPr id="358" name="Straight Connector 357"/>
                                <p:cNvCxnSpPr/>
                                <p:nvPr/>
                              </p:nvCxnSpPr>
                              <p:spPr>
                                <a:xfrm>
                                  <a:off x="0" y="685800"/>
                                  <a:ext cx="459357" cy="0"/>
                                </a:xfrm>
                                <a:prstGeom prst="line">
                                  <a:avLst/>
                                </a:prstGeom>
                                <a:ln w="25400"/>
                              </p:spPr>
                              <p:style>
                                <a:lnRef idx="1">
                                  <a:schemeClr val="accent1"/>
                                </a:lnRef>
                                <a:fillRef idx="0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tx1"/>
                                </a:fontRef>
                              </p:style>
                            </p:cxnSp>
                            <p:sp>
                              <p:nvSpPr>
                                <p:cNvPr id="359" name="Freeform 358"/>
                                <p:cNvSpPr/>
                                <p:nvPr/>
                              </p:nvSpPr>
                              <p:spPr>
                                <a:xfrm>
                                  <a:off x="447675" y="1362075"/>
                                  <a:ext cx="119063" cy="223838"/>
                                </a:xfrm>
                                <a:custGeom>
                                  <a:avLst/>
                                  <a:gdLst>
                                    <a:gd name="connsiteX0" fmla="*/ 0 w 119063"/>
                                    <a:gd name="connsiteY0" fmla="*/ 0 h 223838"/>
                                    <a:gd name="connsiteX1" fmla="*/ 119063 w 119063"/>
                                    <a:gd name="connsiteY1" fmla="*/ 104775 h 223838"/>
                                    <a:gd name="connsiteX2" fmla="*/ 0 w 119063"/>
                                    <a:gd name="connsiteY2" fmla="*/ 223838 h 223838"/>
                                  </a:gdLst>
                                  <a:ahLst/>
                                  <a:cxnLst>
                                    <a:cxn ang="0">
                                      <a:pos x="connsiteX0" y="connsiteY0"/>
                                    </a:cxn>
                                    <a:cxn ang="0">
                                      <a:pos x="connsiteX1" y="connsiteY1"/>
                                    </a:cxn>
                                    <a:cxn ang="0">
                                      <a:pos x="connsiteX2" y="connsiteY2"/>
                                    </a:cxn>
                                  </a:cxnLst>
                                  <a:rect l="l" t="t" r="r" b="b"/>
                                  <a:pathLst>
                                    <a:path w="119063" h="223838">
                                      <a:moveTo>
                                        <a:pt x="0" y="0"/>
                                      </a:moveTo>
                                      <a:cubicBezTo>
                                        <a:pt x="59531" y="33734"/>
                                        <a:pt x="119063" y="67469"/>
                                        <a:pt x="119063" y="104775"/>
                                      </a:cubicBezTo>
                                      <a:cubicBezTo>
                                        <a:pt x="119063" y="142081"/>
                                        <a:pt x="59531" y="182959"/>
                                        <a:pt x="0" y="223838"/>
                                      </a:cubicBezTo>
                                    </a:path>
                                  </a:pathLst>
                                </a:custGeom>
                                <a:noFill/>
                                <a:ln w="25400"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    <a:prstTxWarp prst="textNoShape">
                                    <a:avLst/>
                                  </a:prstTxWarp>
                                  <a:noAutofit/>
                                </a:bodyPr>
                                <a:lstStyle/>
                                <a:p>
                                  <a:endParaRPr lang="en-US"/>
                                </a:p>
                              </p:txBody>
                            </p:sp>
                            <p:cxnSp>
                              <p:nvCxnSpPr>
                                <p:cNvPr id="360" name="Straight Connector 359"/>
                                <p:cNvCxnSpPr/>
                                <p:nvPr/>
                              </p:nvCxnSpPr>
                              <p:spPr>
                                <a:xfrm>
                                  <a:off x="457200" y="1585913"/>
                                  <a:ext cx="1905" cy="700087"/>
                                </a:xfrm>
                                <a:prstGeom prst="line">
                                  <a:avLst/>
                                </a:prstGeom>
                                <a:ln w="25400"/>
                              </p:spPr>
                              <p:style>
                                <a:lnRef idx="1">
                                  <a:schemeClr val="accent1"/>
                                </a:lnRef>
                                <a:fillRef idx="0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tx1"/>
                                </a:fontRef>
                              </p:style>
                            </p:cxnSp>
                            <p:grpSp>
                              <p:nvGrpSpPr>
                                <p:cNvPr id="361" name="Group 360"/>
                                <p:cNvGrpSpPr/>
                                <p:nvPr/>
                              </p:nvGrpSpPr>
                              <p:grpSpPr>
                                <a:xfrm>
                                  <a:off x="233362" y="1943100"/>
                                  <a:ext cx="463868" cy="114300"/>
                                  <a:chOff x="0" y="0"/>
                                  <a:chExt cx="463868" cy="114300"/>
                                </a:xfrm>
                              </p:grpSpPr>
                              <p:cxnSp>
                                <p:nvCxnSpPr>
                                  <p:cNvPr id="364" name="Straight Connector 363"/>
                                  <p:cNvCxnSpPr/>
                                  <p:nvPr/>
                                </p:nvCxnSpPr>
                                <p:spPr>
                                  <a:xfrm flipV="1">
                                    <a:off x="0" y="0"/>
                                    <a:ext cx="114300" cy="114300"/>
                                  </a:xfrm>
                                  <a:prstGeom prst="line">
                                    <a:avLst/>
                                  </a:prstGeom>
                                  <a:ln w="25400">
                                    <a:solidFill>
                                      <a:schemeClr val="accent1"/>
                                    </a:solidFill>
                                  </a:ln>
                                </p:spPr>
                                <p:style>
                                  <a:lnRef idx="1">
                                    <a:schemeClr val="accent1"/>
                                  </a:lnRef>
                                  <a:fillRef idx="0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tx1"/>
                                  </a:fontRef>
                                </p:style>
                              </p:cxnSp>
                              <p:cxnSp>
                                <p:nvCxnSpPr>
                                  <p:cNvPr id="365" name="Straight Connector 364"/>
                                  <p:cNvCxnSpPr/>
                                  <p:nvPr/>
                                </p:nvCxnSpPr>
                                <p:spPr>
                                  <a:xfrm flipV="1">
                                    <a:off x="223838" y="0"/>
                                    <a:ext cx="114300" cy="114300"/>
                                  </a:xfrm>
                                  <a:prstGeom prst="line">
                                    <a:avLst/>
                                  </a:prstGeom>
                                  <a:ln w="25400">
                                    <a:solidFill>
                                      <a:schemeClr val="accent1"/>
                                    </a:solidFill>
                                  </a:ln>
                                </p:spPr>
                                <p:style>
                                  <a:lnRef idx="1">
                                    <a:schemeClr val="accent1"/>
                                  </a:lnRef>
                                  <a:fillRef idx="0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tx1"/>
                                  </a:fontRef>
                                </p:style>
                              </p:cxnSp>
                              <p:cxnSp>
                                <p:nvCxnSpPr>
                                  <p:cNvPr id="366" name="Straight Connector 365"/>
                                  <p:cNvCxnSpPr/>
                                  <p:nvPr/>
                                </p:nvCxnSpPr>
                                <p:spPr>
                                  <a:xfrm>
                                    <a:off x="114300" y="0"/>
                                    <a:ext cx="111443" cy="114300"/>
                                  </a:xfrm>
                                  <a:prstGeom prst="line">
                                    <a:avLst/>
                                  </a:prstGeom>
                                  <a:ln w="25400">
                                    <a:solidFill>
                                      <a:schemeClr val="accent1"/>
                                    </a:solidFill>
                                  </a:ln>
                                </p:spPr>
                                <p:style>
                                  <a:lnRef idx="1">
                                    <a:schemeClr val="accent1"/>
                                  </a:lnRef>
                                  <a:fillRef idx="0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tx1"/>
                                  </a:fontRef>
                                </p:style>
                              </p:cxnSp>
                              <p:cxnSp>
                                <p:nvCxnSpPr>
                                  <p:cNvPr id="367" name="Straight Connector 366"/>
                                  <p:cNvCxnSpPr/>
                                  <p:nvPr/>
                                </p:nvCxnSpPr>
                                <p:spPr>
                                  <a:xfrm>
                                    <a:off x="352425" y="0"/>
                                    <a:ext cx="111443" cy="114300"/>
                                  </a:xfrm>
                                  <a:prstGeom prst="line">
                                    <a:avLst/>
                                  </a:prstGeom>
                                  <a:ln w="25400">
                                    <a:solidFill>
                                      <a:schemeClr val="accent1"/>
                                    </a:solidFill>
                                  </a:ln>
                                </p:spPr>
                                <p:style>
                                  <a:lnRef idx="1">
                                    <a:schemeClr val="accent1"/>
                                  </a:lnRef>
                                  <a:fillRef idx="0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tx1"/>
                                  </a:fontRef>
                                </p:style>
                              </p:cxnSp>
                            </p:grpSp>
                            <p:sp>
                              <p:nvSpPr>
                                <p:cNvPr id="362" name="Oval 361"/>
                                <p:cNvSpPr/>
                                <p:nvPr/>
                              </p:nvSpPr>
                              <p:spPr>
                                <a:xfrm>
                                  <a:off x="347662" y="2286000"/>
                                  <a:ext cx="228678" cy="228917"/>
                                </a:xfrm>
                                <a:prstGeom prst="ellipse">
                                  <a:avLst/>
                                </a:prstGeom>
                                <a:noFill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    <a:prstTxWarp prst="textNoShape">
                                    <a:avLst/>
                                  </a:prstTxWarp>
                                  <a:noAutofit/>
                                </a:bodyPr>
                                <a:lstStyle/>
                                <a:p>
                                  <a:endParaRPr lang="en-US"/>
                                </a:p>
                              </p:txBody>
                            </p:sp>
                            <p:sp>
                              <p:nvSpPr>
                                <p:cNvPr id="363" name="Freeform 362"/>
                                <p:cNvSpPr/>
                                <p:nvPr/>
                              </p:nvSpPr>
                              <p:spPr>
                                <a:xfrm>
                                  <a:off x="409575" y="2343150"/>
                                  <a:ext cx="114300" cy="114300"/>
                                </a:xfrm>
                                <a:custGeom>
                                  <a:avLst/>
                                  <a:gdLst>
                                    <a:gd name="connsiteX0" fmla="*/ 0 w 919163"/>
                                    <a:gd name="connsiteY0" fmla="*/ 228600 h 452440"/>
                                    <a:gd name="connsiteX1" fmla="*/ 233363 w 919163"/>
                                    <a:gd name="connsiteY1" fmla="*/ 0 h 452440"/>
                                    <a:gd name="connsiteX2" fmla="*/ 457200 w 919163"/>
                                    <a:gd name="connsiteY2" fmla="*/ 228600 h 452440"/>
                                    <a:gd name="connsiteX3" fmla="*/ 690563 w 919163"/>
                                    <a:gd name="connsiteY3" fmla="*/ 452437 h 452440"/>
                                    <a:gd name="connsiteX4" fmla="*/ 919163 w 919163"/>
                                    <a:gd name="connsiteY4" fmla="*/ 223837 h 452440"/>
                                  </a:gdLst>
                                  <a:ahLst/>
                                  <a:cxnLst>
                                    <a:cxn ang="0">
                                      <a:pos x="connsiteX0" y="connsiteY0"/>
                                    </a:cxn>
                                    <a:cxn ang="0">
                                      <a:pos x="connsiteX1" y="connsiteY1"/>
                                    </a:cxn>
                                    <a:cxn ang="0">
                                      <a:pos x="connsiteX2" y="connsiteY2"/>
                                    </a:cxn>
                                    <a:cxn ang="0">
                                      <a:pos x="connsiteX3" y="connsiteY3"/>
                                    </a:cxn>
                                    <a:cxn ang="0">
                                      <a:pos x="connsiteX4" y="connsiteY4"/>
                                    </a:cxn>
                                  </a:cxnLst>
                                  <a:rect l="l" t="t" r="r" b="b"/>
                                  <a:pathLst>
                                    <a:path w="919163" h="452440">
                                      <a:moveTo>
                                        <a:pt x="0" y="228600"/>
                                      </a:moveTo>
                                      <a:cubicBezTo>
                                        <a:pt x="78581" y="114300"/>
                                        <a:pt x="157163" y="0"/>
                                        <a:pt x="233363" y="0"/>
                                      </a:cubicBezTo>
                                      <a:cubicBezTo>
                                        <a:pt x="309563" y="0"/>
                                        <a:pt x="381000" y="153194"/>
                                        <a:pt x="457200" y="228600"/>
                                      </a:cubicBezTo>
                                      <a:cubicBezTo>
                                        <a:pt x="533400" y="304006"/>
                                        <a:pt x="613569" y="453231"/>
                                        <a:pt x="690563" y="452437"/>
                                      </a:cubicBezTo>
                                      <a:cubicBezTo>
                                        <a:pt x="767557" y="451643"/>
                                        <a:pt x="843360" y="337740"/>
                                        <a:pt x="919163" y="223837"/>
                                      </a:cubicBezTo>
                                    </a:path>
                                  </a:pathLst>
                                </a:custGeom>
                                <a:noFill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    <a:prstTxWarp prst="textNoShape">
                                    <a:avLst/>
                                  </a:prstTxWarp>
                                  <a:noAutofit/>
                                </a:bodyPr>
                                <a:lstStyle/>
                                <a:p>
                                  <a:endParaRPr lang="en-US"/>
                                </a:p>
                              </p:txBody>
                            </p:sp>
                          </p:grpSp>
                          <p:sp>
                            <p:nvSpPr>
                              <p:cNvPr id="355" name="Rectangle 354"/>
                              <p:cNvSpPr/>
                              <p:nvPr/>
                            </p:nvSpPr>
                            <p:spPr>
                              <a:xfrm>
                                <a:off x="376237" y="1714500"/>
                                <a:ext cx="161925" cy="114300"/>
                              </a:xfrm>
                              <a:prstGeom prst="rect">
                                <a:avLst/>
                              </a:prstGeom>
                              <a:solidFill>
                                <a:schemeClr val="bg1"/>
                              </a:solidFill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  <a:prstTxWarp prst="textNoShape">
                                  <a:avLst/>
                                </a:prstTxWarp>
                                <a:noAutofit/>
                              </a:bodyPr>
                              <a:lstStyle/>
                              <a:p>
                                <a:endParaRPr lang="en-US"/>
                              </a:p>
                            </p:txBody>
                          </p:sp>
                        </p:grpSp>
                        <p:sp>
                          <p:nvSpPr>
                            <p:cNvPr id="352" name="Oval 351"/>
                            <p:cNvSpPr/>
                            <p:nvPr/>
                          </p:nvSpPr>
                          <p:spPr>
                            <a:xfrm>
                              <a:off x="457200" y="2143125"/>
                              <a:ext cx="50291" cy="50291"/>
                            </a:xfrm>
                            <a:prstGeom prst="ellipse">
                              <a:avLst/>
                            </a:prstGeom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<a:prstTxWarp prst="textNoShape">
                                <a:avLst/>
                              </a:prstTxWarp>
                              <a:noAutofit/>
                            </a:bodyPr>
                            <a:lstStyle/>
                            <a:p>
                              <a:endParaRPr lang="en-US"/>
                            </a:p>
                          </p:txBody>
                        </p:sp>
                        <p:sp>
                          <p:nvSpPr>
                            <p:cNvPr id="353" name="Oval 352"/>
                            <p:cNvSpPr/>
                            <p:nvPr/>
                          </p:nvSpPr>
                          <p:spPr>
                            <a:xfrm>
                              <a:off x="0" y="657225"/>
                              <a:ext cx="50291" cy="50291"/>
                            </a:xfrm>
                            <a:prstGeom prst="ellipse">
                              <a:avLst/>
                            </a:prstGeom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<a:prstTxWarp prst="textNoShape">
                                <a:avLst/>
                              </a:prstTxWarp>
                              <a:noAutofit/>
                            </a:bodyPr>
                            <a:lstStyle/>
                            <a:p>
                              <a:endParaRPr lang="en-US"/>
                            </a:p>
                          </p:txBody>
                        </p:sp>
                      </p:grpSp>
                      <p:grpSp>
                        <p:nvGrpSpPr>
                          <p:cNvPr id="286" name="Group 285"/>
                          <p:cNvGrpSpPr/>
                          <p:nvPr/>
                        </p:nvGrpSpPr>
                        <p:grpSpPr>
                          <a:xfrm>
                            <a:off x="942975" y="4762"/>
                            <a:ext cx="721043" cy="2514917"/>
                            <a:chOff x="0" y="0"/>
                            <a:chExt cx="721043" cy="2514917"/>
                          </a:xfrm>
                        </p:grpSpPr>
                        <p:grpSp>
                          <p:nvGrpSpPr>
                            <p:cNvPr id="334" name="Group 333"/>
                            <p:cNvGrpSpPr/>
                            <p:nvPr/>
                          </p:nvGrpSpPr>
                          <p:grpSpPr>
                            <a:xfrm>
                              <a:off x="23813" y="0"/>
                              <a:ext cx="697230" cy="2514917"/>
                              <a:chOff x="0" y="0"/>
                              <a:chExt cx="697230" cy="2514917"/>
                            </a:xfrm>
                          </p:grpSpPr>
                          <p:grpSp>
                            <p:nvGrpSpPr>
                              <p:cNvPr id="337" name="Group 336"/>
                              <p:cNvGrpSpPr/>
                              <p:nvPr/>
                            </p:nvGrpSpPr>
                            <p:grpSpPr>
                              <a:xfrm>
                                <a:off x="0" y="0"/>
                                <a:ext cx="697230" cy="2514917"/>
                                <a:chOff x="0" y="0"/>
                                <a:chExt cx="697230" cy="2514917"/>
                              </a:xfrm>
                            </p:grpSpPr>
                            <p:cxnSp>
                              <p:nvCxnSpPr>
                                <p:cNvPr id="339" name="Straight Connector 338"/>
                                <p:cNvCxnSpPr/>
                                <p:nvPr/>
                              </p:nvCxnSpPr>
                              <p:spPr>
                                <a:xfrm>
                                  <a:off x="4762" y="0"/>
                                  <a:ext cx="0" cy="1483743"/>
                                </a:xfrm>
                                <a:prstGeom prst="line">
                                  <a:avLst/>
                                </a:prstGeom>
                                <a:ln w="25400"/>
                              </p:spPr>
                              <p:style>
                                <a:lnRef idx="1">
                                  <a:schemeClr val="accent1"/>
                                </a:lnRef>
                                <a:fillRef idx="0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tx1"/>
                                </a:fontRef>
                              </p:style>
                            </p:cxnSp>
                            <p:cxnSp>
                              <p:nvCxnSpPr>
                                <p:cNvPr id="340" name="Straight Connector 339"/>
                                <p:cNvCxnSpPr/>
                                <p:nvPr/>
                              </p:nvCxnSpPr>
                              <p:spPr>
                                <a:xfrm>
                                  <a:off x="457200" y="690563"/>
                                  <a:ext cx="1905" cy="681487"/>
                                </a:xfrm>
                                <a:prstGeom prst="line">
                                  <a:avLst/>
                                </a:prstGeom>
                                <a:ln w="25400"/>
                              </p:spPr>
                              <p:style>
                                <a:lnRef idx="1">
                                  <a:schemeClr val="accent1"/>
                                </a:lnRef>
                                <a:fillRef idx="0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tx1"/>
                                </a:fontRef>
                              </p:style>
                            </p:cxnSp>
                            <p:cxnSp>
                              <p:nvCxnSpPr>
                                <p:cNvPr id="341" name="Straight Connector 340"/>
                                <p:cNvCxnSpPr/>
                                <p:nvPr/>
                              </p:nvCxnSpPr>
                              <p:spPr>
                                <a:xfrm>
                                  <a:off x="0" y="685800"/>
                                  <a:ext cx="459357" cy="0"/>
                                </a:xfrm>
                                <a:prstGeom prst="line">
                                  <a:avLst/>
                                </a:prstGeom>
                                <a:ln w="25400"/>
                              </p:spPr>
                              <p:style>
                                <a:lnRef idx="1">
                                  <a:schemeClr val="accent1"/>
                                </a:lnRef>
                                <a:fillRef idx="0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tx1"/>
                                </a:fontRef>
                              </p:style>
                            </p:cxnSp>
                            <p:sp>
                              <p:nvSpPr>
                                <p:cNvPr id="342" name="Freeform 341"/>
                                <p:cNvSpPr/>
                                <p:nvPr/>
                              </p:nvSpPr>
                              <p:spPr>
                                <a:xfrm>
                                  <a:off x="447675" y="1362075"/>
                                  <a:ext cx="119063" cy="223838"/>
                                </a:xfrm>
                                <a:custGeom>
                                  <a:avLst/>
                                  <a:gdLst>
                                    <a:gd name="connsiteX0" fmla="*/ 0 w 119063"/>
                                    <a:gd name="connsiteY0" fmla="*/ 0 h 223838"/>
                                    <a:gd name="connsiteX1" fmla="*/ 119063 w 119063"/>
                                    <a:gd name="connsiteY1" fmla="*/ 104775 h 223838"/>
                                    <a:gd name="connsiteX2" fmla="*/ 0 w 119063"/>
                                    <a:gd name="connsiteY2" fmla="*/ 223838 h 223838"/>
                                  </a:gdLst>
                                  <a:ahLst/>
                                  <a:cxnLst>
                                    <a:cxn ang="0">
                                      <a:pos x="connsiteX0" y="connsiteY0"/>
                                    </a:cxn>
                                    <a:cxn ang="0">
                                      <a:pos x="connsiteX1" y="connsiteY1"/>
                                    </a:cxn>
                                    <a:cxn ang="0">
                                      <a:pos x="connsiteX2" y="connsiteY2"/>
                                    </a:cxn>
                                  </a:cxnLst>
                                  <a:rect l="l" t="t" r="r" b="b"/>
                                  <a:pathLst>
                                    <a:path w="119063" h="223838">
                                      <a:moveTo>
                                        <a:pt x="0" y="0"/>
                                      </a:moveTo>
                                      <a:cubicBezTo>
                                        <a:pt x="59531" y="33734"/>
                                        <a:pt x="119063" y="67469"/>
                                        <a:pt x="119063" y="104775"/>
                                      </a:cubicBezTo>
                                      <a:cubicBezTo>
                                        <a:pt x="119063" y="142081"/>
                                        <a:pt x="59531" y="182959"/>
                                        <a:pt x="0" y="223838"/>
                                      </a:cubicBezTo>
                                    </a:path>
                                  </a:pathLst>
                                </a:custGeom>
                                <a:noFill/>
                                <a:ln w="25400"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    <a:prstTxWarp prst="textNoShape">
                                    <a:avLst/>
                                  </a:prstTxWarp>
                                  <a:noAutofit/>
                                </a:bodyPr>
                                <a:lstStyle/>
                                <a:p>
                                  <a:endParaRPr lang="en-US"/>
                                </a:p>
                              </p:txBody>
                            </p:sp>
                            <p:cxnSp>
                              <p:nvCxnSpPr>
                                <p:cNvPr id="343" name="Straight Connector 342"/>
                                <p:cNvCxnSpPr/>
                                <p:nvPr/>
                              </p:nvCxnSpPr>
                              <p:spPr>
                                <a:xfrm>
                                  <a:off x="457200" y="1585913"/>
                                  <a:ext cx="1905" cy="700087"/>
                                </a:xfrm>
                                <a:prstGeom prst="line">
                                  <a:avLst/>
                                </a:prstGeom>
                                <a:ln w="25400"/>
                              </p:spPr>
                              <p:style>
                                <a:lnRef idx="1">
                                  <a:schemeClr val="accent1"/>
                                </a:lnRef>
                                <a:fillRef idx="0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tx1"/>
                                </a:fontRef>
                              </p:style>
                            </p:cxnSp>
                            <p:grpSp>
                              <p:nvGrpSpPr>
                                <p:cNvPr id="344" name="Group 343"/>
                                <p:cNvGrpSpPr/>
                                <p:nvPr/>
                              </p:nvGrpSpPr>
                              <p:grpSpPr>
                                <a:xfrm>
                                  <a:off x="233362" y="1943100"/>
                                  <a:ext cx="463868" cy="114300"/>
                                  <a:chOff x="0" y="0"/>
                                  <a:chExt cx="463868" cy="114300"/>
                                </a:xfrm>
                              </p:grpSpPr>
                              <p:cxnSp>
                                <p:nvCxnSpPr>
                                  <p:cNvPr id="347" name="Straight Connector 346"/>
                                  <p:cNvCxnSpPr/>
                                  <p:nvPr/>
                                </p:nvCxnSpPr>
                                <p:spPr>
                                  <a:xfrm flipV="1">
                                    <a:off x="0" y="0"/>
                                    <a:ext cx="114300" cy="114300"/>
                                  </a:xfrm>
                                  <a:prstGeom prst="line">
                                    <a:avLst/>
                                  </a:prstGeom>
                                  <a:ln w="25400"/>
                                </p:spPr>
                                <p:style>
                                  <a:lnRef idx="1">
                                    <a:schemeClr val="accent1"/>
                                  </a:lnRef>
                                  <a:fillRef idx="0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tx1"/>
                                  </a:fontRef>
                                </p:style>
                              </p:cxnSp>
                              <p:cxnSp>
                                <p:nvCxnSpPr>
                                  <p:cNvPr id="348" name="Straight Connector 347"/>
                                  <p:cNvCxnSpPr/>
                                  <p:nvPr/>
                                </p:nvCxnSpPr>
                                <p:spPr>
                                  <a:xfrm flipV="1">
                                    <a:off x="223838" y="0"/>
                                    <a:ext cx="114300" cy="114300"/>
                                  </a:xfrm>
                                  <a:prstGeom prst="line">
                                    <a:avLst/>
                                  </a:prstGeom>
                                  <a:ln w="25400"/>
                                </p:spPr>
                                <p:style>
                                  <a:lnRef idx="1">
                                    <a:schemeClr val="accent1"/>
                                  </a:lnRef>
                                  <a:fillRef idx="0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tx1"/>
                                  </a:fontRef>
                                </p:style>
                              </p:cxnSp>
                              <p:cxnSp>
                                <p:nvCxnSpPr>
                                  <p:cNvPr id="349" name="Straight Connector 348"/>
                                  <p:cNvCxnSpPr/>
                                  <p:nvPr/>
                                </p:nvCxnSpPr>
                                <p:spPr>
                                  <a:xfrm>
                                    <a:off x="114300" y="0"/>
                                    <a:ext cx="111443" cy="114300"/>
                                  </a:xfrm>
                                  <a:prstGeom prst="line">
                                    <a:avLst/>
                                  </a:prstGeom>
                                  <a:ln w="25400"/>
                                </p:spPr>
                                <p:style>
                                  <a:lnRef idx="1">
                                    <a:schemeClr val="accent1"/>
                                  </a:lnRef>
                                  <a:fillRef idx="0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tx1"/>
                                  </a:fontRef>
                                </p:style>
                              </p:cxnSp>
                              <p:cxnSp>
                                <p:nvCxnSpPr>
                                  <p:cNvPr id="350" name="Straight Connector 349"/>
                                  <p:cNvCxnSpPr/>
                                  <p:nvPr/>
                                </p:nvCxnSpPr>
                                <p:spPr>
                                  <a:xfrm>
                                    <a:off x="352425" y="0"/>
                                    <a:ext cx="111443" cy="114300"/>
                                  </a:xfrm>
                                  <a:prstGeom prst="line">
                                    <a:avLst/>
                                  </a:prstGeom>
                                  <a:ln w="25400"/>
                                </p:spPr>
                                <p:style>
                                  <a:lnRef idx="1">
                                    <a:schemeClr val="accent1"/>
                                  </a:lnRef>
                                  <a:fillRef idx="0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tx1"/>
                                  </a:fontRef>
                                </p:style>
                              </p:cxnSp>
                            </p:grpSp>
                            <p:sp>
                              <p:nvSpPr>
                                <p:cNvPr id="345" name="Oval 344"/>
                                <p:cNvSpPr/>
                                <p:nvPr/>
                              </p:nvSpPr>
                              <p:spPr>
                                <a:xfrm>
                                  <a:off x="347662" y="2286000"/>
                                  <a:ext cx="228678" cy="228917"/>
                                </a:xfrm>
                                <a:prstGeom prst="ellipse">
                                  <a:avLst/>
                                </a:prstGeom>
                                <a:noFill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    <a:prstTxWarp prst="textNoShape">
                                    <a:avLst/>
                                  </a:prstTxWarp>
                                  <a:noAutofit/>
                                </a:bodyPr>
                                <a:lstStyle/>
                                <a:p>
                                  <a:endParaRPr lang="en-US"/>
                                </a:p>
                              </p:txBody>
                            </p:sp>
                            <p:sp>
                              <p:nvSpPr>
                                <p:cNvPr id="346" name="Freeform 345"/>
                                <p:cNvSpPr/>
                                <p:nvPr/>
                              </p:nvSpPr>
                              <p:spPr>
                                <a:xfrm>
                                  <a:off x="409575" y="2343150"/>
                                  <a:ext cx="114300" cy="114300"/>
                                </a:xfrm>
                                <a:custGeom>
                                  <a:avLst/>
                                  <a:gdLst>
                                    <a:gd name="connsiteX0" fmla="*/ 0 w 919163"/>
                                    <a:gd name="connsiteY0" fmla="*/ 228600 h 452440"/>
                                    <a:gd name="connsiteX1" fmla="*/ 233363 w 919163"/>
                                    <a:gd name="connsiteY1" fmla="*/ 0 h 452440"/>
                                    <a:gd name="connsiteX2" fmla="*/ 457200 w 919163"/>
                                    <a:gd name="connsiteY2" fmla="*/ 228600 h 452440"/>
                                    <a:gd name="connsiteX3" fmla="*/ 690563 w 919163"/>
                                    <a:gd name="connsiteY3" fmla="*/ 452437 h 452440"/>
                                    <a:gd name="connsiteX4" fmla="*/ 919163 w 919163"/>
                                    <a:gd name="connsiteY4" fmla="*/ 223837 h 452440"/>
                                  </a:gdLst>
                                  <a:ahLst/>
                                  <a:cxnLst>
                                    <a:cxn ang="0">
                                      <a:pos x="connsiteX0" y="connsiteY0"/>
                                    </a:cxn>
                                    <a:cxn ang="0">
                                      <a:pos x="connsiteX1" y="connsiteY1"/>
                                    </a:cxn>
                                    <a:cxn ang="0">
                                      <a:pos x="connsiteX2" y="connsiteY2"/>
                                    </a:cxn>
                                    <a:cxn ang="0">
                                      <a:pos x="connsiteX3" y="connsiteY3"/>
                                    </a:cxn>
                                    <a:cxn ang="0">
                                      <a:pos x="connsiteX4" y="connsiteY4"/>
                                    </a:cxn>
                                  </a:cxnLst>
                                  <a:rect l="l" t="t" r="r" b="b"/>
                                  <a:pathLst>
                                    <a:path w="919163" h="452440">
                                      <a:moveTo>
                                        <a:pt x="0" y="228600"/>
                                      </a:moveTo>
                                      <a:cubicBezTo>
                                        <a:pt x="78581" y="114300"/>
                                        <a:pt x="157163" y="0"/>
                                        <a:pt x="233363" y="0"/>
                                      </a:cubicBezTo>
                                      <a:cubicBezTo>
                                        <a:pt x="309563" y="0"/>
                                        <a:pt x="381000" y="153194"/>
                                        <a:pt x="457200" y="228600"/>
                                      </a:cubicBezTo>
                                      <a:cubicBezTo>
                                        <a:pt x="533400" y="304006"/>
                                        <a:pt x="613569" y="453231"/>
                                        <a:pt x="690563" y="452437"/>
                                      </a:cubicBezTo>
                                      <a:cubicBezTo>
                                        <a:pt x="767557" y="451643"/>
                                        <a:pt x="843360" y="337740"/>
                                        <a:pt x="919163" y="223837"/>
                                      </a:cubicBezTo>
                                    </a:path>
                                  </a:pathLst>
                                </a:custGeom>
                                <a:noFill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    <a:prstTxWarp prst="textNoShape">
                                    <a:avLst/>
                                  </a:prstTxWarp>
                                  <a:noAutofit/>
                                </a:bodyPr>
                                <a:lstStyle/>
                                <a:p>
                                  <a:endParaRPr lang="en-US"/>
                                </a:p>
                              </p:txBody>
                            </p:sp>
                          </p:grpSp>
                          <p:sp>
                            <p:nvSpPr>
                              <p:cNvPr id="338" name="Rectangle 337"/>
                              <p:cNvSpPr/>
                              <p:nvPr/>
                            </p:nvSpPr>
                            <p:spPr>
                              <a:xfrm>
                                <a:off x="376237" y="1714500"/>
                                <a:ext cx="161925" cy="114300"/>
                              </a:xfrm>
                              <a:prstGeom prst="rect">
                                <a:avLst/>
                              </a:prstGeom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  <a:prstTxWarp prst="textNoShape">
                                  <a:avLst/>
                                </a:prstTxWarp>
                                <a:noAutofit/>
                              </a:bodyPr>
                              <a:lstStyle/>
                              <a:p>
                                <a:endParaRPr lang="en-US"/>
                              </a:p>
                            </p:txBody>
                          </p:sp>
                        </p:grpSp>
                        <p:sp>
                          <p:nvSpPr>
                            <p:cNvPr id="335" name="Oval 334"/>
                            <p:cNvSpPr/>
                            <p:nvPr/>
                          </p:nvSpPr>
                          <p:spPr>
                            <a:xfrm>
                              <a:off x="457200" y="2143125"/>
                              <a:ext cx="50291" cy="50291"/>
                            </a:xfrm>
                            <a:prstGeom prst="ellipse">
                              <a:avLst/>
                            </a:prstGeom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<a:prstTxWarp prst="textNoShape">
                                <a:avLst/>
                              </a:prstTxWarp>
                              <a:noAutofit/>
                            </a:bodyPr>
                            <a:lstStyle/>
                            <a:p>
                              <a:endParaRPr lang="en-US"/>
                            </a:p>
                          </p:txBody>
                        </p:sp>
                        <p:sp>
                          <p:nvSpPr>
                            <p:cNvPr id="336" name="Oval 335"/>
                            <p:cNvSpPr/>
                            <p:nvPr/>
                          </p:nvSpPr>
                          <p:spPr>
                            <a:xfrm>
                              <a:off x="0" y="657225"/>
                              <a:ext cx="50291" cy="50291"/>
                            </a:xfrm>
                            <a:prstGeom prst="ellipse">
                              <a:avLst/>
                            </a:prstGeom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<a:prstTxWarp prst="textNoShape">
                                <a:avLst/>
                              </a:prstTxWarp>
                              <a:noAutofit/>
                            </a:bodyPr>
                            <a:lstStyle/>
                            <a:p>
                              <a:endParaRPr lang="en-US"/>
                            </a:p>
                          </p:txBody>
                        </p:sp>
                      </p:grpSp>
                      <p:grpSp>
                        <p:nvGrpSpPr>
                          <p:cNvPr id="287" name="Group 286"/>
                          <p:cNvGrpSpPr/>
                          <p:nvPr/>
                        </p:nvGrpSpPr>
                        <p:grpSpPr>
                          <a:xfrm>
                            <a:off x="1714500" y="0"/>
                            <a:ext cx="721043" cy="2514917"/>
                            <a:chOff x="0" y="0"/>
                            <a:chExt cx="721043" cy="2514917"/>
                          </a:xfrm>
                        </p:grpSpPr>
                        <p:grpSp>
                          <p:nvGrpSpPr>
                            <p:cNvPr id="317" name="Group 316"/>
                            <p:cNvGrpSpPr/>
                            <p:nvPr/>
                          </p:nvGrpSpPr>
                          <p:grpSpPr>
                            <a:xfrm>
                              <a:off x="23813" y="0"/>
                              <a:ext cx="697230" cy="2514917"/>
                              <a:chOff x="0" y="0"/>
                              <a:chExt cx="697230" cy="2514917"/>
                            </a:xfrm>
                          </p:grpSpPr>
                          <p:grpSp>
                            <p:nvGrpSpPr>
                              <p:cNvPr id="320" name="Group 319"/>
                              <p:cNvGrpSpPr/>
                              <p:nvPr/>
                            </p:nvGrpSpPr>
                            <p:grpSpPr>
                              <a:xfrm>
                                <a:off x="0" y="0"/>
                                <a:ext cx="697230" cy="2514917"/>
                                <a:chOff x="0" y="0"/>
                                <a:chExt cx="697230" cy="2514917"/>
                              </a:xfrm>
                            </p:grpSpPr>
                            <p:cxnSp>
                              <p:nvCxnSpPr>
                                <p:cNvPr id="322" name="Straight Connector 321"/>
                                <p:cNvCxnSpPr/>
                                <p:nvPr/>
                              </p:nvCxnSpPr>
                              <p:spPr>
                                <a:xfrm>
                                  <a:off x="4762" y="0"/>
                                  <a:ext cx="0" cy="1483743"/>
                                </a:xfrm>
                                <a:prstGeom prst="line">
                                  <a:avLst/>
                                </a:prstGeom>
                                <a:ln w="25400"/>
                              </p:spPr>
                              <p:style>
                                <a:lnRef idx="1">
                                  <a:schemeClr val="accent1"/>
                                </a:lnRef>
                                <a:fillRef idx="0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tx1"/>
                                </a:fontRef>
                              </p:style>
                            </p:cxnSp>
                            <p:cxnSp>
                              <p:nvCxnSpPr>
                                <p:cNvPr id="323" name="Straight Connector 322"/>
                                <p:cNvCxnSpPr/>
                                <p:nvPr/>
                              </p:nvCxnSpPr>
                              <p:spPr>
                                <a:xfrm>
                                  <a:off x="457200" y="690563"/>
                                  <a:ext cx="1905" cy="681487"/>
                                </a:xfrm>
                                <a:prstGeom prst="line">
                                  <a:avLst/>
                                </a:prstGeom>
                                <a:ln w="25400"/>
                              </p:spPr>
                              <p:style>
                                <a:lnRef idx="1">
                                  <a:schemeClr val="accent1"/>
                                </a:lnRef>
                                <a:fillRef idx="0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tx1"/>
                                </a:fontRef>
                              </p:style>
                            </p:cxnSp>
                            <p:cxnSp>
                              <p:nvCxnSpPr>
                                <p:cNvPr id="324" name="Straight Connector 323"/>
                                <p:cNvCxnSpPr/>
                                <p:nvPr/>
                              </p:nvCxnSpPr>
                              <p:spPr>
                                <a:xfrm>
                                  <a:off x="0" y="685800"/>
                                  <a:ext cx="459357" cy="0"/>
                                </a:xfrm>
                                <a:prstGeom prst="line">
                                  <a:avLst/>
                                </a:prstGeom>
                                <a:ln w="25400"/>
                              </p:spPr>
                              <p:style>
                                <a:lnRef idx="1">
                                  <a:schemeClr val="accent1"/>
                                </a:lnRef>
                                <a:fillRef idx="0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tx1"/>
                                </a:fontRef>
                              </p:style>
                            </p:cxnSp>
                            <p:sp>
                              <p:nvSpPr>
                                <p:cNvPr id="325" name="Freeform 324"/>
                                <p:cNvSpPr/>
                                <p:nvPr/>
                              </p:nvSpPr>
                              <p:spPr>
                                <a:xfrm>
                                  <a:off x="447675" y="1362075"/>
                                  <a:ext cx="119063" cy="223838"/>
                                </a:xfrm>
                                <a:custGeom>
                                  <a:avLst/>
                                  <a:gdLst>
                                    <a:gd name="connsiteX0" fmla="*/ 0 w 119063"/>
                                    <a:gd name="connsiteY0" fmla="*/ 0 h 223838"/>
                                    <a:gd name="connsiteX1" fmla="*/ 119063 w 119063"/>
                                    <a:gd name="connsiteY1" fmla="*/ 104775 h 223838"/>
                                    <a:gd name="connsiteX2" fmla="*/ 0 w 119063"/>
                                    <a:gd name="connsiteY2" fmla="*/ 223838 h 223838"/>
                                  </a:gdLst>
                                  <a:ahLst/>
                                  <a:cxnLst>
                                    <a:cxn ang="0">
                                      <a:pos x="connsiteX0" y="connsiteY0"/>
                                    </a:cxn>
                                    <a:cxn ang="0">
                                      <a:pos x="connsiteX1" y="connsiteY1"/>
                                    </a:cxn>
                                    <a:cxn ang="0">
                                      <a:pos x="connsiteX2" y="connsiteY2"/>
                                    </a:cxn>
                                  </a:cxnLst>
                                  <a:rect l="l" t="t" r="r" b="b"/>
                                  <a:pathLst>
                                    <a:path w="119063" h="223838">
                                      <a:moveTo>
                                        <a:pt x="0" y="0"/>
                                      </a:moveTo>
                                      <a:cubicBezTo>
                                        <a:pt x="59531" y="33734"/>
                                        <a:pt x="119063" y="67469"/>
                                        <a:pt x="119063" y="104775"/>
                                      </a:cubicBezTo>
                                      <a:cubicBezTo>
                                        <a:pt x="119063" y="142081"/>
                                        <a:pt x="59531" y="182959"/>
                                        <a:pt x="0" y="223838"/>
                                      </a:cubicBezTo>
                                    </a:path>
                                  </a:pathLst>
                                </a:custGeom>
                                <a:noFill/>
                                <a:ln w="25400"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    <a:prstTxWarp prst="textNoShape">
                                    <a:avLst/>
                                  </a:prstTxWarp>
                                  <a:noAutofit/>
                                </a:bodyPr>
                                <a:lstStyle/>
                                <a:p>
                                  <a:endParaRPr lang="en-US"/>
                                </a:p>
                              </p:txBody>
                            </p:sp>
                            <p:cxnSp>
                              <p:nvCxnSpPr>
                                <p:cNvPr id="326" name="Straight Connector 325"/>
                                <p:cNvCxnSpPr/>
                                <p:nvPr/>
                              </p:nvCxnSpPr>
                              <p:spPr>
                                <a:xfrm>
                                  <a:off x="457200" y="1585913"/>
                                  <a:ext cx="1905" cy="700087"/>
                                </a:xfrm>
                                <a:prstGeom prst="line">
                                  <a:avLst/>
                                </a:prstGeom>
                                <a:ln w="25400"/>
                              </p:spPr>
                              <p:style>
                                <a:lnRef idx="1">
                                  <a:schemeClr val="accent1"/>
                                </a:lnRef>
                                <a:fillRef idx="0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tx1"/>
                                </a:fontRef>
                              </p:style>
                            </p:cxnSp>
                            <p:grpSp>
                              <p:nvGrpSpPr>
                                <p:cNvPr id="327" name="Group 326"/>
                                <p:cNvGrpSpPr/>
                                <p:nvPr/>
                              </p:nvGrpSpPr>
                              <p:grpSpPr>
                                <a:xfrm>
                                  <a:off x="233362" y="1943100"/>
                                  <a:ext cx="463868" cy="114300"/>
                                  <a:chOff x="0" y="0"/>
                                  <a:chExt cx="463868" cy="114300"/>
                                </a:xfrm>
                              </p:grpSpPr>
                              <p:cxnSp>
                                <p:nvCxnSpPr>
                                  <p:cNvPr id="330" name="Straight Connector 329"/>
                                  <p:cNvCxnSpPr/>
                                  <p:nvPr/>
                                </p:nvCxnSpPr>
                                <p:spPr>
                                  <a:xfrm flipV="1">
                                    <a:off x="0" y="0"/>
                                    <a:ext cx="114300" cy="114300"/>
                                  </a:xfrm>
                                  <a:prstGeom prst="line">
                                    <a:avLst/>
                                  </a:prstGeom>
                                  <a:ln w="25400"/>
                                </p:spPr>
                                <p:style>
                                  <a:lnRef idx="1">
                                    <a:schemeClr val="accent1"/>
                                  </a:lnRef>
                                  <a:fillRef idx="0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tx1"/>
                                  </a:fontRef>
                                </p:style>
                              </p:cxnSp>
                              <p:cxnSp>
                                <p:nvCxnSpPr>
                                  <p:cNvPr id="331" name="Straight Connector 330"/>
                                  <p:cNvCxnSpPr/>
                                  <p:nvPr/>
                                </p:nvCxnSpPr>
                                <p:spPr>
                                  <a:xfrm flipV="1">
                                    <a:off x="223838" y="0"/>
                                    <a:ext cx="114300" cy="114300"/>
                                  </a:xfrm>
                                  <a:prstGeom prst="line">
                                    <a:avLst/>
                                  </a:prstGeom>
                                  <a:ln w="25400"/>
                                </p:spPr>
                                <p:style>
                                  <a:lnRef idx="1">
                                    <a:schemeClr val="accent1"/>
                                  </a:lnRef>
                                  <a:fillRef idx="0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tx1"/>
                                  </a:fontRef>
                                </p:style>
                              </p:cxnSp>
                              <p:cxnSp>
                                <p:nvCxnSpPr>
                                  <p:cNvPr id="332" name="Straight Connector 331"/>
                                  <p:cNvCxnSpPr/>
                                  <p:nvPr/>
                                </p:nvCxnSpPr>
                                <p:spPr>
                                  <a:xfrm>
                                    <a:off x="114300" y="0"/>
                                    <a:ext cx="111443" cy="114300"/>
                                  </a:xfrm>
                                  <a:prstGeom prst="line">
                                    <a:avLst/>
                                  </a:prstGeom>
                                  <a:ln w="25400"/>
                                </p:spPr>
                                <p:style>
                                  <a:lnRef idx="1">
                                    <a:schemeClr val="accent1"/>
                                  </a:lnRef>
                                  <a:fillRef idx="0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tx1"/>
                                  </a:fontRef>
                                </p:style>
                              </p:cxnSp>
                              <p:cxnSp>
                                <p:nvCxnSpPr>
                                  <p:cNvPr id="333" name="Straight Connector 332"/>
                                  <p:cNvCxnSpPr/>
                                  <p:nvPr/>
                                </p:nvCxnSpPr>
                                <p:spPr>
                                  <a:xfrm>
                                    <a:off x="352425" y="0"/>
                                    <a:ext cx="111443" cy="114300"/>
                                  </a:xfrm>
                                  <a:prstGeom prst="line">
                                    <a:avLst/>
                                  </a:prstGeom>
                                  <a:ln w="25400"/>
                                </p:spPr>
                                <p:style>
                                  <a:lnRef idx="1">
                                    <a:schemeClr val="accent1"/>
                                  </a:lnRef>
                                  <a:fillRef idx="0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tx1"/>
                                  </a:fontRef>
                                </p:style>
                              </p:cxnSp>
                            </p:grpSp>
                            <p:sp>
                              <p:nvSpPr>
                                <p:cNvPr id="328" name="Oval 327"/>
                                <p:cNvSpPr/>
                                <p:nvPr/>
                              </p:nvSpPr>
                              <p:spPr>
                                <a:xfrm>
                                  <a:off x="347662" y="2286000"/>
                                  <a:ext cx="228678" cy="228917"/>
                                </a:xfrm>
                                <a:prstGeom prst="ellipse">
                                  <a:avLst/>
                                </a:prstGeom>
                                <a:noFill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    <a:prstTxWarp prst="textNoShape">
                                    <a:avLst/>
                                  </a:prstTxWarp>
                                  <a:noAutofit/>
                                </a:bodyPr>
                                <a:lstStyle/>
                                <a:p>
                                  <a:endParaRPr lang="en-US"/>
                                </a:p>
                              </p:txBody>
                            </p:sp>
                            <p:sp>
                              <p:nvSpPr>
                                <p:cNvPr id="329" name="Freeform 328"/>
                                <p:cNvSpPr/>
                                <p:nvPr/>
                              </p:nvSpPr>
                              <p:spPr>
                                <a:xfrm>
                                  <a:off x="409575" y="2343150"/>
                                  <a:ext cx="114300" cy="114300"/>
                                </a:xfrm>
                                <a:custGeom>
                                  <a:avLst/>
                                  <a:gdLst>
                                    <a:gd name="connsiteX0" fmla="*/ 0 w 919163"/>
                                    <a:gd name="connsiteY0" fmla="*/ 228600 h 452440"/>
                                    <a:gd name="connsiteX1" fmla="*/ 233363 w 919163"/>
                                    <a:gd name="connsiteY1" fmla="*/ 0 h 452440"/>
                                    <a:gd name="connsiteX2" fmla="*/ 457200 w 919163"/>
                                    <a:gd name="connsiteY2" fmla="*/ 228600 h 452440"/>
                                    <a:gd name="connsiteX3" fmla="*/ 690563 w 919163"/>
                                    <a:gd name="connsiteY3" fmla="*/ 452437 h 452440"/>
                                    <a:gd name="connsiteX4" fmla="*/ 919163 w 919163"/>
                                    <a:gd name="connsiteY4" fmla="*/ 223837 h 452440"/>
                                  </a:gdLst>
                                  <a:ahLst/>
                                  <a:cxnLst>
                                    <a:cxn ang="0">
                                      <a:pos x="connsiteX0" y="connsiteY0"/>
                                    </a:cxn>
                                    <a:cxn ang="0">
                                      <a:pos x="connsiteX1" y="connsiteY1"/>
                                    </a:cxn>
                                    <a:cxn ang="0">
                                      <a:pos x="connsiteX2" y="connsiteY2"/>
                                    </a:cxn>
                                    <a:cxn ang="0">
                                      <a:pos x="connsiteX3" y="connsiteY3"/>
                                    </a:cxn>
                                    <a:cxn ang="0">
                                      <a:pos x="connsiteX4" y="connsiteY4"/>
                                    </a:cxn>
                                  </a:cxnLst>
                                  <a:rect l="l" t="t" r="r" b="b"/>
                                  <a:pathLst>
                                    <a:path w="919163" h="452440">
                                      <a:moveTo>
                                        <a:pt x="0" y="228600"/>
                                      </a:moveTo>
                                      <a:cubicBezTo>
                                        <a:pt x="78581" y="114300"/>
                                        <a:pt x="157163" y="0"/>
                                        <a:pt x="233363" y="0"/>
                                      </a:cubicBezTo>
                                      <a:cubicBezTo>
                                        <a:pt x="309563" y="0"/>
                                        <a:pt x="381000" y="153194"/>
                                        <a:pt x="457200" y="228600"/>
                                      </a:cubicBezTo>
                                      <a:cubicBezTo>
                                        <a:pt x="533400" y="304006"/>
                                        <a:pt x="613569" y="453231"/>
                                        <a:pt x="690563" y="452437"/>
                                      </a:cubicBezTo>
                                      <a:cubicBezTo>
                                        <a:pt x="767557" y="451643"/>
                                        <a:pt x="843360" y="337740"/>
                                        <a:pt x="919163" y="223837"/>
                                      </a:cubicBezTo>
                                    </a:path>
                                  </a:pathLst>
                                </a:custGeom>
                                <a:noFill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    <a:prstTxWarp prst="textNoShape">
                                    <a:avLst/>
                                  </a:prstTxWarp>
                                  <a:noAutofit/>
                                </a:bodyPr>
                                <a:lstStyle/>
                                <a:p>
                                  <a:endParaRPr lang="en-US"/>
                                </a:p>
                              </p:txBody>
                            </p:sp>
                          </p:grpSp>
                          <p:sp>
                            <p:nvSpPr>
                              <p:cNvPr id="321" name="Rectangle 320"/>
                              <p:cNvSpPr/>
                              <p:nvPr/>
                            </p:nvSpPr>
                            <p:spPr>
                              <a:xfrm>
                                <a:off x="376237" y="1714500"/>
                                <a:ext cx="161925" cy="114300"/>
                              </a:xfrm>
                              <a:prstGeom prst="rect">
                                <a:avLst/>
                              </a:prstGeom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  <a:prstTxWarp prst="textNoShape">
                                  <a:avLst/>
                                </a:prstTxWarp>
                                <a:noAutofit/>
                              </a:bodyPr>
                              <a:lstStyle/>
                              <a:p>
                                <a:endParaRPr lang="en-US"/>
                              </a:p>
                            </p:txBody>
                          </p:sp>
                        </p:grpSp>
                        <p:sp>
                          <p:nvSpPr>
                            <p:cNvPr id="318" name="Oval 317"/>
                            <p:cNvSpPr/>
                            <p:nvPr/>
                          </p:nvSpPr>
                          <p:spPr>
                            <a:xfrm>
                              <a:off x="457200" y="2143125"/>
                              <a:ext cx="50291" cy="50291"/>
                            </a:xfrm>
                            <a:prstGeom prst="ellipse">
                              <a:avLst/>
                            </a:prstGeom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<a:prstTxWarp prst="textNoShape">
                                <a:avLst/>
                              </a:prstTxWarp>
                              <a:noAutofit/>
                            </a:bodyPr>
                            <a:lstStyle/>
                            <a:p>
                              <a:endParaRPr lang="en-US"/>
                            </a:p>
                          </p:txBody>
                        </p:sp>
                        <p:sp>
                          <p:nvSpPr>
                            <p:cNvPr id="319" name="Oval 318"/>
                            <p:cNvSpPr/>
                            <p:nvPr/>
                          </p:nvSpPr>
                          <p:spPr>
                            <a:xfrm>
                              <a:off x="0" y="657225"/>
                              <a:ext cx="50291" cy="50291"/>
                            </a:xfrm>
                            <a:prstGeom prst="ellipse">
                              <a:avLst/>
                            </a:prstGeom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<a:prstTxWarp prst="textNoShape">
                                <a:avLst/>
                              </a:prstTxWarp>
                              <a:noAutofit/>
                            </a:bodyPr>
                            <a:lstStyle/>
                            <a:p>
                              <a:endParaRPr lang="en-US"/>
                            </a:p>
                          </p:txBody>
                        </p:sp>
                      </p:grpSp>
                      <p:grpSp>
                        <p:nvGrpSpPr>
                          <p:cNvPr id="288" name="Group 287"/>
                          <p:cNvGrpSpPr/>
                          <p:nvPr/>
                        </p:nvGrpSpPr>
                        <p:grpSpPr>
                          <a:xfrm>
                            <a:off x="2857500" y="9525"/>
                            <a:ext cx="590551" cy="3038385"/>
                            <a:chOff x="0" y="0"/>
                            <a:chExt cx="590551" cy="3038785"/>
                          </a:xfrm>
                        </p:grpSpPr>
                        <p:grpSp>
                          <p:nvGrpSpPr>
                            <p:cNvPr id="310" name="Group 309"/>
                            <p:cNvGrpSpPr/>
                            <p:nvPr/>
                          </p:nvGrpSpPr>
                          <p:grpSpPr>
                            <a:xfrm>
                              <a:off x="23813" y="0"/>
                              <a:ext cx="566738" cy="3038785"/>
                              <a:chOff x="0" y="0"/>
                              <a:chExt cx="566738" cy="3038785"/>
                            </a:xfrm>
                          </p:grpSpPr>
                          <p:cxnSp>
                            <p:nvCxnSpPr>
                              <p:cNvPr id="312" name="Straight Connector 311"/>
                              <p:cNvCxnSpPr/>
                              <p:nvPr/>
                            </p:nvCxnSpPr>
                            <p:spPr>
                              <a:xfrm>
                                <a:off x="4762" y="0"/>
                                <a:ext cx="0" cy="1483743"/>
                              </a:xfrm>
                              <a:prstGeom prst="line">
                                <a:avLst/>
                              </a:prstGeom>
                              <a:ln w="25400"/>
                            </p:spPr>
                            <p:style>
                              <a:lnRef idx="1">
                                <a:schemeClr val="accent1"/>
                              </a:lnRef>
                              <a:fillRef idx="0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tx1"/>
                              </a:fontRef>
                            </p:style>
                          </p:cxnSp>
                          <p:cxnSp>
                            <p:nvCxnSpPr>
                              <p:cNvPr id="313" name="Straight Connector 312"/>
                              <p:cNvCxnSpPr/>
                              <p:nvPr/>
                            </p:nvCxnSpPr>
                            <p:spPr>
                              <a:xfrm>
                                <a:off x="457200" y="690563"/>
                                <a:ext cx="1905" cy="681487"/>
                              </a:xfrm>
                              <a:prstGeom prst="line">
                                <a:avLst/>
                              </a:prstGeom>
                              <a:ln w="25400"/>
                            </p:spPr>
                            <p:style>
                              <a:lnRef idx="1">
                                <a:schemeClr val="accent1"/>
                              </a:lnRef>
                              <a:fillRef idx="0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tx1"/>
                              </a:fontRef>
                            </p:style>
                          </p:cxnSp>
                          <p:cxnSp>
                            <p:nvCxnSpPr>
                              <p:cNvPr id="314" name="Straight Connector 313"/>
                              <p:cNvCxnSpPr/>
                              <p:nvPr/>
                            </p:nvCxnSpPr>
                            <p:spPr>
                              <a:xfrm>
                                <a:off x="0" y="685800"/>
                                <a:ext cx="459357" cy="0"/>
                              </a:xfrm>
                              <a:prstGeom prst="line">
                                <a:avLst/>
                              </a:prstGeom>
                              <a:ln w="25400"/>
                            </p:spPr>
                            <p:style>
                              <a:lnRef idx="1">
                                <a:schemeClr val="accent1"/>
                              </a:lnRef>
                              <a:fillRef idx="0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tx1"/>
                              </a:fontRef>
                            </p:style>
                          </p:cxnSp>
                          <p:sp>
                            <p:nvSpPr>
                              <p:cNvPr id="315" name="Freeform 314"/>
                              <p:cNvSpPr/>
                              <p:nvPr/>
                            </p:nvSpPr>
                            <p:spPr>
                              <a:xfrm>
                                <a:off x="447675" y="1362075"/>
                                <a:ext cx="119063" cy="223838"/>
                              </a:xfrm>
                              <a:custGeom>
                                <a:avLst/>
                                <a:gdLst>
                                  <a:gd name="connsiteX0" fmla="*/ 0 w 119063"/>
                                  <a:gd name="connsiteY0" fmla="*/ 0 h 223838"/>
                                  <a:gd name="connsiteX1" fmla="*/ 119063 w 119063"/>
                                  <a:gd name="connsiteY1" fmla="*/ 104775 h 223838"/>
                                  <a:gd name="connsiteX2" fmla="*/ 0 w 119063"/>
                                  <a:gd name="connsiteY2" fmla="*/ 223838 h 223838"/>
                                </a:gdLst>
                                <a:ahLst/>
                                <a:cxnLst>
                                  <a:cxn ang="0">
                                    <a:pos x="connsiteX0" y="connsiteY0"/>
                                  </a:cxn>
                                  <a:cxn ang="0">
                                    <a:pos x="connsiteX1" y="connsiteY1"/>
                                  </a:cxn>
                                  <a:cxn ang="0">
                                    <a:pos x="connsiteX2" y="connsiteY2"/>
                                  </a:cxn>
                                </a:cxnLst>
                                <a:rect l="l" t="t" r="r" b="b"/>
                                <a:pathLst>
                                  <a:path w="119063" h="223838">
                                    <a:moveTo>
                                      <a:pt x="0" y="0"/>
                                    </a:moveTo>
                                    <a:cubicBezTo>
                                      <a:pt x="59531" y="33734"/>
                                      <a:pt x="119063" y="67469"/>
                                      <a:pt x="119063" y="104775"/>
                                    </a:cubicBezTo>
                                    <a:cubicBezTo>
                                      <a:pt x="119063" y="142081"/>
                                      <a:pt x="59531" y="182959"/>
                                      <a:pt x="0" y="223838"/>
                                    </a:cubicBezTo>
                                  </a:path>
                                </a:pathLst>
                              </a:custGeom>
                              <a:noFill/>
                              <a:ln w="25400"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  <a:prstTxWarp prst="textNoShape">
                                  <a:avLst/>
                                </a:prstTxWarp>
                                <a:noAutofit/>
                              </a:bodyPr>
                              <a:lstStyle/>
                              <a:p>
                                <a:endParaRPr lang="en-US"/>
                              </a:p>
                            </p:txBody>
                          </p:sp>
                          <p:cxnSp>
                            <p:nvCxnSpPr>
                              <p:cNvPr id="316" name="Straight Connector 315"/>
                              <p:cNvCxnSpPr/>
                              <p:nvPr/>
                            </p:nvCxnSpPr>
                            <p:spPr>
                              <a:xfrm flipH="1">
                                <a:off x="80656" y="1585792"/>
                                <a:ext cx="375854" cy="1452993"/>
                              </a:xfrm>
                              <a:prstGeom prst="line">
                                <a:avLst/>
                              </a:prstGeom>
                              <a:ln w="25400">
                                <a:tailEnd type="triangle"/>
                              </a:ln>
                            </p:spPr>
                            <p:style>
                              <a:lnRef idx="1">
                                <a:schemeClr val="accent1"/>
                              </a:lnRef>
                              <a:fillRef idx="0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tx1"/>
                              </a:fontRef>
                            </p:style>
                          </p:cxnSp>
                        </p:grpSp>
                        <p:sp>
                          <p:nvSpPr>
                            <p:cNvPr id="311" name="Oval 310"/>
                            <p:cNvSpPr/>
                            <p:nvPr/>
                          </p:nvSpPr>
                          <p:spPr>
                            <a:xfrm>
                              <a:off x="0" y="657225"/>
                              <a:ext cx="50291" cy="50291"/>
                            </a:xfrm>
                            <a:prstGeom prst="ellipse">
                              <a:avLst/>
                            </a:prstGeom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<a:prstTxWarp prst="textNoShape">
                                <a:avLst/>
                              </a:prstTxWarp>
                              <a:noAutofit/>
                            </a:bodyPr>
                            <a:lstStyle/>
                            <a:p>
                              <a:endParaRPr lang="en-US"/>
                            </a:p>
                          </p:txBody>
                        </p:sp>
                      </p:grpSp>
                      <p:sp>
                        <p:nvSpPr>
                          <p:cNvPr id="289" name="Rectangle 288"/>
                          <p:cNvSpPr/>
                          <p:nvPr/>
                        </p:nvSpPr>
                        <p:spPr>
                          <a:xfrm>
                            <a:off x="2800350" y="919162"/>
                            <a:ext cx="161925" cy="114300"/>
                          </a:xfrm>
                          <a:prstGeom prst="rect">
                            <a:avLst/>
                          </a:prstGeom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ot="0" spcFirstLastPara="0" vert="horz" wrap="square" lIns="91440" tIns="45720" rIns="91440" bIns="45720" numCol="1" spcCol="0" rtlCol="0" fromWordArt="0" anchor="ctr" anchorCtr="0" forceAA="0" compatLnSpc="1">
                            <a:prstTxWarp prst="textNoShape">
                              <a:avLst/>
                            </a:prstTxWarp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90" name="Rectangle 289"/>
                          <p:cNvSpPr/>
                          <p:nvPr/>
                        </p:nvSpPr>
                        <p:spPr>
                          <a:xfrm>
                            <a:off x="147638" y="233362"/>
                            <a:ext cx="161926" cy="114300"/>
                          </a:xfrm>
                          <a:prstGeom prst="rect">
                            <a:avLst/>
                          </a:prstGeom>
                          <a:solidFill>
                            <a:schemeClr val="bg1"/>
                          </a:solidFill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ot="0" spcFirstLastPara="0" vert="horz" wrap="square" lIns="91440" tIns="45720" rIns="91440" bIns="45720" numCol="1" spcCol="0" rtlCol="0" fromWordArt="0" anchor="ctr" anchorCtr="0" forceAA="0" compatLnSpc="1">
                            <a:prstTxWarp prst="textNoShape">
                              <a:avLst/>
                            </a:prstTxWarp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91" name="Rectangle 290"/>
                          <p:cNvSpPr/>
                          <p:nvPr/>
                        </p:nvSpPr>
                        <p:spPr>
                          <a:xfrm>
                            <a:off x="890588" y="1033462"/>
                            <a:ext cx="161925" cy="114300"/>
                          </a:xfrm>
                          <a:prstGeom prst="rect">
                            <a:avLst/>
                          </a:prstGeom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ot="0" spcFirstLastPara="0" vert="horz" wrap="square" lIns="91440" tIns="45720" rIns="91440" bIns="45720" numCol="1" spcCol="0" rtlCol="0" fromWordArt="0" anchor="ctr" anchorCtr="0" forceAA="0" compatLnSpc="1">
                            <a:prstTxWarp prst="textNoShape">
                              <a:avLst/>
                            </a:prstTxWarp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92" name="Rectangle 291"/>
                          <p:cNvSpPr/>
                          <p:nvPr/>
                        </p:nvSpPr>
                        <p:spPr>
                          <a:xfrm>
                            <a:off x="152400" y="1033462"/>
                            <a:ext cx="161925" cy="114300"/>
                          </a:xfrm>
                          <a:prstGeom prst="rect">
                            <a:avLst/>
                          </a:prstGeom>
                          <a:solidFill>
                            <a:schemeClr val="bg1"/>
                          </a:solidFill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ot="0" spcFirstLastPara="0" vert="horz" wrap="square" lIns="91440" tIns="45720" rIns="91440" bIns="45720" numCol="1" spcCol="0" rtlCol="0" fromWordArt="0" anchor="ctr" anchorCtr="0" forceAA="0" compatLnSpc="1">
                            <a:prstTxWarp prst="textNoShape">
                              <a:avLst/>
                            </a:prstTxWarp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93" name="Rectangle 292"/>
                          <p:cNvSpPr/>
                          <p:nvPr/>
                        </p:nvSpPr>
                        <p:spPr>
                          <a:xfrm>
                            <a:off x="890588" y="233362"/>
                            <a:ext cx="161926" cy="114300"/>
                          </a:xfrm>
                          <a:prstGeom prst="rect">
                            <a:avLst/>
                          </a:prstGeom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ot="0" spcFirstLastPara="0" vert="horz" wrap="square" lIns="91440" tIns="45720" rIns="91440" bIns="45720" numCol="1" spcCol="0" rtlCol="0" fromWordArt="0" anchor="ctr" anchorCtr="0" forceAA="0" compatLnSpc="1">
                            <a:prstTxWarp prst="textNoShape">
                              <a:avLst/>
                            </a:prstTxWarp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94" name="Rectangle 293"/>
                          <p:cNvSpPr/>
                          <p:nvPr/>
                        </p:nvSpPr>
                        <p:spPr>
                          <a:xfrm>
                            <a:off x="1662113" y="233362"/>
                            <a:ext cx="161926" cy="114300"/>
                          </a:xfrm>
                          <a:prstGeom prst="rect">
                            <a:avLst/>
                          </a:prstGeom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ot="0" spcFirstLastPara="0" vert="horz" wrap="square" lIns="91440" tIns="45720" rIns="91440" bIns="45720" numCol="1" spcCol="0" rtlCol="0" fromWordArt="0" anchor="ctr" anchorCtr="0" forceAA="0" compatLnSpc="1">
                            <a:prstTxWarp prst="textNoShape">
                              <a:avLst/>
                            </a:prstTxWarp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95" name="Rectangle 294"/>
                          <p:cNvSpPr/>
                          <p:nvPr/>
                        </p:nvSpPr>
                        <p:spPr>
                          <a:xfrm>
                            <a:off x="1666875" y="1033462"/>
                            <a:ext cx="161925" cy="114300"/>
                          </a:xfrm>
                          <a:prstGeom prst="rect">
                            <a:avLst/>
                          </a:prstGeom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ot="0" spcFirstLastPara="0" vert="horz" wrap="square" lIns="91440" tIns="45720" rIns="91440" bIns="45720" numCol="1" spcCol="0" rtlCol="0" fromWordArt="0" anchor="ctr" anchorCtr="0" forceAA="0" compatLnSpc="1">
                            <a:prstTxWarp prst="textNoShape">
                              <a:avLst/>
                            </a:prstTxWarp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grpSp>
                        <p:nvGrpSpPr>
                          <p:cNvPr id="296" name="Group 295"/>
                          <p:cNvGrpSpPr/>
                          <p:nvPr/>
                        </p:nvGrpSpPr>
                        <p:grpSpPr>
                          <a:xfrm>
                            <a:off x="3033713" y="666750"/>
                            <a:ext cx="223838" cy="269240"/>
                            <a:chOff x="9525" y="0"/>
                            <a:chExt cx="223838" cy="269240"/>
                          </a:xfrm>
                        </p:grpSpPr>
                        <p:sp>
                          <p:nvSpPr>
                            <p:cNvPr id="304" name="Text Box 271"/>
                            <p:cNvSpPr txBox="1"/>
                            <p:nvPr/>
                          </p:nvSpPr>
                          <p:spPr>
                            <a:xfrm>
                              <a:off x="29292" y="159791"/>
                              <a:ext cx="202037" cy="106452"/>
                            </a:xfrm>
                            <a:prstGeom prst="rect">
                              <a:avLst/>
                            </a:prstGeom>
                            <a:solidFill>
                              <a:schemeClr val="lt1"/>
                            </a:solidFill>
                            <a:ln w="6350">
                              <a:noFill/>
                            </a:ln>
                            <a:effectLst/>
                          </p:spPr>
                          <p:style>
                            <a:lnRef idx="0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dk1"/>
                            </a:fontRef>
                          </p:style>
                          <p:txBody>
                            <a:bodyPr rot="0" spcFirstLastPara="0" vert="horz" wrap="square" lIns="0" tIns="0" rIns="0" bIns="0" numCol="1" spcCol="0" rtlCol="0" fromWordArt="0" anchor="ctr" anchorCtr="0" forceAA="0" compatLnSpc="1">
                              <a:prstTxWarp prst="textNoShape">
                                <a:avLst/>
                              </a:prstTxWarp>
                              <a:noAutofit/>
                            </a:bodyPr>
                            <a:lstStyle/>
                            <a:p>
                              <a:pPr marL="0" marR="0">
                                <a:lnSpc>
                                  <a:spcPct val="107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800"/>
                                </a:spcAft>
                              </a:pPr>
                              <a:r>
                                <a:rPr lang="en-US" sz="800" dirty="0" smtClean="0">
                                  <a:effectLst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a:t>meter1</a:t>
                              </a:r>
                              <a:endParaRPr lang="en-US" sz="1100" dirty="0">
                                <a:effectLst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endParaRPr>
                            </a:p>
                          </p:txBody>
                        </p:sp>
                        <p:grpSp>
                          <p:nvGrpSpPr>
                            <p:cNvPr id="305" name="Group 304"/>
                            <p:cNvGrpSpPr/>
                            <p:nvPr/>
                          </p:nvGrpSpPr>
                          <p:grpSpPr>
                            <a:xfrm>
                              <a:off x="9525" y="0"/>
                              <a:ext cx="223838" cy="45719"/>
                              <a:chOff x="0" y="0"/>
                              <a:chExt cx="452437" cy="233367"/>
                            </a:xfrm>
                          </p:grpSpPr>
                          <p:sp>
                            <p:nvSpPr>
                              <p:cNvPr id="308" name="Freeform 307"/>
                              <p:cNvSpPr/>
                              <p:nvPr/>
                            </p:nvSpPr>
                            <p:spPr>
                              <a:xfrm>
                                <a:off x="0" y="4763"/>
                                <a:ext cx="228600" cy="228604"/>
                              </a:xfrm>
                              <a:custGeom>
                                <a:avLst/>
                                <a:gdLst>
                                  <a:gd name="connsiteX0" fmla="*/ 0 w 228600"/>
                                  <a:gd name="connsiteY0" fmla="*/ 223841 h 228604"/>
                                  <a:gd name="connsiteX1" fmla="*/ 114300 w 228600"/>
                                  <a:gd name="connsiteY1" fmla="*/ 4 h 228604"/>
                                  <a:gd name="connsiteX2" fmla="*/ 228600 w 228600"/>
                                  <a:gd name="connsiteY2" fmla="*/ 228604 h 228604"/>
                                </a:gdLst>
                                <a:ahLst/>
                                <a:cxnLst>
                                  <a:cxn ang="0">
                                    <a:pos x="connsiteX0" y="connsiteY0"/>
                                  </a:cxn>
                                  <a:cxn ang="0">
                                    <a:pos x="connsiteX1" y="connsiteY1"/>
                                  </a:cxn>
                                  <a:cxn ang="0">
                                    <a:pos x="connsiteX2" y="connsiteY2"/>
                                  </a:cxn>
                                </a:cxnLst>
                                <a:rect l="l" t="t" r="r" b="b"/>
                                <a:pathLst>
                                  <a:path w="228600" h="228604">
                                    <a:moveTo>
                                      <a:pt x="0" y="223841"/>
                                    </a:moveTo>
                                    <a:cubicBezTo>
                                      <a:pt x="38100" y="111525"/>
                                      <a:pt x="76200" y="-790"/>
                                      <a:pt x="114300" y="4"/>
                                    </a:cubicBezTo>
                                    <a:cubicBezTo>
                                      <a:pt x="152400" y="798"/>
                                      <a:pt x="190500" y="114701"/>
                                      <a:pt x="228600" y="228604"/>
                                    </a:cubicBezTo>
                                  </a:path>
                                </a:pathLst>
                              </a:custGeom>
                              <a:noFill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  <a:prstTxWarp prst="textNoShape">
                                  <a:avLst/>
                                </a:prstTxWarp>
                                <a:noAutofit/>
                              </a:bodyPr>
                              <a:lstStyle/>
                              <a:p>
                                <a:endParaRPr lang="en-US"/>
                              </a:p>
                            </p:txBody>
                          </p:sp>
                          <p:sp>
                            <p:nvSpPr>
                              <p:cNvPr id="309" name="Freeform 308"/>
                              <p:cNvSpPr/>
                              <p:nvPr/>
                            </p:nvSpPr>
                            <p:spPr>
                              <a:xfrm>
                                <a:off x="223837" y="0"/>
                                <a:ext cx="228600" cy="228604"/>
                              </a:xfrm>
                              <a:custGeom>
                                <a:avLst/>
                                <a:gdLst>
                                  <a:gd name="connsiteX0" fmla="*/ 0 w 228600"/>
                                  <a:gd name="connsiteY0" fmla="*/ 223841 h 228604"/>
                                  <a:gd name="connsiteX1" fmla="*/ 114300 w 228600"/>
                                  <a:gd name="connsiteY1" fmla="*/ 4 h 228604"/>
                                  <a:gd name="connsiteX2" fmla="*/ 228600 w 228600"/>
                                  <a:gd name="connsiteY2" fmla="*/ 228604 h 228604"/>
                                </a:gdLst>
                                <a:ahLst/>
                                <a:cxnLst>
                                  <a:cxn ang="0">
                                    <a:pos x="connsiteX0" y="connsiteY0"/>
                                  </a:cxn>
                                  <a:cxn ang="0">
                                    <a:pos x="connsiteX1" y="connsiteY1"/>
                                  </a:cxn>
                                  <a:cxn ang="0">
                                    <a:pos x="connsiteX2" y="connsiteY2"/>
                                  </a:cxn>
                                </a:cxnLst>
                                <a:rect l="l" t="t" r="r" b="b"/>
                                <a:pathLst>
                                  <a:path w="228600" h="228604">
                                    <a:moveTo>
                                      <a:pt x="0" y="223841"/>
                                    </a:moveTo>
                                    <a:cubicBezTo>
                                      <a:pt x="38100" y="111525"/>
                                      <a:pt x="76200" y="-790"/>
                                      <a:pt x="114300" y="4"/>
                                    </a:cubicBezTo>
                                    <a:cubicBezTo>
                                      <a:pt x="152400" y="798"/>
                                      <a:pt x="190500" y="114701"/>
                                      <a:pt x="228600" y="228604"/>
                                    </a:cubicBezTo>
                                  </a:path>
                                </a:pathLst>
                              </a:custGeom>
                              <a:noFill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  <a:prstTxWarp prst="textNoShape">
                                  <a:avLst/>
                                </a:prstTxWarp>
                                <a:noAutofit/>
                              </a:bodyPr>
                              <a:lstStyle/>
                              <a:p>
                                <a:endParaRPr lang="en-US"/>
                              </a:p>
                            </p:txBody>
                          </p:sp>
                        </p:grpSp>
                        <p:cxnSp>
                          <p:nvCxnSpPr>
                            <p:cNvPr id="306" name="Straight Connector 305"/>
                            <p:cNvCxnSpPr/>
                            <p:nvPr/>
                          </p:nvCxnSpPr>
                          <p:spPr>
                            <a:xfrm>
                              <a:off x="123825" y="42862"/>
                              <a:ext cx="0" cy="112077"/>
                            </a:xfrm>
                            <a:prstGeom prst="line">
                              <a:avLst/>
                            </a:prstGeom>
                            <a:ln w="12700"/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  <p:sp>
                          <p:nvSpPr>
                            <p:cNvPr id="307" name="Oval 306"/>
                            <p:cNvSpPr/>
                            <p:nvPr/>
                          </p:nvSpPr>
                          <p:spPr>
                            <a:xfrm>
                              <a:off x="9525" y="152400"/>
                              <a:ext cx="223837" cy="116840"/>
                            </a:xfrm>
                            <a:prstGeom prst="ellipse">
                              <a:avLst/>
                            </a:prstGeom>
                            <a:noFill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<a:prstTxWarp prst="textNoShape">
                                <a:avLst/>
                              </a:prstTxWarp>
                              <a:noAutofit/>
                            </a:bodyPr>
                            <a:lstStyle/>
                            <a:p>
                              <a:endParaRPr lang="en-US"/>
                            </a:p>
                          </p:txBody>
                        </p:sp>
                      </p:grpSp>
                      <p:sp>
                        <p:nvSpPr>
                          <p:cNvPr id="297" name="Text Box 277"/>
                          <p:cNvSpPr txBox="1"/>
                          <p:nvPr/>
                        </p:nvSpPr>
                        <p:spPr>
                          <a:xfrm>
                            <a:off x="357188" y="2105025"/>
                            <a:ext cx="342900" cy="175962"/>
                          </a:xfrm>
                          <a:prstGeom prst="rect">
                            <a:avLst/>
                          </a:prstGeom>
                          <a:noFill/>
                          <a:ln w="6350">
                            <a:noFill/>
                          </a:ln>
                          <a:effectLst/>
                        </p:spPr>
                        <p:style>
                          <a:lnRef idx="0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dk1"/>
                          </a:fontRef>
                        </p:style>
                        <p:txBody>
                          <a:bodyPr rot="0" spcFirstLastPara="0" vert="horz" wrap="square" lIns="9144" tIns="9144" rIns="9144" bIns="9144" numCol="1" spcCol="0" rtlCol="0" fromWordArt="0" anchor="ctr" anchorCtr="0" forceAA="0" compatLnSpc="1">
                            <a:prstTxWarp prst="textNoShape">
                              <a:avLst/>
                            </a:prstTxWarp>
                            <a:noAutofit/>
                          </a:bodyPr>
                          <a:lstStyle/>
                          <a:p>
                            <a:pPr marL="0" marR="0">
                              <a:lnSpc>
                                <a:spcPct val="107000"/>
                              </a:lnSpc>
                              <a:spcBef>
                                <a:spcPts val="0"/>
                              </a:spcBef>
                              <a:spcAft>
                                <a:spcPts val="0"/>
                              </a:spcAft>
                            </a:pPr>
                            <a:r>
                              <a:rPr lang="en-US" sz="1000">
                                <a:effectLst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a:t>CN-1</a:t>
                            </a:r>
                            <a:endParaRPr lang="en-US" sz="1100">
                              <a:effectLst/>
                              <a:ea typeface="Calibri" panose="020F0502020204030204" pitchFamily="34" charset="0"/>
                              <a:cs typeface="Times New Roman" panose="02020603050405020304" pitchFamily="18" charset="0"/>
                            </a:endParaRPr>
                          </a:p>
                        </p:txBody>
                      </p:sp>
                      <p:sp>
                        <p:nvSpPr>
                          <p:cNvPr id="298" name="Text Box 278"/>
                          <p:cNvSpPr txBox="1"/>
                          <p:nvPr/>
                        </p:nvSpPr>
                        <p:spPr>
                          <a:xfrm>
                            <a:off x="1100138" y="2100262"/>
                            <a:ext cx="342900" cy="175962"/>
                          </a:xfrm>
                          <a:prstGeom prst="rect">
                            <a:avLst/>
                          </a:prstGeom>
                          <a:noFill/>
                          <a:ln w="6350">
                            <a:noFill/>
                          </a:ln>
                          <a:effectLst/>
                        </p:spPr>
                        <p:style>
                          <a:lnRef idx="0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dk1"/>
                          </a:fontRef>
                        </p:style>
                        <p:txBody>
                          <a:bodyPr rot="0" spcFirstLastPara="0" vert="horz" wrap="square" lIns="9144" tIns="9144" rIns="9144" bIns="9144" numCol="1" spcCol="0" rtlCol="0" fromWordArt="0" anchor="ctr" anchorCtr="0" forceAA="0" compatLnSpc="1">
                            <a:prstTxWarp prst="textNoShape">
                              <a:avLst/>
                            </a:prstTxWarp>
                            <a:noAutofit/>
                          </a:bodyPr>
                          <a:lstStyle/>
                          <a:p>
                            <a:pPr marL="0" marR="0">
                              <a:lnSpc>
                                <a:spcPct val="107000"/>
                              </a:lnSpc>
                              <a:spcBef>
                                <a:spcPts val="0"/>
                              </a:spcBef>
                              <a:spcAft>
                                <a:spcPts val="0"/>
                              </a:spcAft>
                            </a:pPr>
                            <a:r>
                              <a:rPr lang="en-US" sz="1000">
                                <a:effectLst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a:t>CN-2</a:t>
                            </a:r>
                            <a:endParaRPr lang="en-US" sz="1100">
                              <a:effectLst/>
                              <a:ea typeface="Calibri" panose="020F0502020204030204" pitchFamily="34" charset="0"/>
                              <a:cs typeface="Times New Roman" panose="02020603050405020304" pitchFamily="18" charset="0"/>
                            </a:endParaRPr>
                          </a:p>
                        </p:txBody>
                      </p:sp>
                      <p:sp>
                        <p:nvSpPr>
                          <p:cNvPr id="299" name="Text Box 279"/>
                          <p:cNvSpPr txBox="1"/>
                          <p:nvPr/>
                        </p:nvSpPr>
                        <p:spPr>
                          <a:xfrm>
                            <a:off x="1871663" y="2076450"/>
                            <a:ext cx="342900" cy="175962"/>
                          </a:xfrm>
                          <a:prstGeom prst="rect">
                            <a:avLst/>
                          </a:prstGeom>
                          <a:noFill/>
                          <a:ln w="6350">
                            <a:noFill/>
                          </a:ln>
                          <a:effectLst/>
                        </p:spPr>
                        <p:style>
                          <a:lnRef idx="0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dk1"/>
                          </a:fontRef>
                        </p:style>
                        <p:txBody>
                          <a:bodyPr rot="0" spcFirstLastPara="0" vert="horz" wrap="square" lIns="9144" tIns="9144" rIns="9144" bIns="9144" numCol="1" spcCol="0" rtlCol="0" fromWordArt="0" anchor="ctr" anchorCtr="0" forceAA="0" compatLnSpc="1">
                            <a:prstTxWarp prst="textNoShape">
                              <a:avLst/>
                            </a:prstTxWarp>
                            <a:noAutofit/>
                          </a:bodyPr>
                          <a:lstStyle/>
                          <a:p>
                            <a:pPr marL="0" marR="0">
                              <a:lnSpc>
                                <a:spcPct val="107000"/>
                              </a:lnSpc>
                              <a:spcBef>
                                <a:spcPts val="0"/>
                              </a:spcBef>
                              <a:spcAft>
                                <a:spcPts val="0"/>
                              </a:spcAft>
                            </a:pPr>
                            <a:r>
                              <a:rPr lang="en-US" sz="1000">
                                <a:effectLst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a:t>CN-3</a:t>
                            </a:r>
                            <a:endParaRPr lang="en-US" sz="1100">
                              <a:effectLst/>
                              <a:ea typeface="Calibri" panose="020F0502020204030204" pitchFamily="34" charset="0"/>
                              <a:cs typeface="Times New Roman" panose="02020603050405020304" pitchFamily="18" charset="0"/>
                            </a:endParaRPr>
                          </a:p>
                        </p:txBody>
                      </p:sp>
                      <p:sp>
                        <p:nvSpPr>
                          <p:cNvPr id="300" name="Text Box 280"/>
                          <p:cNvSpPr txBox="1"/>
                          <p:nvPr/>
                        </p:nvSpPr>
                        <p:spPr>
                          <a:xfrm>
                            <a:off x="261938" y="533400"/>
                            <a:ext cx="342900" cy="175962"/>
                          </a:xfrm>
                          <a:prstGeom prst="rect">
                            <a:avLst/>
                          </a:prstGeom>
                          <a:noFill/>
                          <a:ln w="6350">
                            <a:noFill/>
                          </a:ln>
                          <a:effectLst/>
                        </p:spPr>
                        <p:style>
                          <a:lnRef idx="0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dk1"/>
                          </a:fontRef>
                        </p:style>
                        <p:txBody>
                          <a:bodyPr rot="0" spcFirstLastPara="0" vert="horz" wrap="square" lIns="9144" tIns="9144" rIns="9144" bIns="9144" numCol="1" spcCol="0" rtlCol="0" fromWordArt="0" anchor="ctr" anchorCtr="0" forceAA="0" compatLnSpc="1">
                            <a:prstTxWarp prst="textNoShape">
                              <a:avLst/>
                            </a:prstTxWarp>
                            <a:noAutofit/>
                          </a:bodyPr>
                          <a:lstStyle/>
                          <a:p>
                            <a:pPr marL="0" marR="0">
                              <a:lnSpc>
                                <a:spcPct val="107000"/>
                              </a:lnSpc>
                              <a:spcBef>
                                <a:spcPts val="0"/>
                              </a:spcBef>
                              <a:spcAft>
                                <a:spcPts val="0"/>
                              </a:spcAft>
                            </a:pPr>
                            <a:r>
                              <a:rPr lang="en-US" sz="1000">
                                <a:effectLst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a:t>RN-1</a:t>
                            </a:r>
                            <a:endParaRPr lang="en-US" sz="1100">
                              <a:effectLst/>
                              <a:ea typeface="Calibri" panose="020F0502020204030204" pitchFamily="34" charset="0"/>
                              <a:cs typeface="Times New Roman" panose="02020603050405020304" pitchFamily="18" charset="0"/>
                            </a:endParaRPr>
                          </a:p>
                        </p:txBody>
                      </p:sp>
                      <p:sp>
                        <p:nvSpPr>
                          <p:cNvPr id="301" name="Text Box 281"/>
                          <p:cNvSpPr txBox="1"/>
                          <p:nvPr/>
                        </p:nvSpPr>
                        <p:spPr>
                          <a:xfrm>
                            <a:off x="995363" y="519112"/>
                            <a:ext cx="342900" cy="175962"/>
                          </a:xfrm>
                          <a:prstGeom prst="rect">
                            <a:avLst/>
                          </a:prstGeom>
                          <a:noFill/>
                          <a:ln w="6350">
                            <a:noFill/>
                          </a:ln>
                          <a:effectLst/>
                        </p:spPr>
                        <p:style>
                          <a:lnRef idx="0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dk1"/>
                          </a:fontRef>
                        </p:style>
                        <p:txBody>
                          <a:bodyPr rot="0" spcFirstLastPara="0" vert="horz" wrap="square" lIns="9144" tIns="9144" rIns="9144" bIns="9144" numCol="1" spcCol="0" rtlCol="0" fromWordArt="0" anchor="ctr" anchorCtr="0" forceAA="0" compatLnSpc="1">
                            <a:prstTxWarp prst="textNoShape">
                              <a:avLst/>
                            </a:prstTxWarp>
                            <a:noAutofit/>
                          </a:bodyPr>
                          <a:lstStyle/>
                          <a:p>
                            <a:pPr marL="0" marR="0">
                              <a:lnSpc>
                                <a:spcPct val="107000"/>
                              </a:lnSpc>
                              <a:spcBef>
                                <a:spcPts val="0"/>
                              </a:spcBef>
                              <a:spcAft>
                                <a:spcPts val="0"/>
                              </a:spcAft>
                            </a:pPr>
                            <a:r>
                              <a:rPr lang="en-US" sz="1000">
                                <a:effectLst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a:t>RN-2</a:t>
                            </a:r>
                            <a:endParaRPr lang="en-US" sz="1100">
                              <a:effectLst/>
                              <a:ea typeface="Calibri" panose="020F0502020204030204" pitchFamily="34" charset="0"/>
                              <a:cs typeface="Times New Roman" panose="02020603050405020304" pitchFamily="18" charset="0"/>
                            </a:endParaRPr>
                          </a:p>
                        </p:txBody>
                      </p:sp>
                      <p:sp>
                        <p:nvSpPr>
                          <p:cNvPr id="302" name="Text Box 282"/>
                          <p:cNvSpPr txBox="1"/>
                          <p:nvPr/>
                        </p:nvSpPr>
                        <p:spPr>
                          <a:xfrm>
                            <a:off x="1762118" y="519081"/>
                            <a:ext cx="209549" cy="175962"/>
                          </a:xfrm>
                          <a:prstGeom prst="rect">
                            <a:avLst/>
                          </a:prstGeom>
                          <a:noFill/>
                          <a:ln w="6350">
                            <a:noFill/>
                          </a:ln>
                          <a:effectLst/>
                        </p:spPr>
                        <p:style>
                          <a:lnRef idx="0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dk1"/>
                          </a:fontRef>
                        </p:style>
                        <p:txBody>
                          <a:bodyPr rot="0" spcFirstLastPara="0" vert="horz" wrap="square" lIns="9144" tIns="9144" rIns="9144" bIns="9144" numCol="1" spcCol="0" rtlCol="0" fromWordArt="0" anchor="ctr" anchorCtr="0" forceAA="0" compatLnSpc="1">
                            <a:prstTxWarp prst="textNoShape">
                              <a:avLst/>
                            </a:prstTxWarp>
                            <a:noAutofit/>
                          </a:bodyPr>
                          <a:lstStyle/>
                          <a:p>
                            <a:pPr marL="0" marR="0">
                              <a:lnSpc>
                                <a:spcPct val="107000"/>
                              </a:lnSpc>
                              <a:spcBef>
                                <a:spcPts val="0"/>
                              </a:spcBef>
                              <a:spcAft>
                                <a:spcPts val="0"/>
                              </a:spcAft>
                            </a:pPr>
                            <a:r>
                              <a:rPr lang="en-US" sz="1000">
                                <a:effectLst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a:t>RN-3</a:t>
                            </a:r>
                            <a:endParaRPr lang="en-US" sz="1100">
                              <a:effectLst/>
                              <a:ea typeface="Calibri" panose="020F0502020204030204" pitchFamily="34" charset="0"/>
                              <a:cs typeface="Times New Roman" panose="02020603050405020304" pitchFamily="18" charset="0"/>
                            </a:endParaRPr>
                          </a:p>
                        </p:txBody>
                      </p:sp>
                      <p:sp>
                        <p:nvSpPr>
                          <p:cNvPr id="303" name="Text Box 283"/>
                          <p:cNvSpPr txBox="1"/>
                          <p:nvPr/>
                        </p:nvSpPr>
                        <p:spPr>
                          <a:xfrm>
                            <a:off x="2643188" y="596905"/>
                            <a:ext cx="314325" cy="175962"/>
                          </a:xfrm>
                          <a:prstGeom prst="rect">
                            <a:avLst/>
                          </a:prstGeom>
                          <a:noFill/>
                          <a:ln w="6350">
                            <a:noFill/>
                          </a:ln>
                          <a:effectLst/>
                        </p:spPr>
                        <p:style>
                          <a:lnRef idx="0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dk1"/>
                          </a:fontRef>
                        </p:style>
                        <p:txBody>
                          <a:bodyPr rot="0" spcFirstLastPara="0" vert="horz" wrap="square" lIns="9144" tIns="9144" rIns="9144" bIns="9144" numCol="1" spcCol="0" rtlCol="0" fromWordArt="0" anchor="ctr" anchorCtr="0" forceAA="0" compatLnSpc="1">
                            <a:prstTxWarp prst="textNoShape">
                              <a:avLst/>
                            </a:prstTxWarp>
                            <a:noAutofit/>
                          </a:bodyPr>
                          <a:lstStyle/>
                          <a:p>
                            <a:pPr marL="0" marR="0">
                              <a:lnSpc>
                                <a:spcPct val="107000"/>
                              </a:lnSpc>
                              <a:spcBef>
                                <a:spcPts val="0"/>
                              </a:spcBef>
                              <a:spcAft>
                                <a:spcPts val="0"/>
                              </a:spcAft>
                            </a:pPr>
                            <a:r>
                              <a:rPr lang="en-US" sz="1000" dirty="0" smtClean="0">
                                <a:effectLst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a:t>EB-m1</a:t>
                            </a:r>
                            <a:endParaRPr lang="en-US" sz="1100" dirty="0">
                              <a:effectLst/>
                              <a:ea typeface="Calibri" panose="020F0502020204030204" pitchFamily="34" charset="0"/>
                              <a:cs typeface="Times New Roman" panose="02020603050405020304" pitchFamily="18" charset="0"/>
                            </a:endParaRPr>
                          </a:p>
                        </p:txBody>
                      </p:sp>
                    </p:grpSp>
                    <p:cxnSp>
                      <p:nvCxnSpPr>
                        <p:cNvPr id="279" name="Straight Arrow Connector 278"/>
                        <p:cNvCxnSpPr/>
                        <p:nvPr/>
                      </p:nvCxnSpPr>
                      <p:spPr>
                        <a:xfrm flipV="1">
                          <a:off x="1139588" y="2893325"/>
                          <a:ext cx="3141095" cy="675564"/>
                        </a:xfrm>
                        <a:prstGeom prst="straightConnector1">
                          <a:avLst/>
                        </a:prstGeom>
                        <a:ln w="12700">
                          <a:prstDash val="sysDot"/>
                          <a:tailEnd type="triangle"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280" name="Straight Arrow Connector 279"/>
                        <p:cNvCxnSpPr/>
                        <p:nvPr/>
                      </p:nvCxnSpPr>
                      <p:spPr>
                        <a:xfrm flipV="1">
                          <a:off x="2292824" y="2961564"/>
                          <a:ext cx="1937982" cy="606766"/>
                        </a:xfrm>
                        <a:prstGeom prst="straightConnector1">
                          <a:avLst/>
                        </a:prstGeom>
                        <a:ln w="12700">
                          <a:prstDash val="sysDot"/>
                          <a:tailEnd type="triangle"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281" name="Straight Arrow Connector 280"/>
                        <p:cNvCxnSpPr/>
                        <p:nvPr/>
                      </p:nvCxnSpPr>
                      <p:spPr>
                        <a:xfrm flipV="1">
                          <a:off x="3527946" y="3016155"/>
                          <a:ext cx="702263" cy="547893"/>
                        </a:xfrm>
                        <a:prstGeom prst="straightConnector1">
                          <a:avLst/>
                        </a:prstGeom>
                        <a:ln w="12700">
                          <a:prstDash val="sysDot"/>
                          <a:tailEnd type="triangle"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  <p:sp>
                    <p:nvSpPr>
                      <p:cNvPr id="275" name="Text Box 289"/>
                      <p:cNvSpPr txBox="1"/>
                      <p:nvPr/>
                    </p:nvSpPr>
                    <p:spPr>
                      <a:xfrm>
                        <a:off x="955343" y="4080681"/>
                        <a:ext cx="313690" cy="288925"/>
                      </a:xfrm>
                      <a:prstGeom prst="rect">
                        <a:avLst/>
                      </a:prstGeom>
                      <a:noFill/>
                      <a:ln w="6350">
                        <a:noFill/>
                      </a:ln>
                      <a:effectLst/>
                    </p:spPr>
                    <p:style>
                      <a:lnRef idx="0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dk1"/>
                      </a:fontRef>
                    </p:style>
                    <p:txBody>
                      <a:bodyPr rot="0" spcFirstLastPara="0" vert="horz" wrap="square" lIns="9144" tIns="9144" rIns="9144" bIns="9144" numCol="1" spcCol="0" rtlCol="0" fromWordArt="0" anchor="ctr" anchorCtr="0" forceAA="0" compatLnSpc="1">
                        <a:prstTxWarp prst="textNoShape">
                          <a:avLst/>
                        </a:prstTxWarp>
                        <a:noAutofit/>
                      </a:bodyPr>
                      <a:lstStyle/>
                      <a:p>
                        <a:pPr marL="0" marR="0">
                          <a:lnSpc>
                            <a:spcPct val="107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</a:pPr>
                        <a:r>
                          <a:rPr lang="en-US" sz="1000">
                            <a:effectLst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a:t>CT-1</a:t>
                        </a:r>
                        <a:endParaRPr lang="en-US" sz="1100">
                          <a:effectLst/>
                          <a:ea typeface="Calibri" panose="020F0502020204030204" pitchFamily="34" charset="0"/>
                          <a:cs typeface="Times New Roman" panose="02020603050405020304" pitchFamily="18" charset="0"/>
                        </a:endParaRPr>
                      </a:p>
                    </p:txBody>
                  </p:sp>
                  <p:sp>
                    <p:nvSpPr>
                      <p:cNvPr id="276" name="Text Box 290"/>
                      <p:cNvSpPr txBox="1"/>
                      <p:nvPr/>
                    </p:nvSpPr>
                    <p:spPr>
                      <a:xfrm>
                        <a:off x="2163170" y="4067033"/>
                        <a:ext cx="313690" cy="288925"/>
                      </a:xfrm>
                      <a:prstGeom prst="rect">
                        <a:avLst/>
                      </a:prstGeom>
                      <a:noFill/>
                      <a:ln w="6350">
                        <a:noFill/>
                      </a:ln>
                      <a:effectLst/>
                    </p:spPr>
                    <p:style>
                      <a:lnRef idx="0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dk1"/>
                      </a:fontRef>
                    </p:style>
                    <p:txBody>
                      <a:bodyPr rot="0" spcFirstLastPara="0" vert="horz" wrap="square" lIns="9144" tIns="9144" rIns="9144" bIns="9144" numCol="1" spcCol="0" rtlCol="0" fromWordArt="0" anchor="ctr" anchorCtr="0" forceAA="0" compatLnSpc="1">
                        <a:prstTxWarp prst="textNoShape">
                          <a:avLst/>
                        </a:prstTxWarp>
                        <a:noAutofit/>
                      </a:bodyPr>
                      <a:lstStyle/>
                      <a:p>
                        <a:pPr marL="0" marR="0">
                          <a:lnSpc>
                            <a:spcPct val="107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</a:pPr>
                        <a:r>
                          <a:rPr lang="en-US" sz="1000">
                            <a:effectLst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a:t>CT-1</a:t>
                        </a:r>
                        <a:endParaRPr lang="en-US" sz="1100">
                          <a:effectLst/>
                          <a:ea typeface="Calibri" panose="020F0502020204030204" pitchFamily="34" charset="0"/>
                          <a:cs typeface="Times New Roman" panose="02020603050405020304" pitchFamily="18" charset="0"/>
                        </a:endParaRPr>
                      </a:p>
                    </p:txBody>
                  </p:sp>
                  <p:sp>
                    <p:nvSpPr>
                      <p:cNvPr id="277" name="Text Box 291"/>
                      <p:cNvSpPr txBox="1"/>
                      <p:nvPr/>
                    </p:nvSpPr>
                    <p:spPr>
                      <a:xfrm>
                        <a:off x="3459708" y="4046562"/>
                        <a:ext cx="174015" cy="288925"/>
                      </a:xfrm>
                      <a:prstGeom prst="rect">
                        <a:avLst/>
                      </a:prstGeom>
                      <a:noFill/>
                      <a:ln w="6350">
                        <a:noFill/>
                      </a:ln>
                      <a:effectLst/>
                    </p:spPr>
                    <p:style>
                      <a:lnRef idx="0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dk1"/>
                      </a:fontRef>
                    </p:style>
                    <p:txBody>
                      <a:bodyPr rot="0" spcFirstLastPara="0" vert="horz" wrap="square" lIns="9144" tIns="9144" rIns="9144" bIns="9144" numCol="1" spcCol="0" rtlCol="0" fromWordArt="0" anchor="ctr" anchorCtr="0" forceAA="0" compatLnSpc="1">
                        <a:prstTxWarp prst="textNoShape">
                          <a:avLst/>
                        </a:prstTxWarp>
                        <a:noAutofit/>
                      </a:bodyPr>
                      <a:lstStyle/>
                      <a:p>
                        <a:pPr marL="0" marR="0">
                          <a:lnSpc>
                            <a:spcPct val="107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</a:pPr>
                        <a:r>
                          <a:rPr lang="en-US" sz="1000">
                            <a:effectLst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a:t>ST</a:t>
                        </a:r>
                        <a:endParaRPr lang="en-US" sz="1100">
                          <a:effectLst/>
                          <a:ea typeface="Calibri" panose="020F0502020204030204" pitchFamily="34" charset="0"/>
                          <a:cs typeface="Times New Roman" panose="02020603050405020304" pitchFamily="18" charset="0"/>
                        </a:endParaRPr>
                      </a:p>
                    </p:txBody>
                  </p:sp>
                </p:grpSp>
                <p:sp>
                  <p:nvSpPr>
                    <p:cNvPr id="261" name="Text Box 292"/>
                    <p:cNvSpPr txBox="1"/>
                    <p:nvPr/>
                  </p:nvSpPr>
                  <p:spPr>
                    <a:xfrm>
                      <a:off x="730155" y="2770496"/>
                      <a:ext cx="376533" cy="289165"/>
                    </a:xfrm>
                    <a:prstGeom prst="rect">
                      <a:avLst/>
                    </a:prstGeom>
                    <a:noFill/>
                    <a:ln w="6350">
                      <a:noFill/>
                    </a:ln>
                    <a:effectLst/>
                  </p:spPr>
                  <p:style>
                    <a:lnRef idx="0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dk1"/>
                    </a:fontRef>
                  </p:style>
                  <p:txBody>
                    <a:bodyPr rot="0" spcFirstLastPara="0" vert="horz" wrap="square" lIns="9144" tIns="9144" rIns="9144" bIns="9144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BKR-1</a:t>
                      </a:r>
                      <a:endParaRPr lang="en-US" sz="1100">
                        <a:effectLst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262" name="Text Box 293"/>
                    <p:cNvSpPr txBox="1"/>
                    <p:nvPr/>
                  </p:nvSpPr>
                  <p:spPr>
                    <a:xfrm>
                      <a:off x="1924334" y="2777320"/>
                      <a:ext cx="376533" cy="289165"/>
                    </a:xfrm>
                    <a:prstGeom prst="rect">
                      <a:avLst/>
                    </a:prstGeom>
                    <a:noFill/>
                    <a:ln w="6350">
                      <a:noFill/>
                    </a:ln>
                    <a:effectLst/>
                  </p:spPr>
                  <p:style>
                    <a:lnRef idx="0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dk1"/>
                    </a:fontRef>
                  </p:style>
                  <p:txBody>
                    <a:bodyPr rot="0" spcFirstLastPara="0" vert="horz" wrap="square" lIns="9144" tIns="9144" rIns="9144" bIns="9144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BKR-2</a:t>
                      </a:r>
                      <a:endParaRPr lang="en-US" sz="1100">
                        <a:effectLst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263" name="Text Box 294"/>
                    <p:cNvSpPr txBox="1"/>
                    <p:nvPr/>
                  </p:nvSpPr>
                  <p:spPr>
                    <a:xfrm>
                      <a:off x="3159456" y="2777320"/>
                      <a:ext cx="376533" cy="289165"/>
                    </a:xfrm>
                    <a:prstGeom prst="rect">
                      <a:avLst/>
                    </a:prstGeom>
                    <a:noFill/>
                    <a:ln w="6350">
                      <a:noFill/>
                    </a:ln>
                    <a:effectLst/>
                  </p:spPr>
                  <p:style>
                    <a:lnRef idx="0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dk1"/>
                    </a:fontRef>
                  </p:style>
                  <p:txBody>
                    <a:bodyPr rot="0" spcFirstLastPara="0" vert="horz" wrap="square" lIns="9144" tIns="9144" rIns="9144" bIns="9144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BKR-3</a:t>
                      </a:r>
                      <a:endParaRPr lang="en-US" sz="1100">
                        <a:effectLst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264" name="Text Box 295"/>
                    <p:cNvSpPr txBox="1"/>
                    <p:nvPr/>
                  </p:nvSpPr>
                  <p:spPr>
                    <a:xfrm>
                      <a:off x="661810" y="1640036"/>
                      <a:ext cx="376533" cy="289165"/>
                    </a:xfrm>
                    <a:prstGeom prst="rect">
                      <a:avLst/>
                    </a:prstGeom>
                    <a:noFill/>
                    <a:ln w="6350">
                      <a:noFill/>
                    </a:ln>
                    <a:effectLst/>
                  </p:spPr>
                  <p:style>
                    <a:lnRef idx="0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dk1"/>
                    </a:fontRef>
                  </p:style>
                  <p:txBody>
                    <a:bodyPr rot="0" spcFirstLastPara="0" vert="horz" wrap="square" lIns="9144" tIns="9144" rIns="9144" bIns="9144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BKR-5</a:t>
                      </a:r>
                      <a:endParaRPr lang="en-US" sz="1100" dirty="0">
                        <a:effectLst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265" name="Text Box 296"/>
                    <p:cNvSpPr txBox="1"/>
                    <p:nvPr/>
                  </p:nvSpPr>
                  <p:spPr>
                    <a:xfrm>
                      <a:off x="687471" y="364616"/>
                      <a:ext cx="376533" cy="289165"/>
                    </a:xfrm>
                    <a:prstGeom prst="rect">
                      <a:avLst/>
                    </a:prstGeom>
                    <a:noFill/>
                    <a:ln w="6350">
                      <a:noFill/>
                    </a:ln>
                    <a:effectLst/>
                  </p:spPr>
                  <p:style>
                    <a:lnRef idx="0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dk1"/>
                    </a:fontRef>
                  </p:style>
                  <p:txBody>
                    <a:bodyPr rot="0" spcFirstLastPara="0" vert="horz" wrap="square" lIns="9144" tIns="9144" rIns="9144" bIns="9144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BKR-4</a:t>
                      </a:r>
                      <a:endParaRPr lang="en-US" sz="1100" dirty="0">
                        <a:effectLst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266" name="Text Box 297"/>
                    <p:cNvSpPr txBox="1"/>
                    <p:nvPr/>
                  </p:nvSpPr>
                  <p:spPr>
                    <a:xfrm>
                      <a:off x="1221474" y="341194"/>
                      <a:ext cx="376533" cy="289165"/>
                    </a:xfrm>
                    <a:prstGeom prst="rect">
                      <a:avLst/>
                    </a:prstGeom>
                    <a:noFill/>
                    <a:ln w="6350">
                      <a:noFill/>
                    </a:ln>
                    <a:effectLst/>
                  </p:spPr>
                  <p:style>
                    <a:lnRef idx="0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dk1"/>
                    </a:fontRef>
                  </p:style>
                  <p:txBody>
                    <a:bodyPr rot="0" spcFirstLastPara="0" vert="horz" wrap="square" lIns="9144" tIns="9144" rIns="9144" bIns="9144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BKR-6</a:t>
                      </a:r>
                      <a:endParaRPr lang="en-US" sz="1100">
                        <a:effectLst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267" name="Text Box 298"/>
                    <p:cNvSpPr txBox="1"/>
                    <p:nvPr/>
                  </p:nvSpPr>
                  <p:spPr>
                    <a:xfrm>
                      <a:off x="1235122" y="1651380"/>
                      <a:ext cx="376533" cy="289165"/>
                    </a:xfrm>
                    <a:prstGeom prst="rect">
                      <a:avLst/>
                    </a:prstGeom>
                    <a:noFill/>
                    <a:ln w="6350">
                      <a:noFill/>
                    </a:ln>
                    <a:effectLst/>
                  </p:spPr>
                  <p:style>
                    <a:lnRef idx="0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dk1"/>
                    </a:fontRef>
                  </p:style>
                  <p:txBody>
                    <a:bodyPr rot="0" spcFirstLastPara="0" vert="horz" wrap="square" lIns="9144" tIns="9144" rIns="9144" bIns="9144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BKR-7</a:t>
                      </a:r>
                      <a:endParaRPr lang="en-US" sz="1100">
                        <a:effectLst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268" name="Text Box 299"/>
                    <p:cNvSpPr txBox="1"/>
                    <p:nvPr/>
                  </p:nvSpPr>
                  <p:spPr>
                    <a:xfrm>
                      <a:off x="2456597" y="341194"/>
                      <a:ext cx="376533" cy="289165"/>
                    </a:xfrm>
                    <a:prstGeom prst="rect">
                      <a:avLst/>
                    </a:prstGeom>
                    <a:noFill/>
                    <a:ln w="6350">
                      <a:noFill/>
                    </a:ln>
                    <a:effectLst/>
                  </p:spPr>
                  <p:style>
                    <a:lnRef idx="0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dk1"/>
                    </a:fontRef>
                  </p:style>
                  <p:txBody>
                    <a:bodyPr rot="0" spcFirstLastPara="0" vert="horz" wrap="square" lIns="9144" tIns="9144" rIns="9144" bIns="9144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BKR-8</a:t>
                      </a:r>
                      <a:endParaRPr lang="en-US" sz="1100">
                        <a:effectLst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269" name="Text Box 300"/>
                    <p:cNvSpPr txBox="1"/>
                    <p:nvPr/>
                  </p:nvSpPr>
                  <p:spPr>
                    <a:xfrm>
                      <a:off x="2470244" y="1651380"/>
                      <a:ext cx="376533" cy="289165"/>
                    </a:xfrm>
                    <a:prstGeom prst="rect">
                      <a:avLst/>
                    </a:prstGeom>
                    <a:noFill/>
                    <a:ln w="6350">
                      <a:noFill/>
                    </a:ln>
                    <a:effectLst/>
                  </p:spPr>
                  <p:style>
                    <a:lnRef idx="0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dk1"/>
                    </a:fontRef>
                  </p:style>
                  <p:txBody>
                    <a:bodyPr rot="0" spcFirstLastPara="0" vert="horz" wrap="square" lIns="9144" tIns="9144" rIns="9144" bIns="9144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BKR-9</a:t>
                      </a:r>
                      <a:endParaRPr lang="en-US" sz="1100">
                        <a:effectLst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270" name="Text Box 301"/>
                    <p:cNvSpPr txBox="1"/>
                    <p:nvPr/>
                  </p:nvSpPr>
                  <p:spPr>
                    <a:xfrm>
                      <a:off x="4183038" y="511791"/>
                      <a:ext cx="410039" cy="289165"/>
                    </a:xfrm>
                    <a:prstGeom prst="rect">
                      <a:avLst/>
                    </a:prstGeom>
                    <a:noFill/>
                    <a:ln w="6350">
                      <a:noFill/>
                    </a:ln>
                    <a:effectLst/>
                  </p:spPr>
                  <p:style>
                    <a:lnRef idx="0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dk1"/>
                    </a:fontRef>
                  </p:style>
                  <p:txBody>
                    <a:bodyPr rot="0" spcFirstLastPara="0" vert="horz" wrap="square" lIns="9144" tIns="9144" rIns="9144" bIns="9144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BKR-10</a:t>
                      </a:r>
                      <a:endParaRPr lang="en-US" sz="1100">
                        <a:effectLst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271" name="Text Box 302"/>
                    <p:cNvSpPr txBox="1"/>
                    <p:nvPr/>
                  </p:nvSpPr>
                  <p:spPr>
                    <a:xfrm>
                      <a:off x="4183038" y="1460311"/>
                      <a:ext cx="410039" cy="289165"/>
                    </a:xfrm>
                    <a:prstGeom prst="rect">
                      <a:avLst/>
                    </a:prstGeom>
                    <a:noFill/>
                    <a:ln w="6350">
                      <a:noFill/>
                    </a:ln>
                    <a:effectLst/>
                  </p:spPr>
                  <p:style>
                    <a:lnRef idx="0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dk1"/>
                    </a:fontRef>
                  </p:style>
                  <p:txBody>
                    <a:bodyPr rot="0" spcFirstLastPara="0" vert="horz" wrap="square" lIns="9144" tIns="9144" rIns="9144" bIns="9144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BKR-11</a:t>
                      </a:r>
                      <a:endParaRPr lang="en-US" sz="1100">
                        <a:effectLst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272" name="Oval 271"/>
                    <p:cNvSpPr/>
                    <p:nvPr/>
                  </p:nvSpPr>
                  <p:spPr>
                    <a:xfrm>
                      <a:off x="211540" y="3678072"/>
                      <a:ext cx="4415051" cy="563472"/>
                    </a:xfrm>
                    <a:prstGeom prst="ellipse">
                      <a:avLst/>
                    </a:prstGeom>
                    <a:noFill/>
                    <a:ln w="22225">
                      <a:prstDash val="sysDot"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="horz" wrap="square" lIns="91440" tIns="45720" rIns="91440" bIns="4572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73" name="Text Box 304"/>
                    <p:cNvSpPr txBox="1"/>
                    <p:nvPr/>
                  </p:nvSpPr>
                  <p:spPr>
                    <a:xfrm>
                      <a:off x="4094328" y="3807726"/>
                      <a:ext cx="551282" cy="289164"/>
                    </a:xfrm>
                    <a:prstGeom prst="rect">
                      <a:avLst/>
                    </a:prstGeom>
                    <a:noFill/>
                    <a:ln w="6350">
                      <a:noFill/>
                    </a:ln>
                    <a:effectLst/>
                  </p:spPr>
                  <p:style>
                    <a:lnRef idx="0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dk1"/>
                    </a:fontRef>
                  </p:style>
                  <p:txBody>
                    <a:bodyPr rot="0" spcFirstLastPara="0" vert="horz" wrap="square" lIns="9144" tIns="9144" rIns="9144" bIns="9144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CC Train</a:t>
                      </a:r>
                      <a:endParaRPr lang="en-US" sz="1100">
                        <a:effectLst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p:txBody>
                </p:sp>
              </p:grpSp>
              <p:sp>
                <p:nvSpPr>
                  <p:cNvPr id="259" name="Cloud 258"/>
                  <p:cNvSpPr/>
                  <p:nvPr/>
                </p:nvSpPr>
                <p:spPr>
                  <a:xfrm>
                    <a:off x="211540" y="4879075"/>
                    <a:ext cx="5291195" cy="1112663"/>
                  </a:xfrm>
                  <a:prstGeom prst="cloud">
                    <a:avLst/>
                  </a:prstGeom>
                  <a:no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en-US"/>
                  </a:p>
                </p:txBody>
              </p:sp>
            </p:grpSp>
            <p:sp>
              <p:nvSpPr>
                <p:cNvPr id="256" name="Text Box 310"/>
                <p:cNvSpPr txBox="1"/>
                <p:nvPr/>
              </p:nvSpPr>
              <p:spPr>
                <a:xfrm>
                  <a:off x="2533024" y="5292610"/>
                  <a:ext cx="979170" cy="246380"/>
                </a:xfrm>
                <a:prstGeom prst="rect">
                  <a:avLst/>
                </a:prstGeom>
                <a:noFill/>
                <a:ln w="6350">
                  <a:noFill/>
                </a:ln>
                <a:effectLst/>
              </p:spPr>
              <p:style>
                <a:lnRef idx="0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ot="0" spcFirstLastPara="0" vert="horz" wrap="none" lIns="0" tIns="0" rIns="0" bIns="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>
                    <a:lnSpc>
                      <a:spcPct val="107000"/>
                    </a:lnSpc>
                    <a:spcBef>
                      <a:spcPts val="0"/>
                    </a:spcBef>
                    <a:spcAft>
                      <a:spcPts val="800"/>
                    </a:spcAft>
                  </a:pPr>
                  <a:r>
                    <a:rPr lang="en-US" sz="1600">
                      <a:effectLst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Rest of Grid</a:t>
                  </a:r>
                  <a:endParaRPr lang="en-US" sz="110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endParaRPr>
                </a:p>
              </p:txBody>
            </p:sp>
          </p:grpSp>
          <p:sp>
            <p:nvSpPr>
              <p:cNvPr id="253" name="Cloud 252"/>
              <p:cNvSpPr/>
              <p:nvPr/>
            </p:nvSpPr>
            <p:spPr>
              <a:xfrm>
                <a:off x="4257675" y="2590800"/>
                <a:ext cx="1577340" cy="790575"/>
              </a:xfrm>
              <a:prstGeom prst="cloud">
                <a:avLst/>
              </a:prstGeom>
              <a:noFill/>
              <a:ln w="12700" cap="flat" cmpd="sng" algn="ctr">
                <a:solidFill>
                  <a:srgbClr val="5B9BD5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254" name="Text Box 501"/>
              <p:cNvSpPr txBox="1"/>
              <p:nvPr/>
            </p:nvSpPr>
            <p:spPr>
              <a:xfrm>
                <a:off x="4272821" y="2625963"/>
                <a:ext cx="1649223" cy="664862"/>
              </a:xfrm>
              <a:prstGeom prst="rect">
                <a:avLst/>
              </a:prstGeom>
              <a:noFill/>
              <a:ln w="6350">
                <a:noFill/>
              </a:ln>
              <a:effectLst/>
            </p:spPr>
            <p:txBody>
              <a:bodyPr rot="0" spcFirstLastPara="0" vert="horz" wrap="square" lIns="9144" tIns="9144" rIns="9144" bIns="9144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200" b="1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Logical Resource Node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200" b="1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(Dispatch)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200" b="1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LMP: LRN_LMP_SF_AGG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243" name="Group 242"/>
            <p:cNvGrpSpPr/>
            <p:nvPr/>
          </p:nvGrpSpPr>
          <p:grpSpPr>
            <a:xfrm>
              <a:off x="571500" y="0"/>
              <a:ext cx="4240014" cy="1094329"/>
              <a:chOff x="0" y="0"/>
              <a:chExt cx="4240014" cy="1094329"/>
            </a:xfrm>
          </p:grpSpPr>
          <p:grpSp>
            <p:nvGrpSpPr>
              <p:cNvPr id="244" name="Group 243"/>
              <p:cNvGrpSpPr/>
              <p:nvPr/>
            </p:nvGrpSpPr>
            <p:grpSpPr>
              <a:xfrm>
                <a:off x="2571750" y="0"/>
                <a:ext cx="1668264" cy="790575"/>
                <a:chOff x="0" y="0"/>
                <a:chExt cx="1668264" cy="790575"/>
              </a:xfrm>
            </p:grpSpPr>
            <p:sp>
              <p:nvSpPr>
                <p:cNvPr id="248" name="Cloud 247"/>
                <p:cNvSpPr/>
                <p:nvPr/>
              </p:nvSpPr>
              <p:spPr>
                <a:xfrm>
                  <a:off x="0" y="0"/>
                  <a:ext cx="1577331" cy="790575"/>
                </a:xfrm>
                <a:prstGeom prst="cloud">
                  <a:avLst/>
                </a:prstGeom>
                <a:noFill/>
                <a:ln w="12700" cap="flat" cmpd="sng" algn="ctr">
                  <a:solidFill>
                    <a:srgbClr val="5B9BD5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49" name="Text Box 18"/>
                <p:cNvSpPr txBox="1"/>
                <p:nvPr/>
              </p:nvSpPr>
              <p:spPr>
                <a:xfrm>
                  <a:off x="19050" y="38100"/>
                  <a:ext cx="1649214" cy="664862"/>
                </a:xfrm>
                <a:prstGeom prst="rect">
                  <a:avLst/>
                </a:prstGeom>
                <a:noFill/>
                <a:ln w="6350">
                  <a:noFill/>
                </a:ln>
                <a:effectLst/>
              </p:spPr>
              <p:txBody>
                <a:bodyPr rot="0" spcFirstLastPara="0" vert="horz" wrap="square" lIns="9144" tIns="9144" rIns="9144" bIns="9144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algn="ctr">
                    <a:lnSpc>
                      <a:spcPct val="107000"/>
                    </a:lnSpc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200" b="1">
                      <a:effectLst/>
                      <a:latin typeface="Calibri" panose="020F050202020403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Logical Resource Node</a:t>
                  </a:r>
                  <a:endParaRPr lang="en-US" sz="11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endParaRPr>
                </a:p>
                <a:p>
                  <a:pPr marL="0" marR="0" algn="ctr">
                    <a:lnSpc>
                      <a:spcPct val="107000"/>
                    </a:lnSpc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200" b="1">
                      <a:effectLst/>
                      <a:latin typeface="Calibri" panose="020F050202020403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LMP: LRN_LMP_RN_LMP_AGG</a:t>
                  </a:r>
                  <a:endParaRPr lang="en-US" sz="11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endParaRPr>
                </a:p>
              </p:txBody>
            </p:sp>
          </p:grpSp>
          <p:cxnSp>
            <p:nvCxnSpPr>
              <p:cNvPr id="245" name="Straight Arrow Connector 244"/>
              <p:cNvCxnSpPr/>
              <p:nvPr/>
            </p:nvCxnSpPr>
            <p:spPr>
              <a:xfrm flipV="1">
                <a:off x="0" y="381000"/>
                <a:ext cx="2595670" cy="675480"/>
              </a:xfrm>
              <a:prstGeom prst="straightConnector1">
                <a:avLst/>
              </a:prstGeom>
              <a:ln w="12700">
                <a:prstDash val="sysDot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6" name="Straight Arrow Connector 245"/>
              <p:cNvCxnSpPr/>
              <p:nvPr/>
            </p:nvCxnSpPr>
            <p:spPr>
              <a:xfrm flipV="1">
                <a:off x="1181100" y="485775"/>
                <a:ext cx="1414145" cy="608330"/>
              </a:xfrm>
              <a:prstGeom prst="straightConnector1">
                <a:avLst/>
              </a:prstGeom>
              <a:ln w="12700">
                <a:prstDash val="sysDot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7" name="Straight Arrow Connector 246"/>
              <p:cNvCxnSpPr/>
              <p:nvPr/>
            </p:nvCxnSpPr>
            <p:spPr>
              <a:xfrm flipV="1">
                <a:off x="2428875" y="609600"/>
                <a:ext cx="219075" cy="484729"/>
              </a:xfrm>
              <a:prstGeom prst="straightConnector1">
                <a:avLst/>
              </a:prstGeom>
              <a:ln w="12700">
                <a:prstDash val="sysDot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3" name="TextBox 2"/>
          <p:cNvSpPr txBox="1"/>
          <p:nvPr/>
        </p:nvSpPr>
        <p:spPr>
          <a:xfrm>
            <a:off x="923640" y="5010170"/>
            <a:ext cx="64419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4">
                    <a:lumMod val="50000"/>
                    <a:lumOff val="50000"/>
                  </a:schemeClr>
                </a:solidFill>
              </a:rPr>
              <a:t>LRN_LMP_RN_LMP_AGG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accent4">
                    <a:lumMod val="50000"/>
                    <a:lumOff val="50000"/>
                  </a:schemeClr>
                </a:solidFill>
              </a:rPr>
              <a:t>=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accent4">
                    <a:lumMod val="50000"/>
                    <a:lumOff val="50000"/>
                  </a:schemeClr>
                </a:solidFill>
              </a:rPr>
              <a:t>LRN_LMP_SF_AGG</a:t>
            </a:r>
            <a:endParaRPr lang="en-US" dirty="0">
              <a:solidFill>
                <a:schemeClr val="accent4">
                  <a:lumMod val="50000"/>
                  <a:lumOff val="50000"/>
                </a:schemeClr>
              </a:solidFill>
            </a:endParaRPr>
          </a:p>
        </p:txBody>
      </p:sp>
      <p:cxnSp>
        <p:nvCxnSpPr>
          <p:cNvPr id="132" name="Straight Connector 131"/>
          <p:cNvCxnSpPr/>
          <p:nvPr/>
        </p:nvCxnSpPr>
        <p:spPr>
          <a:xfrm>
            <a:off x="2895600" y="5906135"/>
            <a:ext cx="0" cy="342265"/>
          </a:xfrm>
          <a:prstGeom prst="line">
            <a:avLst/>
          </a:prstGeom>
          <a:ln w="19050"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Straight Connector 132"/>
          <p:cNvCxnSpPr/>
          <p:nvPr/>
        </p:nvCxnSpPr>
        <p:spPr>
          <a:xfrm>
            <a:off x="3584575" y="5906135"/>
            <a:ext cx="0" cy="342265"/>
          </a:xfrm>
          <a:prstGeom prst="line">
            <a:avLst/>
          </a:prstGeom>
          <a:ln w="19050"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Straight Connector 133"/>
          <p:cNvCxnSpPr/>
          <p:nvPr/>
        </p:nvCxnSpPr>
        <p:spPr>
          <a:xfrm>
            <a:off x="2895600" y="6083300"/>
            <a:ext cx="688975" cy="0"/>
          </a:xfrm>
          <a:prstGeom prst="line">
            <a:avLst/>
          </a:prstGeom>
          <a:ln w="25400">
            <a:solidFill>
              <a:srgbClr val="C00000"/>
            </a:solidFill>
            <a:prstDash val="solid"/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5" name="Text Box 442"/>
          <p:cNvSpPr txBox="1"/>
          <p:nvPr/>
        </p:nvSpPr>
        <p:spPr>
          <a:xfrm>
            <a:off x="2943222" y="6125365"/>
            <a:ext cx="584200" cy="185420"/>
          </a:xfrm>
          <a:prstGeom prst="rect">
            <a:avLst/>
          </a:prstGeom>
          <a:noFill/>
          <a:ln w="6350">
            <a:noFill/>
          </a:ln>
          <a:effectLst/>
        </p:spPr>
        <p:txBody>
          <a:bodyPr rot="0" spcFirstLastPara="0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10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Over Load</a:t>
            </a:r>
            <a:endParaRPr lang="en-US" sz="1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136" name="Group 135"/>
          <p:cNvGrpSpPr/>
          <p:nvPr/>
        </p:nvGrpSpPr>
        <p:grpSpPr>
          <a:xfrm>
            <a:off x="84847" y="1032136"/>
            <a:ext cx="1943612" cy="4615874"/>
            <a:chOff x="363176" y="1053569"/>
            <a:chExt cx="1943612" cy="4615874"/>
          </a:xfrm>
        </p:grpSpPr>
        <p:grpSp>
          <p:nvGrpSpPr>
            <p:cNvPr id="137" name="Group 136"/>
            <p:cNvGrpSpPr/>
            <p:nvPr/>
          </p:nvGrpSpPr>
          <p:grpSpPr>
            <a:xfrm flipH="1">
              <a:off x="363176" y="1053569"/>
              <a:ext cx="1943612" cy="4615874"/>
              <a:chOff x="5326993" y="1210165"/>
              <a:chExt cx="1943612" cy="4615874"/>
            </a:xfrm>
          </p:grpSpPr>
          <p:grpSp>
            <p:nvGrpSpPr>
              <p:cNvPr id="139" name="Group 138"/>
              <p:cNvGrpSpPr/>
              <p:nvPr/>
            </p:nvGrpSpPr>
            <p:grpSpPr>
              <a:xfrm>
                <a:off x="5326993" y="1210165"/>
                <a:ext cx="1943612" cy="4615874"/>
                <a:chOff x="5326993" y="1210165"/>
                <a:chExt cx="1943612" cy="4615874"/>
              </a:xfrm>
            </p:grpSpPr>
            <p:sp>
              <p:nvSpPr>
                <p:cNvPr id="141" name="Rectangle 140"/>
                <p:cNvSpPr/>
                <p:nvPr/>
              </p:nvSpPr>
              <p:spPr>
                <a:xfrm>
                  <a:off x="6382869" y="1730081"/>
                  <a:ext cx="260289" cy="167961"/>
                </a:xfrm>
                <a:prstGeom prst="rect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rgbClr val="5B9BD5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/>
                </a:p>
              </p:txBody>
            </p:sp>
            <p:cxnSp>
              <p:nvCxnSpPr>
                <p:cNvPr id="142" name="Straight Connector 141"/>
                <p:cNvCxnSpPr/>
                <p:nvPr/>
              </p:nvCxnSpPr>
              <p:spPr>
                <a:xfrm flipH="1">
                  <a:off x="6528325" y="1210165"/>
                  <a:ext cx="2" cy="2203068"/>
                </a:xfrm>
                <a:prstGeom prst="line">
                  <a:avLst/>
                </a:prstGeom>
                <a:noFill/>
                <a:ln w="25400" cap="flat" cmpd="sng" algn="ctr">
                  <a:solidFill>
                    <a:srgbClr val="5B9BD5"/>
                  </a:solidFill>
                  <a:prstDash val="solid"/>
                  <a:miter lim="800000"/>
                </a:ln>
                <a:effectLst/>
              </p:spPr>
            </p:cxnSp>
            <p:cxnSp>
              <p:nvCxnSpPr>
                <p:cNvPr id="143" name="Straight Connector 142"/>
                <p:cNvCxnSpPr/>
                <p:nvPr/>
              </p:nvCxnSpPr>
              <p:spPr>
                <a:xfrm>
                  <a:off x="7255603" y="2247828"/>
                  <a:ext cx="3062" cy="1001296"/>
                </a:xfrm>
                <a:prstGeom prst="line">
                  <a:avLst/>
                </a:prstGeom>
                <a:noFill/>
                <a:ln w="25400" cap="flat" cmpd="sng" algn="ctr">
                  <a:solidFill>
                    <a:srgbClr val="5B9BD5"/>
                  </a:solidFill>
                  <a:prstDash val="solid"/>
                  <a:miter lim="800000"/>
                </a:ln>
                <a:effectLst/>
              </p:spPr>
            </p:cxnSp>
            <p:cxnSp>
              <p:nvCxnSpPr>
                <p:cNvPr id="144" name="Straight Connector 143"/>
                <p:cNvCxnSpPr/>
                <p:nvPr/>
              </p:nvCxnSpPr>
              <p:spPr>
                <a:xfrm>
                  <a:off x="6520670" y="2240830"/>
                  <a:ext cx="738401" cy="0"/>
                </a:xfrm>
                <a:prstGeom prst="line">
                  <a:avLst/>
                </a:prstGeom>
                <a:noFill/>
                <a:ln w="25400" cap="flat" cmpd="sng" algn="ctr">
                  <a:solidFill>
                    <a:srgbClr val="5B9BD5"/>
                  </a:solidFill>
                  <a:prstDash val="solid"/>
                  <a:miter lim="800000"/>
                </a:ln>
                <a:effectLst/>
              </p:spPr>
            </p:cxnSp>
            <p:cxnSp>
              <p:nvCxnSpPr>
                <p:cNvPr id="145" name="Straight Connector 144"/>
                <p:cNvCxnSpPr/>
                <p:nvPr/>
              </p:nvCxnSpPr>
              <p:spPr>
                <a:xfrm flipH="1">
                  <a:off x="5326993" y="3224045"/>
                  <a:ext cx="1943612" cy="2601994"/>
                </a:xfrm>
                <a:prstGeom prst="line">
                  <a:avLst/>
                </a:prstGeom>
                <a:noFill/>
                <a:ln w="25400" cap="flat" cmpd="sng" algn="ctr">
                  <a:solidFill>
                    <a:srgbClr val="5B9BD5"/>
                  </a:solidFill>
                  <a:prstDash val="solid"/>
                  <a:miter lim="800000"/>
                  <a:tailEnd type="triangle"/>
                </a:ln>
                <a:effectLst/>
              </p:spPr>
            </p:cxnSp>
            <p:sp>
              <p:nvSpPr>
                <p:cNvPr id="146" name="Rectangle 145"/>
                <p:cNvSpPr/>
                <p:nvPr/>
              </p:nvSpPr>
              <p:spPr>
                <a:xfrm>
                  <a:off x="6390524" y="2569885"/>
                  <a:ext cx="260289" cy="167961"/>
                </a:xfrm>
                <a:prstGeom prst="rect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rgbClr val="5B9BD5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/>
                </a:p>
              </p:txBody>
            </p:sp>
            <p:sp>
              <p:nvSpPr>
                <p:cNvPr id="147" name="Text Box 128"/>
                <p:cNvSpPr txBox="1"/>
                <p:nvPr/>
              </p:nvSpPr>
              <p:spPr>
                <a:xfrm>
                  <a:off x="6797422" y="2433781"/>
                  <a:ext cx="324768" cy="156428"/>
                </a:xfrm>
                <a:prstGeom prst="rect">
                  <a:avLst/>
                </a:prstGeom>
                <a:solidFill>
                  <a:sysClr val="window" lastClr="FFFFFF"/>
                </a:solidFill>
                <a:ln w="6350">
                  <a:noFill/>
                </a:ln>
                <a:effectLst/>
              </p:spPr>
              <p:txBody>
                <a:bodyPr rot="0" spcFirstLastPara="0" vert="horz" wrap="square" lIns="0" tIns="0" rIns="0" bIns="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>
                    <a:lnSpc>
                      <a:spcPct val="107000"/>
                    </a:lnSpc>
                    <a:spcBef>
                      <a:spcPts val="0"/>
                    </a:spcBef>
                    <a:spcAft>
                      <a:spcPts val="800"/>
                    </a:spcAft>
                  </a:pPr>
                  <a:r>
                    <a:rPr lang="en-US" sz="800" dirty="0" smtClean="0">
                      <a:effectLst/>
                      <a:latin typeface="Calibri" panose="020F050202020403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meter2</a:t>
                  </a:r>
                  <a:endParaRPr lang="en-US" sz="11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48" name="Freeform 147"/>
                <p:cNvSpPr/>
                <p:nvPr/>
              </p:nvSpPr>
              <p:spPr>
                <a:xfrm>
                  <a:off x="6765647" y="2200343"/>
                  <a:ext cx="181800" cy="65812"/>
                </a:xfrm>
                <a:custGeom>
                  <a:avLst/>
                  <a:gdLst>
                    <a:gd name="connsiteX0" fmla="*/ 0 w 228600"/>
                    <a:gd name="connsiteY0" fmla="*/ 223841 h 228604"/>
                    <a:gd name="connsiteX1" fmla="*/ 114300 w 228600"/>
                    <a:gd name="connsiteY1" fmla="*/ 4 h 228604"/>
                    <a:gd name="connsiteX2" fmla="*/ 228600 w 228600"/>
                    <a:gd name="connsiteY2" fmla="*/ 228604 h 22860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228600" h="228604">
                      <a:moveTo>
                        <a:pt x="0" y="223841"/>
                      </a:moveTo>
                      <a:cubicBezTo>
                        <a:pt x="38100" y="111525"/>
                        <a:pt x="76200" y="-790"/>
                        <a:pt x="114300" y="4"/>
                      </a:cubicBezTo>
                      <a:cubicBezTo>
                        <a:pt x="152400" y="798"/>
                        <a:pt x="190500" y="114701"/>
                        <a:pt x="228600" y="228604"/>
                      </a:cubicBezTo>
                    </a:path>
                  </a:pathLst>
                </a:custGeom>
                <a:noFill/>
                <a:ln w="12700" cap="flat" cmpd="sng" algn="ctr">
                  <a:solidFill>
                    <a:srgbClr val="5B9BD5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/>
                </a:p>
              </p:txBody>
            </p:sp>
            <p:sp>
              <p:nvSpPr>
                <p:cNvPr id="149" name="Freeform 148"/>
                <p:cNvSpPr/>
                <p:nvPr/>
              </p:nvSpPr>
              <p:spPr>
                <a:xfrm>
                  <a:off x="6943659" y="2198972"/>
                  <a:ext cx="181800" cy="65812"/>
                </a:xfrm>
                <a:custGeom>
                  <a:avLst/>
                  <a:gdLst>
                    <a:gd name="connsiteX0" fmla="*/ 0 w 228600"/>
                    <a:gd name="connsiteY0" fmla="*/ 223841 h 228604"/>
                    <a:gd name="connsiteX1" fmla="*/ 114300 w 228600"/>
                    <a:gd name="connsiteY1" fmla="*/ 4 h 228604"/>
                    <a:gd name="connsiteX2" fmla="*/ 228600 w 228600"/>
                    <a:gd name="connsiteY2" fmla="*/ 228604 h 22860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228600" h="228604">
                      <a:moveTo>
                        <a:pt x="0" y="223841"/>
                      </a:moveTo>
                      <a:cubicBezTo>
                        <a:pt x="38100" y="111525"/>
                        <a:pt x="76200" y="-790"/>
                        <a:pt x="114300" y="4"/>
                      </a:cubicBezTo>
                      <a:cubicBezTo>
                        <a:pt x="152400" y="798"/>
                        <a:pt x="190500" y="114701"/>
                        <a:pt x="228600" y="228604"/>
                      </a:cubicBezTo>
                    </a:path>
                  </a:pathLst>
                </a:custGeom>
                <a:noFill/>
                <a:ln w="12700" cap="flat" cmpd="sng" algn="ctr">
                  <a:solidFill>
                    <a:srgbClr val="5B9BD5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/>
                </a:p>
              </p:txBody>
            </p:sp>
            <p:cxnSp>
              <p:nvCxnSpPr>
                <p:cNvPr id="150" name="Straight Connector 149"/>
                <p:cNvCxnSpPr/>
                <p:nvPr/>
              </p:nvCxnSpPr>
              <p:spPr>
                <a:xfrm>
                  <a:off x="6949380" y="2261957"/>
                  <a:ext cx="0" cy="164694"/>
                </a:xfrm>
                <a:prstGeom prst="line">
                  <a:avLst/>
                </a:prstGeom>
                <a:noFill/>
                <a:ln w="12700" cap="flat" cmpd="sng" algn="ctr">
                  <a:solidFill>
                    <a:srgbClr val="5B9BD5"/>
                  </a:solidFill>
                  <a:prstDash val="solid"/>
                  <a:miter lim="800000"/>
                </a:ln>
                <a:effectLst/>
              </p:spPr>
            </p:cxnSp>
            <p:sp>
              <p:nvSpPr>
                <p:cNvPr id="151" name="Oval 150"/>
                <p:cNvSpPr/>
                <p:nvPr/>
              </p:nvSpPr>
              <p:spPr>
                <a:xfrm>
                  <a:off x="6765647" y="2422920"/>
                  <a:ext cx="359810" cy="171693"/>
                </a:xfrm>
                <a:prstGeom prst="ellipse">
                  <a:avLst/>
                </a:prstGeom>
                <a:noFill/>
                <a:ln w="12700" cap="flat" cmpd="sng" algn="ctr">
                  <a:solidFill>
                    <a:srgbClr val="5B9BD5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/>
                </a:p>
              </p:txBody>
            </p:sp>
            <p:sp>
              <p:nvSpPr>
                <p:cNvPr id="152" name="Text Box 160"/>
                <p:cNvSpPr txBox="1"/>
                <p:nvPr/>
              </p:nvSpPr>
              <p:spPr>
                <a:xfrm>
                  <a:off x="6632579" y="1665054"/>
                  <a:ext cx="409978" cy="258556"/>
                </a:xfrm>
                <a:prstGeom prst="rect">
                  <a:avLst/>
                </a:prstGeom>
                <a:noFill/>
                <a:ln w="6350">
                  <a:noFill/>
                </a:ln>
                <a:effectLst/>
              </p:spPr>
              <p:txBody>
                <a:bodyPr rot="0" spcFirstLastPara="0" vert="horz" wrap="square" lIns="9144" tIns="9144" rIns="9144" bIns="9144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>
                    <a:lnSpc>
                      <a:spcPct val="107000"/>
                    </a:lnSpc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000" dirty="0" smtClean="0">
                      <a:effectLst/>
                      <a:latin typeface="Calibri" panose="020F050202020403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BKR-12</a:t>
                  </a:r>
                  <a:endParaRPr lang="en-US" sz="11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53" name="Text Box 161"/>
                <p:cNvSpPr txBox="1"/>
                <p:nvPr/>
              </p:nvSpPr>
              <p:spPr>
                <a:xfrm>
                  <a:off x="6592476" y="2674653"/>
                  <a:ext cx="409978" cy="258556"/>
                </a:xfrm>
                <a:prstGeom prst="rect">
                  <a:avLst/>
                </a:prstGeom>
                <a:noFill/>
                <a:ln w="6350">
                  <a:noFill/>
                </a:ln>
                <a:effectLst/>
              </p:spPr>
              <p:txBody>
                <a:bodyPr rot="0" spcFirstLastPara="0" vert="horz" wrap="square" lIns="9144" tIns="9144" rIns="9144" bIns="9144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>
                    <a:lnSpc>
                      <a:spcPct val="107000"/>
                    </a:lnSpc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000" dirty="0" smtClean="0">
                      <a:effectLst/>
                      <a:latin typeface="Calibri" panose="020F050202020403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BKR-13</a:t>
                  </a:r>
                  <a:endParaRPr lang="en-US" sz="11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endParaRPr>
                </a:p>
              </p:txBody>
            </p:sp>
          </p:grpSp>
          <p:sp>
            <p:nvSpPr>
              <p:cNvPr id="140" name="Oval 139"/>
              <p:cNvSpPr/>
              <p:nvPr/>
            </p:nvSpPr>
            <p:spPr>
              <a:xfrm>
                <a:off x="6485431" y="2204600"/>
                <a:ext cx="80841" cy="73901"/>
              </a:xfrm>
              <a:prstGeom prst="ellipse">
                <a:avLst/>
              </a:prstGeom>
              <a:solidFill>
                <a:srgbClr val="5B9BD5"/>
              </a:solidFill>
              <a:ln w="12700" cap="flat" cmpd="sng" algn="ctr">
                <a:solidFill>
                  <a:srgbClr val="5B9BD5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</p:grpSp>
        <p:sp>
          <p:nvSpPr>
            <p:cNvPr id="138" name="Text Box 137"/>
            <p:cNvSpPr txBox="1"/>
            <p:nvPr/>
          </p:nvSpPr>
          <p:spPr>
            <a:xfrm>
              <a:off x="1174355" y="1959354"/>
              <a:ext cx="505267" cy="258572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square" lIns="9144" tIns="9144" rIns="9144" bIns="9144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000" dirty="0" smtClean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EB-m2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68868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71500"/>
          </a:xfrm>
        </p:spPr>
        <p:txBody>
          <a:bodyPr/>
          <a:lstStyle/>
          <a:p>
            <a:r>
              <a:rPr lang="en-US" sz="2000" dirty="0" smtClean="0"/>
              <a:t>Scenario 3: Contingency Disconnects Resource, Resource Node Connected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12</a:t>
            </a:fld>
            <a:endParaRPr lang="en-US" dirty="0"/>
          </a:p>
        </p:txBody>
      </p:sp>
      <p:grpSp>
        <p:nvGrpSpPr>
          <p:cNvPr id="241" name="Group 240"/>
          <p:cNvGrpSpPr/>
          <p:nvPr/>
        </p:nvGrpSpPr>
        <p:grpSpPr>
          <a:xfrm>
            <a:off x="827127" y="990600"/>
            <a:ext cx="7478673" cy="5453063"/>
            <a:chOff x="109835" y="0"/>
            <a:chExt cx="5812209" cy="6029325"/>
          </a:xfrm>
        </p:grpSpPr>
        <p:grpSp>
          <p:nvGrpSpPr>
            <p:cNvPr id="250" name="Group 249"/>
            <p:cNvGrpSpPr/>
            <p:nvPr/>
          </p:nvGrpSpPr>
          <p:grpSpPr>
            <a:xfrm>
              <a:off x="109835" y="38101"/>
              <a:ext cx="5812209" cy="5991224"/>
              <a:chOff x="109835" y="0"/>
              <a:chExt cx="5812209" cy="5991225"/>
            </a:xfrm>
          </p:grpSpPr>
          <p:grpSp>
            <p:nvGrpSpPr>
              <p:cNvPr id="252" name="Group 251"/>
              <p:cNvGrpSpPr/>
              <p:nvPr/>
            </p:nvGrpSpPr>
            <p:grpSpPr>
              <a:xfrm>
                <a:off x="109835" y="0"/>
                <a:ext cx="5722640" cy="5991225"/>
                <a:chOff x="109846" y="0"/>
                <a:chExt cx="5723216" cy="5991738"/>
              </a:xfrm>
            </p:grpSpPr>
            <p:grpSp>
              <p:nvGrpSpPr>
                <p:cNvPr id="255" name="Group 254"/>
                <p:cNvGrpSpPr/>
                <p:nvPr/>
              </p:nvGrpSpPr>
              <p:grpSpPr>
                <a:xfrm>
                  <a:off x="109846" y="0"/>
                  <a:ext cx="5723216" cy="5991738"/>
                  <a:chOff x="109846" y="0"/>
                  <a:chExt cx="5723216" cy="5991738"/>
                </a:xfrm>
              </p:grpSpPr>
              <p:grpSp>
                <p:nvGrpSpPr>
                  <p:cNvPr id="258" name="Group 257"/>
                  <p:cNvGrpSpPr/>
                  <p:nvPr/>
                </p:nvGrpSpPr>
                <p:grpSpPr>
                  <a:xfrm>
                    <a:off x="109846" y="0"/>
                    <a:ext cx="5723216" cy="5009050"/>
                    <a:chOff x="109846" y="0"/>
                    <a:chExt cx="5723216" cy="5009050"/>
                  </a:xfrm>
                </p:grpSpPr>
                <p:grpSp>
                  <p:nvGrpSpPr>
                    <p:cNvPr id="260" name="Group 259"/>
                    <p:cNvGrpSpPr/>
                    <p:nvPr/>
                  </p:nvGrpSpPr>
                  <p:grpSpPr>
                    <a:xfrm>
                      <a:off x="109846" y="0"/>
                      <a:ext cx="5723216" cy="5009050"/>
                      <a:chOff x="-26631" y="0"/>
                      <a:chExt cx="5723216" cy="5009246"/>
                    </a:xfrm>
                  </p:grpSpPr>
                  <p:grpSp>
                    <p:nvGrpSpPr>
                      <p:cNvPr id="274" name="Group 273"/>
                      <p:cNvGrpSpPr/>
                      <p:nvPr/>
                    </p:nvGrpSpPr>
                    <p:grpSpPr>
                      <a:xfrm>
                        <a:off x="-26631" y="0"/>
                        <a:ext cx="5723216" cy="5009246"/>
                        <a:chOff x="-26631" y="0"/>
                        <a:chExt cx="5723216" cy="5009246"/>
                      </a:xfrm>
                    </p:grpSpPr>
                    <p:grpSp>
                      <p:nvGrpSpPr>
                        <p:cNvPr id="278" name="Group 277"/>
                        <p:cNvGrpSpPr/>
                        <p:nvPr/>
                      </p:nvGrpSpPr>
                      <p:grpSpPr>
                        <a:xfrm>
                          <a:off x="-26631" y="0"/>
                          <a:ext cx="5723216" cy="5009246"/>
                          <a:chOff x="-16564" y="0"/>
                          <a:chExt cx="3559864" cy="3047910"/>
                        </a:xfrm>
                      </p:grpSpPr>
                      <p:cxnSp>
                        <p:nvCxnSpPr>
                          <p:cNvPr id="282" name="Straight Connector 281"/>
                          <p:cNvCxnSpPr/>
                          <p:nvPr/>
                        </p:nvCxnSpPr>
                        <p:spPr>
                          <a:xfrm>
                            <a:off x="-16564" y="0"/>
                            <a:ext cx="3559864" cy="9525"/>
                          </a:xfrm>
                          <a:prstGeom prst="line">
                            <a:avLst/>
                          </a:prstGeom>
                          <a:ln w="25400"/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283" name="Straight Connector 282"/>
                          <p:cNvCxnSpPr/>
                          <p:nvPr/>
                        </p:nvCxnSpPr>
                        <p:spPr>
                          <a:xfrm flipV="1">
                            <a:off x="-12864" y="1488318"/>
                            <a:ext cx="3556164" cy="4754"/>
                          </a:xfrm>
                          <a:prstGeom prst="line">
                            <a:avLst/>
                          </a:prstGeom>
                          <a:ln w="25400"/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sp>
                        <p:nvSpPr>
                          <p:cNvPr id="284" name="Rectangle 283"/>
                          <p:cNvSpPr/>
                          <p:nvPr/>
                        </p:nvSpPr>
                        <p:spPr>
                          <a:xfrm>
                            <a:off x="2795588" y="347662"/>
                            <a:ext cx="161925" cy="114300"/>
                          </a:xfrm>
                          <a:prstGeom prst="rect">
                            <a:avLst/>
                          </a:prstGeom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ot="0" spcFirstLastPara="0" vert="horz" wrap="square" lIns="91440" tIns="45720" rIns="91440" bIns="45720" numCol="1" spcCol="0" rtlCol="0" fromWordArt="0" anchor="ctr" anchorCtr="0" forceAA="0" compatLnSpc="1">
                            <a:prstTxWarp prst="textNoShape">
                              <a:avLst/>
                            </a:prstTxWarp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grpSp>
                        <p:nvGrpSpPr>
                          <p:cNvPr id="285" name="Group 284"/>
                          <p:cNvGrpSpPr/>
                          <p:nvPr/>
                        </p:nvGrpSpPr>
                        <p:grpSpPr>
                          <a:xfrm>
                            <a:off x="200025" y="4762"/>
                            <a:ext cx="721043" cy="2514917"/>
                            <a:chOff x="0" y="0"/>
                            <a:chExt cx="721043" cy="2514917"/>
                          </a:xfrm>
                        </p:grpSpPr>
                        <p:grpSp>
                          <p:nvGrpSpPr>
                            <p:cNvPr id="351" name="Group 350"/>
                            <p:cNvGrpSpPr/>
                            <p:nvPr/>
                          </p:nvGrpSpPr>
                          <p:grpSpPr>
                            <a:xfrm>
                              <a:off x="23813" y="0"/>
                              <a:ext cx="697230" cy="2514917"/>
                              <a:chOff x="0" y="0"/>
                              <a:chExt cx="697230" cy="2514917"/>
                            </a:xfrm>
                          </p:grpSpPr>
                          <p:grpSp>
                            <p:nvGrpSpPr>
                              <p:cNvPr id="354" name="Group 353"/>
                              <p:cNvGrpSpPr/>
                              <p:nvPr/>
                            </p:nvGrpSpPr>
                            <p:grpSpPr>
                              <a:xfrm>
                                <a:off x="0" y="0"/>
                                <a:ext cx="697230" cy="2514917"/>
                                <a:chOff x="0" y="0"/>
                                <a:chExt cx="697230" cy="2514917"/>
                              </a:xfrm>
                            </p:grpSpPr>
                            <p:cxnSp>
                              <p:nvCxnSpPr>
                                <p:cNvPr id="356" name="Straight Connector 355"/>
                                <p:cNvCxnSpPr/>
                                <p:nvPr/>
                              </p:nvCxnSpPr>
                              <p:spPr>
                                <a:xfrm>
                                  <a:off x="4762" y="0"/>
                                  <a:ext cx="0" cy="1483743"/>
                                </a:xfrm>
                                <a:prstGeom prst="line">
                                  <a:avLst/>
                                </a:prstGeom>
                                <a:ln w="25400"/>
                              </p:spPr>
                              <p:style>
                                <a:lnRef idx="1">
                                  <a:schemeClr val="accent1"/>
                                </a:lnRef>
                                <a:fillRef idx="0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tx1"/>
                                </a:fontRef>
                              </p:style>
                            </p:cxnSp>
                            <p:cxnSp>
                              <p:nvCxnSpPr>
                                <p:cNvPr id="357" name="Straight Connector 356"/>
                                <p:cNvCxnSpPr/>
                                <p:nvPr/>
                              </p:nvCxnSpPr>
                              <p:spPr>
                                <a:xfrm>
                                  <a:off x="457200" y="690563"/>
                                  <a:ext cx="1905" cy="681487"/>
                                </a:xfrm>
                                <a:prstGeom prst="line">
                                  <a:avLst/>
                                </a:prstGeom>
                                <a:ln w="25400"/>
                              </p:spPr>
                              <p:style>
                                <a:lnRef idx="1">
                                  <a:schemeClr val="accent1"/>
                                </a:lnRef>
                                <a:fillRef idx="0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tx1"/>
                                </a:fontRef>
                              </p:style>
                            </p:cxnSp>
                            <p:cxnSp>
                              <p:nvCxnSpPr>
                                <p:cNvPr id="358" name="Straight Connector 357"/>
                                <p:cNvCxnSpPr/>
                                <p:nvPr/>
                              </p:nvCxnSpPr>
                              <p:spPr>
                                <a:xfrm>
                                  <a:off x="0" y="685800"/>
                                  <a:ext cx="459357" cy="0"/>
                                </a:xfrm>
                                <a:prstGeom prst="line">
                                  <a:avLst/>
                                </a:prstGeom>
                                <a:ln w="25400"/>
                              </p:spPr>
                              <p:style>
                                <a:lnRef idx="1">
                                  <a:schemeClr val="accent1"/>
                                </a:lnRef>
                                <a:fillRef idx="0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tx1"/>
                                </a:fontRef>
                              </p:style>
                            </p:cxnSp>
                            <p:sp>
                              <p:nvSpPr>
                                <p:cNvPr id="359" name="Freeform 358"/>
                                <p:cNvSpPr/>
                                <p:nvPr/>
                              </p:nvSpPr>
                              <p:spPr>
                                <a:xfrm>
                                  <a:off x="447675" y="1362075"/>
                                  <a:ext cx="119063" cy="223838"/>
                                </a:xfrm>
                                <a:custGeom>
                                  <a:avLst/>
                                  <a:gdLst>
                                    <a:gd name="connsiteX0" fmla="*/ 0 w 119063"/>
                                    <a:gd name="connsiteY0" fmla="*/ 0 h 223838"/>
                                    <a:gd name="connsiteX1" fmla="*/ 119063 w 119063"/>
                                    <a:gd name="connsiteY1" fmla="*/ 104775 h 223838"/>
                                    <a:gd name="connsiteX2" fmla="*/ 0 w 119063"/>
                                    <a:gd name="connsiteY2" fmla="*/ 223838 h 223838"/>
                                  </a:gdLst>
                                  <a:ahLst/>
                                  <a:cxnLst>
                                    <a:cxn ang="0">
                                      <a:pos x="connsiteX0" y="connsiteY0"/>
                                    </a:cxn>
                                    <a:cxn ang="0">
                                      <a:pos x="connsiteX1" y="connsiteY1"/>
                                    </a:cxn>
                                    <a:cxn ang="0">
                                      <a:pos x="connsiteX2" y="connsiteY2"/>
                                    </a:cxn>
                                  </a:cxnLst>
                                  <a:rect l="l" t="t" r="r" b="b"/>
                                  <a:pathLst>
                                    <a:path w="119063" h="223838">
                                      <a:moveTo>
                                        <a:pt x="0" y="0"/>
                                      </a:moveTo>
                                      <a:cubicBezTo>
                                        <a:pt x="59531" y="33734"/>
                                        <a:pt x="119063" y="67469"/>
                                        <a:pt x="119063" y="104775"/>
                                      </a:cubicBezTo>
                                      <a:cubicBezTo>
                                        <a:pt x="119063" y="142081"/>
                                        <a:pt x="59531" y="182959"/>
                                        <a:pt x="0" y="223838"/>
                                      </a:cubicBezTo>
                                    </a:path>
                                  </a:pathLst>
                                </a:custGeom>
                                <a:noFill/>
                                <a:ln w="25400"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    <a:prstTxWarp prst="textNoShape">
                                    <a:avLst/>
                                  </a:prstTxWarp>
                                  <a:noAutofit/>
                                </a:bodyPr>
                                <a:lstStyle/>
                                <a:p>
                                  <a:endParaRPr lang="en-US"/>
                                </a:p>
                              </p:txBody>
                            </p:sp>
                            <p:cxnSp>
                              <p:nvCxnSpPr>
                                <p:cNvPr id="360" name="Straight Connector 359"/>
                                <p:cNvCxnSpPr/>
                                <p:nvPr/>
                              </p:nvCxnSpPr>
                              <p:spPr>
                                <a:xfrm>
                                  <a:off x="457200" y="1585913"/>
                                  <a:ext cx="1905" cy="700087"/>
                                </a:xfrm>
                                <a:prstGeom prst="line">
                                  <a:avLst/>
                                </a:prstGeom>
                                <a:ln w="25400"/>
                              </p:spPr>
                              <p:style>
                                <a:lnRef idx="1">
                                  <a:schemeClr val="accent1"/>
                                </a:lnRef>
                                <a:fillRef idx="0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tx1"/>
                                </a:fontRef>
                              </p:style>
                            </p:cxnSp>
                            <p:grpSp>
                              <p:nvGrpSpPr>
                                <p:cNvPr id="361" name="Group 360"/>
                                <p:cNvGrpSpPr/>
                                <p:nvPr/>
                              </p:nvGrpSpPr>
                              <p:grpSpPr>
                                <a:xfrm>
                                  <a:off x="233362" y="1943100"/>
                                  <a:ext cx="463868" cy="114300"/>
                                  <a:chOff x="0" y="0"/>
                                  <a:chExt cx="463868" cy="114300"/>
                                </a:xfrm>
                              </p:grpSpPr>
                              <p:cxnSp>
                                <p:nvCxnSpPr>
                                  <p:cNvPr id="364" name="Straight Connector 363"/>
                                  <p:cNvCxnSpPr/>
                                  <p:nvPr/>
                                </p:nvCxnSpPr>
                                <p:spPr>
                                  <a:xfrm flipV="1">
                                    <a:off x="0" y="0"/>
                                    <a:ext cx="114300" cy="114300"/>
                                  </a:xfrm>
                                  <a:prstGeom prst="line">
                                    <a:avLst/>
                                  </a:prstGeom>
                                  <a:ln w="25400">
                                    <a:solidFill>
                                      <a:schemeClr val="accent1"/>
                                    </a:solidFill>
                                  </a:ln>
                                </p:spPr>
                                <p:style>
                                  <a:lnRef idx="1">
                                    <a:schemeClr val="accent1"/>
                                  </a:lnRef>
                                  <a:fillRef idx="0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tx1"/>
                                  </a:fontRef>
                                </p:style>
                              </p:cxnSp>
                              <p:cxnSp>
                                <p:nvCxnSpPr>
                                  <p:cNvPr id="365" name="Straight Connector 364"/>
                                  <p:cNvCxnSpPr/>
                                  <p:nvPr/>
                                </p:nvCxnSpPr>
                                <p:spPr>
                                  <a:xfrm flipV="1">
                                    <a:off x="223838" y="0"/>
                                    <a:ext cx="114300" cy="114300"/>
                                  </a:xfrm>
                                  <a:prstGeom prst="line">
                                    <a:avLst/>
                                  </a:prstGeom>
                                  <a:ln w="25400">
                                    <a:solidFill>
                                      <a:schemeClr val="accent1"/>
                                    </a:solidFill>
                                  </a:ln>
                                </p:spPr>
                                <p:style>
                                  <a:lnRef idx="1">
                                    <a:schemeClr val="accent1"/>
                                  </a:lnRef>
                                  <a:fillRef idx="0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tx1"/>
                                  </a:fontRef>
                                </p:style>
                              </p:cxnSp>
                              <p:cxnSp>
                                <p:nvCxnSpPr>
                                  <p:cNvPr id="366" name="Straight Connector 365"/>
                                  <p:cNvCxnSpPr/>
                                  <p:nvPr/>
                                </p:nvCxnSpPr>
                                <p:spPr>
                                  <a:xfrm>
                                    <a:off x="114300" y="0"/>
                                    <a:ext cx="111443" cy="114300"/>
                                  </a:xfrm>
                                  <a:prstGeom prst="line">
                                    <a:avLst/>
                                  </a:prstGeom>
                                  <a:ln w="25400">
                                    <a:solidFill>
                                      <a:schemeClr val="accent1"/>
                                    </a:solidFill>
                                  </a:ln>
                                </p:spPr>
                                <p:style>
                                  <a:lnRef idx="1">
                                    <a:schemeClr val="accent1"/>
                                  </a:lnRef>
                                  <a:fillRef idx="0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tx1"/>
                                  </a:fontRef>
                                </p:style>
                              </p:cxnSp>
                              <p:cxnSp>
                                <p:nvCxnSpPr>
                                  <p:cNvPr id="367" name="Straight Connector 366"/>
                                  <p:cNvCxnSpPr/>
                                  <p:nvPr/>
                                </p:nvCxnSpPr>
                                <p:spPr>
                                  <a:xfrm>
                                    <a:off x="352425" y="0"/>
                                    <a:ext cx="111443" cy="114300"/>
                                  </a:xfrm>
                                  <a:prstGeom prst="line">
                                    <a:avLst/>
                                  </a:prstGeom>
                                  <a:ln w="25400">
                                    <a:solidFill>
                                      <a:schemeClr val="accent1"/>
                                    </a:solidFill>
                                  </a:ln>
                                </p:spPr>
                                <p:style>
                                  <a:lnRef idx="1">
                                    <a:schemeClr val="accent1"/>
                                  </a:lnRef>
                                  <a:fillRef idx="0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tx1"/>
                                  </a:fontRef>
                                </p:style>
                              </p:cxnSp>
                            </p:grpSp>
                            <p:sp>
                              <p:nvSpPr>
                                <p:cNvPr id="362" name="Oval 361"/>
                                <p:cNvSpPr/>
                                <p:nvPr/>
                              </p:nvSpPr>
                              <p:spPr>
                                <a:xfrm>
                                  <a:off x="347662" y="2286000"/>
                                  <a:ext cx="228678" cy="228917"/>
                                </a:xfrm>
                                <a:prstGeom prst="ellipse">
                                  <a:avLst/>
                                </a:prstGeom>
                                <a:noFill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    <a:prstTxWarp prst="textNoShape">
                                    <a:avLst/>
                                  </a:prstTxWarp>
                                  <a:noAutofit/>
                                </a:bodyPr>
                                <a:lstStyle/>
                                <a:p>
                                  <a:endParaRPr lang="en-US"/>
                                </a:p>
                              </p:txBody>
                            </p:sp>
                            <p:sp>
                              <p:nvSpPr>
                                <p:cNvPr id="363" name="Freeform 362"/>
                                <p:cNvSpPr/>
                                <p:nvPr/>
                              </p:nvSpPr>
                              <p:spPr>
                                <a:xfrm>
                                  <a:off x="409575" y="2343150"/>
                                  <a:ext cx="114300" cy="114300"/>
                                </a:xfrm>
                                <a:custGeom>
                                  <a:avLst/>
                                  <a:gdLst>
                                    <a:gd name="connsiteX0" fmla="*/ 0 w 919163"/>
                                    <a:gd name="connsiteY0" fmla="*/ 228600 h 452440"/>
                                    <a:gd name="connsiteX1" fmla="*/ 233363 w 919163"/>
                                    <a:gd name="connsiteY1" fmla="*/ 0 h 452440"/>
                                    <a:gd name="connsiteX2" fmla="*/ 457200 w 919163"/>
                                    <a:gd name="connsiteY2" fmla="*/ 228600 h 452440"/>
                                    <a:gd name="connsiteX3" fmla="*/ 690563 w 919163"/>
                                    <a:gd name="connsiteY3" fmla="*/ 452437 h 452440"/>
                                    <a:gd name="connsiteX4" fmla="*/ 919163 w 919163"/>
                                    <a:gd name="connsiteY4" fmla="*/ 223837 h 452440"/>
                                  </a:gdLst>
                                  <a:ahLst/>
                                  <a:cxnLst>
                                    <a:cxn ang="0">
                                      <a:pos x="connsiteX0" y="connsiteY0"/>
                                    </a:cxn>
                                    <a:cxn ang="0">
                                      <a:pos x="connsiteX1" y="connsiteY1"/>
                                    </a:cxn>
                                    <a:cxn ang="0">
                                      <a:pos x="connsiteX2" y="connsiteY2"/>
                                    </a:cxn>
                                    <a:cxn ang="0">
                                      <a:pos x="connsiteX3" y="connsiteY3"/>
                                    </a:cxn>
                                    <a:cxn ang="0">
                                      <a:pos x="connsiteX4" y="connsiteY4"/>
                                    </a:cxn>
                                  </a:cxnLst>
                                  <a:rect l="l" t="t" r="r" b="b"/>
                                  <a:pathLst>
                                    <a:path w="919163" h="452440">
                                      <a:moveTo>
                                        <a:pt x="0" y="228600"/>
                                      </a:moveTo>
                                      <a:cubicBezTo>
                                        <a:pt x="78581" y="114300"/>
                                        <a:pt x="157163" y="0"/>
                                        <a:pt x="233363" y="0"/>
                                      </a:cubicBezTo>
                                      <a:cubicBezTo>
                                        <a:pt x="309563" y="0"/>
                                        <a:pt x="381000" y="153194"/>
                                        <a:pt x="457200" y="228600"/>
                                      </a:cubicBezTo>
                                      <a:cubicBezTo>
                                        <a:pt x="533400" y="304006"/>
                                        <a:pt x="613569" y="453231"/>
                                        <a:pt x="690563" y="452437"/>
                                      </a:cubicBezTo>
                                      <a:cubicBezTo>
                                        <a:pt x="767557" y="451643"/>
                                        <a:pt x="843360" y="337740"/>
                                        <a:pt x="919163" y="223837"/>
                                      </a:cubicBezTo>
                                    </a:path>
                                  </a:pathLst>
                                </a:custGeom>
                                <a:noFill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    <a:prstTxWarp prst="textNoShape">
                                    <a:avLst/>
                                  </a:prstTxWarp>
                                  <a:noAutofit/>
                                </a:bodyPr>
                                <a:lstStyle/>
                                <a:p>
                                  <a:endParaRPr lang="en-US"/>
                                </a:p>
                              </p:txBody>
                            </p:sp>
                          </p:grpSp>
                          <p:sp>
                            <p:nvSpPr>
                              <p:cNvPr id="355" name="Rectangle 354"/>
                              <p:cNvSpPr/>
                              <p:nvPr/>
                            </p:nvSpPr>
                            <p:spPr>
                              <a:xfrm>
                                <a:off x="376237" y="1714500"/>
                                <a:ext cx="161925" cy="114300"/>
                              </a:xfrm>
                              <a:prstGeom prst="rect">
                                <a:avLst/>
                              </a:prstGeom>
                              <a:solidFill>
                                <a:schemeClr val="bg1"/>
                              </a:solidFill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  <a:prstTxWarp prst="textNoShape">
                                  <a:avLst/>
                                </a:prstTxWarp>
                                <a:noAutofit/>
                              </a:bodyPr>
                              <a:lstStyle/>
                              <a:p>
                                <a:endParaRPr lang="en-US"/>
                              </a:p>
                            </p:txBody>
                          </p:sp>
                        </p:grpSp>
                        <p:sp>
                          <p:nvSpPr>
                            <p:cNvPr id="352" name="Oval 351"/>
                            <p:cNvSpPr/>
                            <p:nvPr/>
                          </p:nvSpPr>
                          <p:spPr>
                            <a:xfrm>
                              <a:off x="457200" y="2143125"/>
                              <a:ext cx="50291" cy="50291"/>
                            </a:xfrm>
                            <a:prstGeom prst="ellipse">
                              <a:avLst/>
                            </a:prstGeom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<a:prstTxWarp prst="textNoShape">
                                <a:avLst/>
                              </a:prstTxWarp>
                              <a:noAutofit/>
                            </a:bodyPr>
                            <a:lstStyle/>
                            <a:p>
                              <a:endParaRPr lang="en-US"/>
                            </a:p>
                          </p:txBody>
                        </p:sp>
                        <p:sp>
                          <p:nvSpPr>
                            <p:cNvPr id="353" name="Oval 352"/>
                            <p:cNvSpPr/>
                            <p:nvPr/>
                          </p:nvSpPr>
                          <p:spPr>
                            <a:xfrm>
                              <a:off x="0" y="657225"/>
                              <a:ext cx="50291" cy="50291"/>
                            </a:xfrm>
                            <a:prstGeom prst="ellipse">
                              <a:avLst/>
                            </a:prstGeom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<a:prstTxWarp prst="textNoShape">
                                <a:avLst/>
                              </a:prstTxWarp>
                              <a:noAutofit/>
                            </a:bodyPr>
                            <a:lstStyle/>
                            <a:p>
                              <a:endParaRPr lang="en-US"/>
                            </a:p>
                          </p:txBody>
                        </p:sp>
                      </p:grpSp>
                      <p:grpSp>
                        <p:nvGrpSpPr>
                          <p:cNvPr id="286" name="Group 285"/>
                          <p:cNvGrpSpPr/>
                          <p:nvPr/>
                        </p:nvGrpSpPr>
                        <p:grpSpPr>
                          <a:xfrm>
                            <a:off x="942975" y="4762"/>
                            <a:ext cx="721043" cy="2514917"/>
                            <a:chOff x="0" y="0"/>
                            <a:chExt cx="721043" cy="2514917"/>
                          </a:xfrm>
                        </p:grpSpPr>
                        <p:grpSp>
                          <p:nvGrpSpPr>
                            <p:cNvPr id="334" name="Group 333"/>
                            <p:cNvGrpSpPr/>
                            <p:nvPr/>
                          </p:nvGrpSpPr>
                          <p:grpSpPr>
                            <a:xfrm>
                              <a:off x="23813" y="0"/>
                              <a:ext cx="697230" cy="2514917"/>
                              <a:chOff x="0" y="0"/>
                              <a:chExt cx="697230" cy="2514917"/>
                            </a:xfrm>
                          </p:grpSpPr>
                          <p:grpSp>
                            <p:nvGrpSpPr>
                              <p:cNvPr id="337" name="Group 336"/>
                              <p:cNvGrpSpPr/>
                              <p:nvPr/>
                            </p:nvGrpSpPr>
                            <p:grpSpPr>
                              <a:xfrm>
                                <a:off x="0" y="0"/>
                                <a:ext cx="697230" cy="2514917"/>
                                <a:chOff x="0" y="0"/>
                                <a:chExt cx="697230" cy="2514917"/>
                              </a:xfrm>
                            </p:grpSpPr>
                            <p:cxnSp>
                              <p:nvCxnSpPr>
                                <p:cNvPr id="339" name="Straight Connector 338"/>
                                <p:cNvCxnSpPr/>
                                <p:nvPr/>
                              </p:nvCxnSpPr>
                              <p:spPr>
                                <a:xfrm>
                                  <a:off x="4762" y="0"/>
                                  <a:ext cx="0" cy="1483743"/>
                                </a:xfrm>
                                <a:prstGeom prst="line">
                                  <a:avLst/>
                                </a:prstGeom>
                                <a:ln w="25400"/>
                              </p:spPr>
                              <p:style>
                                <a:lnRef idx="1">
                                  <a:schemeClr val="accent1"/>
                                </a:lnRef>
                                <a:fillRef idx="0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tx1"/>
                                </a:fontRef>
                              </p:style>
                            </p:cxnSp>
                            <p:cxnSp>
                              <p:nvCxnSpPr>
                                <p:cNvPr id="340" name="Straight Connector 339"/>
                                <p:cNvCxnSpPr/>
                                <p:nvPr/>
                              </p:nvCxnSpPr>
                              <p:spPr>
                                <a:xfrm>
                                  <a:off x="457200" y="690563"/>
                                  <a:ext cx="1905" cy="681487"/>
                                </a:xfrm>
                                <a:prstGeom prst="line">
                                  <a:avLst/>
                                </a:prstGeom>
                                <a:ln w="25400"/>
                              </p:spPr>
                              <p:style>
                                <a:lnRef idx="1">
                                  <a:schemeClr val="accent1"/>
                                </a:lnRef>
                                <a:fillRef idx="0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tx1"/>
                                </a:fontRef>
                              </p:style>
                            </p:cxnSp>
                            <p:cxnSp>
                              <p:nvCxnSpPr>
                                <p:cNvPr id="341" name="Straight Connector 340"/>
                                <p:cNvCxnSpPr/>
                                <p:nvPr/>
                              </p:nvCxnSpPr>
                              <p:spPr>
                                <a:xfrm>
                                  <a:off x="0" y="685800"/>
                                  <a:ext cx="459357" cy="0"/>
                                </a:xfrm>
                                <a:prstGeom prst="line">
                                  <a:avLst/>
                                </a:prstGeom>
                                <a:ln w="25400"/>
                              </p:spPr>
                              <p:style>
                                <a:lnRef idx="1">
                                  <a:schemeClr val="accent1"/>
                                </a:lnRef>
                                <a:fillRef idx="0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tx1"/>
                                </a:fontRef>
                              </p:style>
                            </p:cxnSp>
                            <p:sp>
                              <p:nvSpPr>
                                <p:cNvPr id="342" name="Freeform 341"/>
                                <p:cNvSpPr/>
                                <p:nvPr/>
                              </p:nvSpPr>
                              <p:spPr>
                                <a:xfrm>
                                  <a:off x="447675" y="1362075"/>
                                  <a:ext cx="119063" cy="223838"/>
                                </a:xfrm>
                                <a:custGeom>
                                  <a:avLst/>
                                  <a:gdLst>
                                    <a:gd name="connsiteX0" fmla="*/ 0 w 119063"/>
                                    <a:gd name="connsiteY0" fmla="*/ 0 h 223838"/>
                                    <a:gd name="connsiteX1" fmla="*/ 119063 w 119063"/>
                                    <a:gd name="connsiteY1" fmla="*/ 104775 h 223838"/>
                                    <a:gd name="connsiteX2" fmla="*/ 0 w 119063"/>
                                    <a:gd name="connsiteY2" fmla="*/ 223838 h 223838"/>
                                  </a:gdLst>
                                  <a:ahLst/>
                                  <a:cxnLst>
                                    <a:cxn ang="0">
                                      <a:pos x="connsiteX0" y="connsiteY0"/>
                                    </a:cxn>
                                    <a:cxn ang="0">
                                      <a:pos x="connsiteX1" y="connsiteY1"/>
                                    </a:cxn>
                                    <a:cxn ang="0">
                                      <a:pos x="connsiteX2" y="connsiteY2"/>
                                    </a:cxn>
                                  </a:cxnLst>
                                  <a:rect l="l" t="t" r="r" b="b"/>
                                  <a:pathLst>
                                    <a:path w="119063" h="223838">
                                      <a:moveTo>
                                        <a:pt x="0" y="0"/>
                                      </a:moveTo>
                                      <a:cubicBezTo>
                                        <a:pt x="59531" y="33734"/>
                                        <a:pt x="119063" y="67469"/>
                                        <a:pt x="119063" y="104775"/>
                                      </a:cubicBezTo>
                                      <a:cubicBezTo>
                                        <a:pt x="119063" y="142081"/>
                                        <a:pt x="59531" y="182959"/>
                                        <a:pt x="0" y="223838"/>
                                      </a:cubicBezTo>
                                    </a:path>
                                  </a:pathLst>
                                </a:custGeom>
                                <a:noFill/>
                                <a:ln w="25400"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    <a:prstTxWarp prst="textNoShape">
                                    <a:avLst/>
                                  </a:prstTxWarp>
                                  <a:noAutofit/>
                                </a:bodyPr>
                                <a:lstStyle/>
                                <a:p>
                                  <a:endParaRPr lang="en-US"/>
                                </a:p>
                              </p:txBody>
                            </p:sp>
                            <p:cxnSp>
                              <p:nvCxnSpPr>
                                <p:cNvPr id="343" name="Straight Connector 342"/>
                                <p:cNvCxnSpPr/>
                                <p:nvPr/>
                              </p:nvCxnSpPr>
                              <p:spPr>
                                <a:xfrm>
                                  <a:off x="457200" y="1585913"/>
                                  <a:ext cx="1905" cy="700087"/>
                                </a:xfrm>
                                <a:prstGeom prst="line">
                                  <a:avLst/>
                                </a:prstGeom>
                                <a:ln w="25400"/>
                              </p:spPr>
                              <p:style>
                                <a:lnRef idx="1">
                                  <a:schemeClr val="accent1"/>
                                </a:lnRef>
                                <a:fillRef idx="0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tx1"/>
                                </a:fontRef>
                              </p:style>
                            </p:cxnSp>
                            <p:grpSp>
                              <p:nvGrpSpPr>
                                <p:cNvPr id="344" name="Group 343"/>
                                <p:cNvGrpSpPr/>
                                <p:nvPr/>
                              </p:nvGrpSpPr>
                              <p:grpSpPr>
                                <a:xfrm>
                                  <a:off x="233362" y="1943100"/>
                                  <a:ext cx="463868" cy="114300"/>
                                  <a:chOff x="0" y="0"/>
                                  <a:chExt cx="463868" cy="114300"/>
                                </a:xfrm>
                              </p:grpSpPr>
                              <p:cxnSp>
                                <p:nvCxnSpPr>
                                  <p:cNvPr id="347" name="Straight Connector 346"/>
                                  <p:cNvCxnSpPr/>
                                  <p:nvPr/>
                                </p:nvCxnSpPr>
                                <p:spPr>
                                  <a:xfrm flipV="1">
                                    <a:off x="0" y="0"/>
                                    <a:ext cx="114300" cy="114300"/>
                                  </a:xfrm>
                                  <a:prstGeom prst="line">
                                    <a:avLst/>
                                  </a:prstGeom>
                                  <a:ln w="25400"/>
                                </p:spPr>
                                <p:style>
                                  <a:lnRef idx="1">
                                    <a:schemeClr val="accent1"/>
                                  </a:lnRef>
                                  <a:fillRef idx="0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tx1"/>
                                  </a:fontRef>
                                </p:style>
                              </p:cxnSp>
                              <p:cxnSp>
                                <p:nvCxnSpPr>
                                  <p:cNvPr id="348" name="Straight Connector 347"/>
                                  <p:cNvCxnSpPr/>
                                  <p:nvPr/>
                                </p:nvCxnSpPr>
                                <p:spPr>
                                  <a:xfrm flipV="1">
                                    <a:off x="223838" y="0"/>
                                    <a:ext cx="114300" cy="114300"/>
                                  </a:xfrm>
                                  <a:prstGeom prst="line">
                                    <a:avLst/>
                                  </a:prstGeom>
                                  <a:ln w="25400"/>
                                </p:spPr>
                                <p:style>
                                  <a:lnRef idx="1">
                                    <a:schemeClr val="accent1"/>
                                  </a:lnRef>
                                  <a:fillRef idx="0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tx1"/>
                                  </a:fontRef>
                                </p:style>
                              </p:cxnSp>
                              <p:cxnSp>
                                <p:nvCxnSpPr>
                                  <p:cNvPr id="349" name="Straight Connector 348"/>
                                  <p:cNvCxnSpPr/>
                                  <p:nvPr/>
                                </p:nvCxnSpPr>
                                <p:spPr>
                                  <a:xfrm>
                                    <a:off x="114300" y="0"/>
                                    <a:ext cx="111443" cy="114300"/>
                                  </a:xfrm>
                                  <a:prstGeom prst="line">
                                    <a:avLst/>
                                  </a:prstGeom>
                                  <a:ln w="25400"/>
                                </p:spPr>
                                <p:style>
                                  <a:lnRef idx="1">
                                    <a:schemeClr val="accent1"/>
                                  </a:lnRef>
                                  <a:fillRef idx="0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tx1"/>
                                  </a:fontRef>
                                </p:style>
                              </p:cxnSp>
                              <p:cxnSp>
                                <p:nvCxnSpPr>
                                  <p:cNvPr id="350" name="Straight Connector 349"/>
                                  <p:cNvCxnSpPr/>
                                  <p:nvPr/>
                                </p:nvCxnSpPr>
                                <p:spPr>
                                  <a:xfrm>
                                    <a:off x="352425" y="0"/>
                                    <a:ext cx="111443" cy="114300"/>
                                  </a:xfrm>
                                  <a:prstGeom prst="line">
                                    <a:avLst/>
                                  </a:prstGeom>
                                  <a:ln w="25400"/>
                                </p:spPr>
                                <p:style>
                                  <a:lnRef idx="1">
                                    <a:schemeClr val="accent1"/>
                                  </a:lnRef>
                                  <a:fillRef idx="0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tx1"/>
                                  </a:fontRef>
                                </p:style>
                              </p:cxnSp>
                            </p:grpSp>
                            <p:sp>
                              <p:nvSpPr>
                                <p:cNvPr id="345" name="Oval 344"/>
                                <p:cNvSpPr/>
                                <p:nvPr/>
                              </p:nvSpPr>
                              <p:spPr>
                                <a:xfrm>
                                  <a:off x="347662" y="2286000"/>
                                  <a:ext cx="228678" cy="228917"/>
                                </a:xfrm>
                                <a:prstGeom prst="ellipse">
                                  <a:avLst/>
                                </a:prstGeom>
                                <a:noFill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    <a:prstTxWarp prst="textNoShape">
                                    <a:avLst/>
                                  </a:prstTxWarp>
                                  <a:noAutofit/>
                                </a:bodyPr>
                                <a:lstStyle/>
                                <a:p>
                                  <a:endParaRPr lang="en-US"/>
                                </a:p>
                              </p:txBody>
                            </p:sp>
                            <p:sp>
                              <p:nvSpPr>
                                <p:cNvPr id="346" name="Freeform 345"/>
                                <p:cNvSpPr/>
                                <p:nvPr/>
                              </p:nvSpPr>
                              <p:spPr>
                                <a:xfrm>
                                  <a:off x="409575" y="2343150"/>
                                  <a:ext cx="114300" cy="114300"/>
                                </a:xfrm>
                                <a:custGeom>
                                  <a:avLst/>
                                  <a:gdLst>
                                    <a:gd name="connsiteX0" fmla="*/ 0 w 919163"/>
                                    <a:gd name="connsiteY0" fmla="*/ 228600 h 452440"/>
                                    <a:gd name="connsiteX1" fmla="*/ 233363 w 919163"/>
                                    <a:gd name="connsiteY1" fmla="*/ 0 h 452440"/>
                                    <a:gd name="connsiteX2" fmla="*/ 457200 w 919163"/>
                                    <a:gd name="connsiteY2" fmla="*/ 228600 h 452440"/>
                                    <a:gd name="connsiteX3" fmla="*/ 690563 w 919163"/>
                                    <a:gd name="connsiteY3" fmla="*/ 452437 h 452440"/>
                                    <a:gd name="connsiteX4" fmla="*/ 919163 w 919163"/>
                                    <a:gd name="connsiteY4" fmla="*/ 223837 h 452440"/>
                                  </a:gdLst>
                                  <a:ahLst/>
                                  <a:cxnLst>
                                    <a:cxn ang="0">
                                      <a:pos x="connsiteX0" y="connsiteY0"/>
                                    </a:cxn>
                                    <a:cxn ang="0">
                                      <a:pos x="connsiteX1" y="connsiteY1"/>
                                    </a:cxn>
                                    <a:cxn ang="0">
                                      <a:pos x="connsiteX2" y="connsiteY2"/>
                                    </a:cxn>
                                    <a:cxn ang="0">
                                      <a:pos x="connsiteX3" y="connsiteY3"/>
                                    </a:cxn>
                                    <a:cxn ang="0">
                                      <a:pos x="connsiteX4" y="connsiteY4"/>
                                    </a:cxn>
                                  </a:cxnLst>
                                  <a:rect l="l" t="t" r="r" b="b"/>
                                  <a:pathLst>
                                    <a:path w="919163" h="452440">
                                      <a:moveTo>
                                        <a:pt x="0" y="228600"/>
                                      </a:moveTo>
                                      <a:cubicBezTo>
                                        <a:pt x="78581" y="114300"/>
                                        <a:pt x="157163" y="0"/>
                                        <a:pt x="233363" y="0"/>
                                      </a:cubicBezTo>
                                      <a:cubicBezTo>
                                        <a:pt x="309563" y="0"/>
                                        <a:pt x="381000" y="153194"/>
                                        <a:pt x="457200" y="228600"/>
                                      </a:cubicBezTo>
                                      <a:cubicBezTo>
                                        <a:pt x="533400" y="304006"/>
                                        <a:pt x="613569" y="453231"/>
                                        <a:pt x="690563" y="452437"/>
                                      </a:cubicBezTo>
                                      <a:cubicBezTo>
                                        <a:pt x="767557" y="451643"/>
                                        <a:pt x="843360" y="337740"/>
                                        <a:pt x="919163" y="223837"/>
                                      </a:cubicBezTo>
                                    </a:path>
                                  </a:pathLst>
                                </a:custGeom>
                                <a:noFill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    <a:prstTxWarp prst="textNoShape">
                                    <a:avLst/>
                                  </a:prstTxWarp>
                                  <a:noAutofit/>
                                </a:bodyPr>
                                <a:lstStyle/>
                                <a:p>
                                  <a:endParaRPr lang="en-US"/>
                                </a:p>
                              </p:txBody>
                            </p:sp>
                          </p:grpSp>
                          <p:sp>
                            <p:nvSpPr>
                              <p:cNvPr id="338" name="Rectangle 337"/>
                              <p:cNvSpPr/>
                              <p:nvPr/>
                            </p:nvSpPr>
                            <p:spPr>
                              <a:xfrm>
                                <a:off x="376237" y="1714500"/>
                                <a:ext cx="161925" cy="114300"/>
                              </a:xfrm>
                              <a:prstGeom prst="rect">
                                <a:avLst/>
                              </a:prstGeom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  <a:prstTxWarp prst="textNoShape">
                                  <a:avLst/>
                                </a:prstTxWarp>
                                <a:noAutofit/>
                              </a:bodyPr>
                              <a:lstStyle/>
                              <a:p>
                                <a:endParaRPr lang="en-US"/>
                              </a:p>
                            </p:txBody>
                          </p:sp>
                        </p:grpSp>
                        <p:sp>
                          <p:nvSpPr>
                            <p:cNvPr id="335" name="Oval 334"/>
                            <p:cNvSpPr/>
                            <p:nvPr/>
                          </p:nvSpPr>
                          <p:spPr>
                            <a:xfrm>
                              <a:off x="457200" y="2143125"/>
                              <a:ext cx="50291" cy="50291"/>
                            </a:xfrm>
                            <a:prstGeom prst="ellipse">
                              <a:avLst/>
                            </a:prstGeom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<a:prstTxWarp prst="textNoShape">
                                <a:avLst/>
                              </a:prstTxWarp>
                              <a:noAutofit/>
                            </a:bodyPr>
                            <a:lstStyle/>
                            <a:p>
                              <a:endParaRPr lang="en-US"/>
                            </a:p>
                          </p:txBody>
                        </p:sp>
                        <p:sp>
                          <p:nvSpPr>
                            <p:cNvPr id="336" name="Oval 335"/>
                            <p:cNvSpPr/>
                            <p:nvPr/>
                          </p:nvSpPr>
                          <p:spPr>
                            <a:xfrm>
                              <a:off x="0" y="657225"/>
                              <a:ext cx="50291" cy="50291"/>
                            </a:xfrm>
                            <a:prstGeom prst="ellipse">
                              <a:avLst/>
                            </a:prstGeom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<a:prstTxWarp prst="textNoShape">
                                <a:avLst/>
                              </a:prstTxWarp>
                              <a:noAutofit/>
                            </a:bodyPr>
                            <a:lstStyle/>
                            <a:p>
                              <a:endParaRPr lang="en-US"/>
                            </a:p>
                          </p:txBody>
                        </p:sp>
                      </p:grpSp>
                      <p:grpSp>
                        <p:nvGrpSpPr>
                          <p:cNvPr id="287" name="Group 286"/>
                          <p:cNvGrpSpPr/>
                          <p:nvPr/>
                        </p:nvGrpSpPr>
                        <p:grpSpPr>
                          <a:xfrm>
                            <a:off x="1714500" y="0"/>
                            <a:ext cx="721043" cy="2514917"/>
                            <a:chOff x="0" y="0"/>
                            <a:chExt cx="721043" cy="2514917"/>
                          </a:xfrm>
                        </p:grpSpPr>
                        <p:grpSp>
                          <p:nvGrpSpPr>
                            <p:cNvPr id="317" name="Group 316"/>
                            <p:cNvGrpSpPr/>
                            <p:nvPr/>
                          </p:nvGrpSpPr>
                          <p:grpSpPr>
                            <a:xfrm>
                              <a:off x="23813" y="0"/>
                              <a:ext cx="697230" cy="2514917"/>
                              <a:chOff x="0" y="0"/>
                              <a:chExt cx="697230" cy="2514917"/>
                            </a:xfrm>
                          </p:grpSpPr>
                          <p:grpSp>
                            <p:nvGrpSpPr>
                              <p:cNvPr id="320" name="Group 319"/>
                              <p:cNvGrpSpPr/>
                              <p:nvPr/>
                            </p:nvGrpSpPr>
                            <p:grpSpPr>
                              <a:xfrm>
                                <a:off x="0" y="0"/>
                                <a:ext cx="697230" cy="2514917"/>
                                <a:chOff x="0" y="0"/>
                                <a:chExt cx="697230" cy="2514917"/>
                              </a:xfrm>
                            </p:grpSpPr>
                            <p:cxnSp>
                              <p:nvCxnSpPr>
                                <p:cNvPr id="322" name="Straight Connector 321"/>
                                <p:cNvCxnSpPr/>
                                <p:nvPr/>
                              </p:nvCxnSpPr>
                              <p:spPr>
                                <a:xfrm>
                                  <a:off x="4762" y="0"/>
                                  <a:ext cx="0" cy="1483743"/>
                                </a:xfrm>
                                <a:prstGeom prst="line">
                                  <a:avLst/>
                                </a:prstGeom>
                                <a:ln w="25400"/>
                              </p:spPr>
                              <p:style>
                                <a:lnRef idx="1">
                                  <a:schemeClr val="accent1"/>
                                </a:lnRef>
                                <a:fillRef idx="0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tx1"/>
                                </a:fontRef>
                              </p:style>
                            </p:cxnSp>
                            <p:cxnSp>
                              <p:nvCxnSpPr>
                                <p:cNvPr id="323" name="Straight Connector 322"/>
                                <p:cNvCxnSpPr/>
                                <p:nvPr/>
                              </p:nvCxnSpPr>
                              <p:spPr>
                                <a:xfrm>
                                  <a:off x="457200" y="690563"/>
                                  <a:ext cx="1905" cy="681487"/>
                                </a:xfrm>
                                <a:prstGeom prst="line">
                                  <a:avLst/>
                                </a:prstGeom>
                                <a:ln w="25400"/>
                              </p:spPr>
                              <p:style>
                                <a:lnRef idx="1">
                                  <a:schemeClr val="accent1"/>
                                </a:lnRef>
                                <a:fillRef idx="0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tx1"/>
                                </a:fontRef>
                              </p:style>
                            </p:cxnSp>
                            <p:cxnSp>
                              <p:nvCxnSpPr>
                                <p:cNvPr id="324" name="Straight Connector 323"/>
                                <p:cNvCxnSpPr/>
                                <p:nvPr/>
                              </p:nvCxnSpPr>
                              <p:spPr>
                                <a:xfrm>
                                  <a:off x="0" y="685800"/>
                                  <a:ext cx="459357" cy="0"/>
                                </a:xfrm>
                                <a:prstGeom prst="line">
                                  <a:avLst/>
                                </a:prstGeom>
                                <a:ln w="25400"/>
                              </p:spPr>
                              <p:style>
                                <a:lnRef idx="1">
                                  <a:schemeClr val="accent1"/>
                                </a:lnRef>
                                <a:fillRef idx="0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tx1"/>
                                </a:fontRef>
                              </p:style>
                            </p:cxnSp>
                            <p:sp>
                              <p:nvSpPr>
                                <p:cNvPr id="325" name="Freeform 324"/>
                                <p:cNvSpPr/>
                                <p:nvPr/>
                              </p:nvSpPr>
                              <p:spPr>
                                <a:xfrm>
                                  <a:off x="447675" y="1362075"/>
                                  <a:ext cx="119063" cy="223838"/>
                                </a:xfrm>
                                <a:custGeom>
                                  <a:avLst/>
                                  <a:gdLst>
                                    <a:gd name="connsiteX0" fmla="*/ 0 w 119063"/>
                                    <a:gd name="connsiteY0" fmla="*/ 0 h 223838"/>
                                    <a:gd name="connsiteX1" fmla="*/ 119063 w 119063"/>
                                    <a:gd name="connsiteY1" fmla="*/ 104775 h 223838"/>
                                    <a:gd name="connsiteX2" fmla="*/ 0 w 119063"/>
                                    <a:gd name="connsiteY2" fmla="*/ 223838 h 223838"/>
                                  </a:gdLst>
                                  <a:ahLst/>
                                  <a:cxnLst>
                                    <a:cxn ang="0">
                                      <a:pos x="connsiteX0" y="connsiteY0"/>
                                    </a:cxn>
                                    <a:cxn ang="0">
                                      <a:pos x="connsiteX1" y="connsiteY1"/>
                                    </a:cxn>
                                    <a:cxn ang="0">
                                      <a:pos x="connsiteX2" y="connsiteY2"/>
                                    </a:cxn>
                                  </a:cxnLst>
                                  <a:rect l="l" t="t" r="r" b="b"/>
                                  <a:pathLst>
                                    <a:path w="119063" h="223838">
                                      <a:moveTo>
                                        <a:pt x="0" y="0"/>
                                      </a:moveTo>
                                      <a:cubicBezTo>
                                        <a:pt x="59531" y="33734"/>
                                        <a:pt x="119063" y="67469"/>
                                        <a:pt x="119063" y="104775"/>
                                      </a:cubicBezTo>
                                      <a:cubicBezTo>
                                        <a:pt x="119063" y="142081"/>
                                        <a:pt x="59531" y="182959"/>
                                        <a:pt x="0" y="223838"/>
                                      </a:cubicBezTo>
                                    </a:path>
                                  </a:pathLst>
                                </a:custGeom>
                                <a:noFill/>
                                <a:ln w="25400"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    <a:prstTxWarp prst="textNoShape">
                                    <a:avLst/>
                                  </a:prstTxWarp>
                                  <a:noAutofit/>
                                </a:bodyPr>
                                <a:lstStyle/>
                                <a:p>
                                  <a:endParaRPr lang="en-US"/>
                                </a:p>
                              </p:txBody>
                            </p:sp>
                            <p:cxnSp>
                              <p:nvCxnSpPr>
                                <p:cNvPr id="326" name="Straight Connector 325"/>
                                <p:cNvCxnSpPr/>
                                <p:nvPr/>
                              </p:nvCxnSpPr>
                              <p:spPr>
                                <a:xfrm>
                                  <a:off x="457200" y="1585913"/>
                                  <a:ext cx="1905" cy="700087"/>
                                </a:xfrm>
                                <a:prstGeom prst="line">
                                  <a:avLst/>
                                </a:prstGeom>
                                <a:ln w="25400"/>
                              </p:spPr>
                              <p:style>
                                <a:lnRef idx="1">
                                  <a:schemeClr val="accent1"/>
                                </a:lnRef>
                                <a:fillRef idx="0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tx1"/>
                                </a:fontRef>
                              </p:style>
                            </p:cxnSp>
                            <p:grpSp>
                              <p:nvGrpSpPr>
                                <p:cNvPr id="327" name="Group 326"/>
                                <p:cNvGrpSpPr/>
                                <p:nvPr/>
                              </p:nvGrpSpPr>
                              <p:grpSpPr>
                                <a:xfrm>
                                  <a:off x="233362" y="1943100"/>
                                  <a:ext cx="463868" cy="114300"/>
                                  <a:chOff x="0" y="0"/>
                                  <a:chExt cx="463868" cy="114300"/>
                                </a:xfrm>
                              </p:grpSpPr>
                              <p:cxnSp>
                                <p:nvCxnSpPr>
                                  <p:cNvPr id="330" name="Straight Connector 329"/>
                                  <p:cNvCxnSpPr/>
                                  <p:nvPr/>
                                </p:nvCxnSpPr>
                                <p:spPr>
                                  <a:xfrm flipV="1">
                                    <a:off x="0" y="0"/>
                                    <a:ext cx="114300" cy="114300"/>
                                  </a:xfrm>
                                  <a:prstGeom prst="line">
                                    <a:avLst/>
                                  </a:prstGeom>
                                  <a:ln w="25400"/>
                                </p:spPr>
                                <p:style>
                                  <a:lnRef idx="1">
                                    <a:schemeClr val="accent1"/>
                                  </a:lnRef>
                                  <a:fillRef idx="0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tx1"/>
                                  </a:fontRef>
                                </p:style>
                              </p:cxnSp>
                              <p:cxnSp>
                                <p:nvCxnSpPr>
                                  <p:cNvPr id="331" name="Straight Connector 330"/>
                                  <p:cNvCxnSpPr/>
                                  <p:nvPr/>
                                </p:nvCxnSpPr>
                                <p:spPr>
                                  <a:xfrm flipV="1">
                                    <a:off x="223838" y="0"/>
                                    <a:ext cx="114300" cy="114300"/>
                                  </a:xfrm>
                                  <a:prstGeom prst="line">
                                    <a:avLst/>
                                  </a:prstGeom>
                                  <a:ln w="25400"/>
                                </p:spPr>
                                <p:style>
                                  <a:lnRef idx="1">
                                    <a:schemeClr val="accent1"/>
                                  </a:lnRef>
                                  <a:fillRef idx="0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tx1"/>
                                  </a:fontRef>
                                </p:style>
                              </p:cxnSp>
                              <p:cxnSp>
                                <p:nvCxnSpPr>
                                  <p:cNvPr id="332" name="Straight Connector 331"/>
                                  <p:cNvCxnSpPr/>
                                  <p:nvPr/>
                                </p:nvCxnSpPr>
                                <p:spPr>
                                  <a:xfrm>
                                    <a:off x="114300" y="0"/>
                                    <a:ext cx="111443" cy="114300"/>
                                  </a:xfrm>
                                  <a:prstGeom prst="line">
                                    <a:avLst/>
                                  </a:prstGeom>
                                  <a:ln w="25400"/>
                                </p:spPr>
                                <p:style>
                                  <a:lnRef idx="1">
                                    <a:schemeClr val="accent1"/>
                                  </a:lnRef>
                                  <a:fillRef idx="0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tx1"/>
                                  </a:fontRef>
                                </p:style>
                              </p:cxnSp>
                              <p:cxnSp>
                                <p:nvCxnSpPr>
                                  <p:cNvPr id="333" name="Straight Connector 332"/>
                                  <p:cNvCxnSpPr/>
                                  <p:nvPr/>
                                </p:nvCxnSpPr>
                                <p:spPr>
                                  <a:xfrm>
                                    <a:off x="352425" y="0"/>
                                    <a:ext cx="111443" cy="114300"/>
                                  </a:xfrm>
                                  <a:prstGeom prst="line">
                                    <a:avLst/>
                                  </a:prstGeom>
                                  <a:ln w="25400"/>
                                </p:spPr>
                                <p:style>
                                  <a:lnRef idx="1">
                                    <a:schemeClr val="accent1"/>
                                  </a:lnRef>
                                  <a:fillRef idx="0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tx1"/>
                                  </a:fontRef>
                                </p:style>
                              </p:cxnSp>
                            </p:grpSp>
                            <p:sp>
                              <p:nvSpPr>
                                <p:cNvPr id="328" name="Oval 327"/>
                                <p:cNvSpPr/>
                                <p:nvPr/>
                              </p:nvSpPr>
                              <p:spPr>
                                <a:xfrm>
                                  <a:off x="347662" y="2286000"/>
                                  <a:ext cx="228678" cy="228917"/>
                                </a:xfrm>
                                <a:prstGeom prst="ellipse">
                                  <a:avLst/>
                                </a:prstGeom>
                                <a:noFill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    <a:prstTxWarp prst="textNoShape">
                                    <a:avLst/>
                                  </a:prstTxWarp>
                                  <a:noAutofit/>
                                </a:bodyPr>
                                <a:lstStyle/>
                                <a:p>
                                  <a:endParaRPr lang="en-US"/>
                                </a:p>
                              </p:txBody>
                            </p:sp>
                            <p:sp>
                              <p:nvSpPr>
                                <p:cNvPr id="329" name="Freeform 328"/>
                                <p:cNvSpPr/>
                                <p:nvPr/>
                              </p:nvSpPr>
                              <p:spPr>
                                <a:xfrm>
                                  <a:off x="409575" y="2343150"/>
                                  <a:ext cx="114300" cy="114300"/>
                                </a:xfrm>
                                <a:custGeom>
                                  <a:avLst/>
                                  <a:gdLst>
                                    <a:gd name="connsiteX0" fmla="*/ 0 w 919163"/>
                                    <a:gd name="connsiteY0" fmla="*/ 228600 h 452440"/>
                                    <a:gd name="connsiteX1" fmla="*/ 233363 w 919163"/>
                                    <a:gd name="connsiteY1" fmla="*/ 0 h 452440"/>
                                    <a:gd name="connsiteX2" fmla="*/ 457200 w 919163"/>
                                    <a:gd name="connsiteY2" fmla="*/ 228600 h 452440"/>
                                    <a:gd name="connsiteX3" fmla="*/ 690563 w 919163"/>
                                    <a:gd name="connsiteY3" fmla="*/ 452437 h 452440"/>
                                    <a:gd name="connsiteX4" fmla="*/ 919163 w 919163"/>
                                    <a:gd name="connsiteY4" fmla="*/ 223837 h 452440"/>
                                  </a:gdLst>
                                  <a:ahLst/>
                                  <a:cxnLst>
                                    <a:cxn ang="0">
                                      <a:pos x="connsiteX0" y="connsiteY0"/>
                                    </a:cxn>
                                    <a:cxn ang="0">
                                      <a:pos x="connsiteX1" y="connsiteY1"/>
                                    </a:cxn>
                                    <a:cxn ang="0">
                                      <a:pos x="connsiteX2" y="connsiteY2"/>
                                    </a:cxn>
                                    <a:cxn ang="0">
                                      <a:pos x="connsiteX3" y="connsiteY3"/>
                                    </a:cxn>
                                    <a:cxn ang="0">
                                      <a:pos x="connsiteX4" y="connsiteY4"/>
                                    </a:cxn>
                                  </a:cxnLst>
                                  <a:rect l="l" t="t" r="r" b="b"/>
                                  <a:pathLst>
                                    <a:path w="919163" h="452440">
                                      <a:moveTo>
                                        <a:pt x="0" y="228600"/>
                                      </a:moveTo>
                                      <a:cubicBezTo>
                                        <a:pt x="78581" y="114300"/>
                                        <a:pt x="157163" y="0"/>
                                        <a:pt x="233363" y="0"/>
                                      </a:cubicBezTo>
                                      <a:cubicBezTo>
                                        <a:pt x="309563" y="0"/>
                                        <a:pt x="381000" y="153194"/>
                                        <a:pt x="457200" y="228600"/>
                                      </a:cubicBezTo>
                                      <a:cubicBezTo>
                                        <a:pt x="533400" y="304006"/>
                                        <a:pt x="613569" y="453231"/>
                                        <a:pt x="690563" y="452437"/>
                                      </a:cubicBezTo>
                                      <a:cubicBezTo>
                                        <a:pt x="767557" y="451643"/>
                                        <a:pt x="843360" y="337740"/>
                                        <a:pt x="919163" y="223837"/>
                                      </a:cubicBezTo>
                                    </a:path>
                                  </a:pathLst>
                                </a:custGeom>
                                <a:noFill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    <a:prstTxWarp prst="textNoShape">
                                    <a:avLst/>
                                  </a:prstTxWarp>
                                  <a:noAutofit/>
                                </a:bodyPr>
                                <a:lstStyle/>
                                <a:p>
                                  <a:endParaRPr lang="en-US"/>
                                </a:p>
                              </p:txBody>
                            </p:sp>
                          </p:grpSp>
                          <p:sp>
                            <p:nvSpPr>
                              <p:cNvPr id="321" name="Rectangle 320"/>
                              <p:cNvSpPr/>
                              <p:nvPr/>
                            </p:nvSpPr>
                            <p:spPr>
                              <a:xfrm>
                                <a:off x="376237" y="1714500"/>
                                <a:ext cx="161925" cy="114300"/>
                              </a:xfrm>
                              <a:prstGeom prst="rect">
                                <a:avLst/>
                              </a:prstGeom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  <a:prstTxWarp prst="textNoShape">
                                  <a:avLst/>
                                </a:prstTxWarp>
                                <a:noAutofit/>
                              </a:bodyPr>
                              <a:lstStyle/>
                              <a:p>
                                <a:endParaRPr lang="en-US"/>
                              </a:p>
                            </p:txBody>
                          </p:sp>
                        </p:grpSp>
                        <p:sp>
                          <p:nvSpPr>
                            <p:cNvPr id="318" name="Oval 317"/>
                            <p:cNvSpPr/>
                            <p:nvPr/>
                          </p:nvSpPr>
                          <p:spPr>
                            <a:xfrm>
                              <a:off x="457200" y="2143125"/>
                              <a:ext cx="50291" cy="50291"/>
                            </a:xfrm>
                            <a:prstGeom prst="ellipse">
                              <a:avLst/>
                            </a:prstGeom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<a:prstTxWarp prst="textNoShape">
                                <a:avLst/>
                              </a:prstTxWarp>
                              <a:noAutofit/>
                            </a:bodyPr>
                            <a:lstStyle/>
                            <a:p>
                              <a:endParaRPr lang="en-US"/>
                            </a:p>
                          </p:txBody>
                        </p:sp>
                        <p:sp>
                          <p:nvSpPr>
                            <p:cNvPr id="319" name="Oval 318"/>
                            <p:cNvSpPr/>
                            <p:nvPr/>
                          </p:nvSpPr>
                          <p:spPr>
                            <a:xfrm>
                              <a:off x="0" y="657225"/>
                              <a:ext cx="50291" cy="50291"/>
                            </a:xfrm>
                            <a:prstGeom prst="ellipse">
                              <a:avLst/>
                            </a:prstGeom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<a:prstTxWarp prst="textNoShape">
                                <a:avLst/>
                              </a:prstTxWarp>
                              <a:noAutofit/>
                            </a:bodyPr>
                            <a:lstStyle/>
                            <a:p>
                              <a:endParaRPr lang="en-US"/>
                            </a:p>
                          </p:txBody>
                        </p:sp>
                      </p:grpSp>
                      <p:grpSp>
                        <p:nvGrpSpPr>
                          <p:cNvPr id="288" name="Group 287"/>
                          <p:cNvGrpSpPr/>
                          <p:nvPr/>
                        </p:nvGrpSpPr>
                        <p:grpSpPr>
                          <a:xfrm>
                            <a:off x="2857500" y="9525"/>
                            <a:ext cx="590551" cy="3038385"/>
                            <a:chOff x="0" y="0"/>
                            <a:chExt cx="590551" cy="3038785"/>
                          </a:xfrm>
                        </p:grpSpPr>
                        <p:grpSp>
                          <p:nvGrpSpPr>
                            <p:cNvPr id="310" name="Group 309"/>
                            <p:cNvGrpSpPr/>
                            <p:nvPr/>
                          </p:nvGrpSpPr>
                          <p:grpSpPr>
                            <a:xfrm>
                              <a:off x="23813" y="0"/>
                              <a:ext cx="566738" cy="3038785"/>
                              <a:chOff x="0" y="0"/>
                              <a:chExt cx="566738" cy="3038785"/>
                            </a:xfrm>
                          </p:grpSpPr>
                          <p:cxnSp>
                            <p:nvCxnSpPr>
                              <p:cNvPr id="312" name="Straight Connector 311"/>
                              <p:cNvCxnSpPr/>
                              <p:nvPr/>
                            </p:nvCxnSpPr>
                            <p:spPr>
                              <a:xfrm>
                                <a:off x="4762" y="0"/>
                                <a:ext cx="0" cy="1483743"/>
                              </a:xfrm>
                              <a:prstGeom prst="line">
                                <a:avLst/>
                              </a:prstGeom>
                              <a:ln w="25400"/>
                            </p:spPr>
                            <p:style>
                              <a:lnRef idx="1">
                                <a:schemeClr val="accent1"/>
                              </a:lnRef>
                              <a:fillRef idx="0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tx1"/>
                              </a:fontRef>
                            </p:style>
                          </p:cxnSp>
                          <p:cxnSp>
                            <p:nvCxnSpPr>
                              <p:cNvPr id="313" name="Straight Connector 312"/>
                              <p:cNvCxnSpPr/>
                              <p:nvPr/>
                            </p:nvCxnSpPr>
                            <p:spPr>
                              <a:xfrm>
                                <a:off x="457200" y="690563"/>
                                <a:ext cx="1905" cy="681487"/>
                              </a:xfrm>
                              <a:prstGeom prst="line">
                                <a:avLst/>
                              </a:prstGeom>
                              <a:ln w="25400"/>
                            </p:spPr>
                            <p:style>
                              <a:lnRef idx="1">
                                <a:schemeClr val="accent1"/>
                              </a:lnRef>
                              <a:fillRef idx="0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tx1"/>
                              </a:fontRef>
                            </p:style>
                          </p:cxnSp>
                          <p:cxnSp>
                            <p:nvCxnSpPr>
                              <p:cNvPr id="314" name="Straight Connector 313"/>
                              <p:cNvCxnSpPr/>
                              <p:nvPr/>
                            </p:nvCxnSpPr>
                            <p:spPr>
                              <a:xfrm>
                                <a:off x="0" y="685800"/>
                                <a:ext cx="459357" cy="0"/>
                              </a:xfrm>
                              <a:prstGeom prst="line">
                                <a:avLst/>
                              </a:prstGeom>
                              <a:ln w="25400"/>
                            </p:spPr>
                            <p:style>
                              <a:lnRef idx="1">
                                <a:schemeClr val="accent1"/>
                              </a:lnRef>
                              <a:fillRef idx="0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tx1"/>
                              </a:fontRef>
                            </p:style>
                          </p:cxnSp>
                          <p:sp>
                            <p:nvSpPr>
                              <p:cNvPr id="315" name="Freeform 314"/>
                              <p:cNvSpPr/>
                              <p:nvPr/>
                            </p:nvSpPr>
                            <p:spPr>
                              <a:xfrm>
                                <a:off x="447675" y="1362075"/>
                                <a:ext cx="119063" cy="223838"/>
                              </a:xfrm>
                              <a:custGeom>
                                <a:avLst/>
                                <a:gdLst>
                                  <a:gd name="connsiteX0" fmla="*/ 0 w 119063"/>
                                  <a:gd name="connsiteY0" fmla="*/ 0 h 223838"/>
                                  <a:gd name="connsiteX1" fmla="*/ 119063 w 119063"/>
                                  <a:gd name="connsiteY1" fmla="*/ 104775 h 223838"/>
                                  <a:gd name="connsiteX2" fmla="*/ 0 w 119063"/>
                                  <a:gd name="connsiteY2" fmla="*/ 223838 h 223838"/>
                                </a:gdLst>
                                <a:ahLst/>
                                <a:cxnLst>
                                  <a:cxn ang="0">
                                    <a:pos x="connsiteX0" y="connsiteY0"/>
                                  </a:cxn>
                                  <a:cxn ang="0">
                                    <a:pos x="connsiteX1" y="connsiteY1"/>
                                  </a:cxn>
                                  <a:cxn ang="0">
                                    <a:pos x="connsiteX2" y="connsiteY2"/>
                                  </a:cxn>
                                </a:cxnLst>
                                <a:rect l="l" t="t" r="r" b="b"/>
                                <a:pathLst>
                                  <a:path w="119063" h="223838">
                                    <a:moveTo>
                                      <a:pt x="0" y="0"/>
                                    </a:moveTo>
                                    <a:cubicBezTo>
                                      <a:pt x="59531" y="33734"/>
                                      <a:pt x="119063" y="67469"/>
                                      <a:pt x="119063" y="104775"/>
                                    </a:cubicBezTo>
                                    <a:cubicBezTo>
                                      <a:pt x="119063" y="142081"/>
                                      <a:pt x="59531" y="182959"/>
                                      <a:pt x="0" y="223838"/>
                                    </a:cubicBezTo>
                                  </a:path>
                                </a:pathLst>
                              </a:custGeom>
                              <a:noFill/>
                              <a:ln w="25400"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  <a:prstTxWarp prst="textNoShape">
                                  <a:avLst/>
                                </a:prstTxWarp>
                                <a:noAutofit/>
                              </a:bodyPr>
                              <a:lstStyle/>
                              <a:p>
                                <a:endParaRPr lang="en-US"/>
                              </a:p>
                            </p:txBody>
                          </p:sp>
                          <p:cxnSp>
                            <p:nvCxnSpPr>
                              <p:cNvPr id="316" name="Straight Connector 315"/>
                              <p:cNvCxnSpPr/>
                              <p:nvPr/>
                            </p:nvCxnSpPr>
                            <p:spPr>
                              <a:xfrm flipH="1">
                                <a:off x="80656" y="1585792"/>
                                <a:ext cx="375854" cy="1452993"/>
                              </a:xfrm>
                              <a:prstGeom prst="line">
                                <a:avLst/>
                              </a:prstGeom>
                              <a:ln w="25400">
                                <a:tailEnd type="triangle"/>
                              </a:ln>
                            </p:spPr>
                            <p:style>
                              <a:lnRef idx="1">
                                <a:schemeClr val="accent1"/>
                              </a:lnRef>
                              <a:fillRef idx="0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tx1"/>
                              </a:fontRef>
                            </p:style>
                          </p:cxnSp>
                        </p:grpSp>
                        <p:sp>
                          <p:nvSpPr>
                            <p:cNvPr id="311" name="Oval 310"/>
                            <p:cNvSpPr/>
                            <p:nvPr/>
                          </p:nvSpPr>
                          <p:spPr>
                            <a:xfrm>
                              <a:off x="0" y="657225"/>
                              <a:ext cx="50291" cy="50291"/>
                            </a:xfrm>
                            <a:prstGeom prst="ellipse">
                              <a:avLst/>
                            </a:prstGeom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<a:prstTxWarp prst="textNoShape">
                                <a:avLst/>
                              </a:prstTxWarp>
                              <a:noAutofit/>
                            </a:bodyPr>
                            <a:lstStyle/>
                            <a:p>
                              <a:endParaRPr lang="en-US"/>
                            </a:p>
                          </p:txBody>
                        </p:sp>
                      </p:grpSp>
                      <p:sp>
                        <p:nvSpPr>
                          <p:cNvPr id="289" name="Rectangle 288"/>
                          <p:cNvSpPr/>
                          <p:nvPr/>
                        </p:nvSpPr>
                        <p:spPr>
                          <a:xfrm>
                            <a:off x="2800350" y="919162"/>
                            <a:ext cx="161925" cy="114300"/>
                          </a:xfrm>
                          <a:prstGeom prst="rect">
                            <a:avLst/>
                          </a:prstGeom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ot="0" spcFirstLastPara="0" vert="horz" wrap="square" lIns="91440" tIns="45720" rIns="91440" bIns="45720" numCol="1" spcCol="0" rtlCol="0" fromWordArt="0" anchor="ctr" anchorCtr="0" forceAA="0" compatLnSpc="1">
                            <a:prstTxWarp prst="textNoShape">
                              <a:avLst/>
                            </a:prstTxWarp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90" name="Rectangle 289"/>
                          <p:cNvSpPr/>
                          <p:nvPr/>
                        </p:nvSpPr>
                        <p:spPr>
                          <a:xfrm>
                            <a:off x="147638" y="233362"/>
                            <a:ext cx="161926" cy="114300"/>
                          </a:xfrm>
                          <a:prstGeom prst="rect">
                            <a:avLst/>
                          </a:prstGeom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ot="0" spcFirstLastPara="0" vert="horz" wrap="square" lIns="91440" tIns="45720" rIns="91440" bIns="45720" numCol="1" spcCol="0" rtlCol="0" fromWordArt="0" anchor="ctr" anchorCtr="0" forceAA="0" compatLnSpc="1">
                            <a:prstTxWarp prst="textNoShape">
                              <a:avLst/>
                            </a:prstTxWarp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91" name="Rectangle 290"/>
                          <p:cNvSpPr/>
                          <p:nvPr/>
                        </p:nvSpPr>
                        <p:spPr>
                          <a:xfrm>
                            <a:off x="890588" y="1033462"/>
                            <a:ext cx="161925" cy="114300"/>
                          </a:xfrm>
                          <a:prstGeom prst="rect">
                            <a:avLst/>
                          </a:prstGeom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ot="0" spcFirstLastPara="0" vert="horz" wrap="square" lIns="91440" tIns="45720" rIns="91440" bIns="45720" numCol="1" spcCol="0" rtlCol="0" fromWordArt="0" anchor="ctr" anchorCtr="0" forceAA="0" compatLnSpc="1">
                            <a:prstTxWarp prst="textNoShape">
                              <a:avLst/>
                            </a:prstTxWarp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92" name="Rectangle 291"/>
                          <p:cNvSpPr/>
                          <p:nvPr/>
                        </p:nvSpPr>
                        <p:spPr>
                          <a:xfrm>
                            <a:off x="152400" y="1033462"/>
                            <a:ext cx="161925" cy="114300"/>
                          </a:xfrm>
                          <a:prstGeom prst="rect">
                            <a:avLst/>
                          </a:prstGeom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ot="0" spcFirstLastPara="0" vert="horz" wrap="square" lIns="91440" tIns="45720" rIns="91440" bIns="45720" numCol="1" spcCol="0" rtlCol="0" fromWordArt="0" anchor="ctr" anchorCtr="0" forceAA="0" compatLnSpc="1">
                            <a:prstTxWarp prst="textNoShape">
                              <a:avLst/>
                            </a:prstTxWarp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93" name="Rectangle 292"/>
                          <p:cNvSpPr/>
                          <p:nvPr/>
                        </p:nvSpPr>
                        <p:spPr>
                          <a:xfrm>
                            <a:off x="890588" y="233362"/>
                            <a:ext cx="161926" cy="114300"/>
                          </a:xfrm>
                          <a:prstGeom prst="rect">
                            <a:avLst/>
                          </a:prstGeom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ot="0" spcFirstLastPara="0" vert="horz" wrap="square" lIns="91440" tIns="45720" rIns="91440" bIns="45720" numCol="1" spcCol="0" rtlCol="0" fromWordArt="0" anchor="ctr" anchorCtr="0" forceAA="0" compatLnSpc="1">
                            <a:prstTxWarp prst="textNoShape">
                              <a:avLst/>
                            </a:prstTxWarp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94" name="Rectangle 293"/>
                          <p:cNvSpPr/>
                          <p:nvPr/>
                        </p:nvSpPr>
                        <p:spPr>
                          <a:xfrm>
                            <a:off x="1662113" y="233362"/>
                            <a:ext cx="161926" cy="114300"/>
                          </a:xfrm>
                          <a:prstGeom prst="rect">
                            <a:avLst/>
                          </a:prstGeom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ot="0" spcFirstLastPara="0" vert="horz" wrap="square" lIns="91440" tIns="45720" rIns="91440" bIns="45720" numCol="1" spcCol="0" rtlCol="0" fromWordArt="0" anchor="ctr" anchorCtr="0" forceAA="0" compatLnSpc="1">
                            <a:prstTxWarp prst="textNoShape">
                              <a:avLst/>
                            </a:prstTxWarp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95" name="Rectangle 294"/>
                          <p:cNvSpPr/>
                          <p:nvPr/>
                        </p:nvSpPr>
                        <p:spPr>
                          <a:xfrm>
                            <a:off x="1666875" y="1033462"/>
                            <a:ext cx="161925" cy="114300"/>
                          </a:xfrm>
                          <a:prstGeom prst="rect">
                            <a:avLst/>
                          </a:prstGeom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ot="0" spcFirstLastPara="0" vert="horz" wrap="square" lIns="91440" tIns="45720" rIns="91440" bIns="45720" numCol="1" spcCol="0" rtlCol="0" fromWordArt="0" anchor="ctr" anchorCtr="0" forceAA="0" compatLnSpc="1">
                            <a:prstTxWarp prst="textNoShape">
                              <a:avLst/>
                            </a:prstTxWarp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grpSp>
                        <p:nvGrpSpPr>
                          <p:cNvPr id="296" name="Group 295"/>
                          <p:cNvGrpSpPr/>
                          <p:nvPr/>
                        </p:nvGrpSpPr>
                        <p:grpSpPr>
                          <a:xfrm>
                            <a:off x="3033713" y="666750"/>
                            <a:ext cx="223838" cy="269240"/>
                            <a:chOff x="9525" y="0"/>
                            <a:chExt cx="223838" cy="269240"/>
                          </a:xfrm>
                        </p:grpSpPr>
                        <p:sp>
                          <p:nvSpPr>
                            <p:cNvPr id="304" name="Text Box 271"/>
                            <p:cNvSpPr txBox="1"/>
                            <p:nvPr/>
                          </p:nvSpPr>
                          <p:spPr>
                            <a:xfrm>
                              <a:off x="29292" y="159791"/>
                              <a:ext cx="202037" cy="106452"/>
                            </a:xfrm>
                            <a:prstGeom prst="rect">
                              <a:avLst/>
                            </a:prstGeom>
                            <a:solidFill>
                              <a:schemeClr val="lt1"/>
                            </a:solidFill>
                            <a:ln w="6350">
                              <a:noFill/>
                            </a:ln>
                            <a:effectLst/>
                          </p:spPr>
                          <p:style>
                            <a:lnRef idx="0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dk1"/>
                            </a:fontRef>
                          </p:style>
                          <p:txBody>
                            <a:bodyPr rot="0" spcFirstLastPara="0" vert="horz" wrap="square" lIns="0" tIns="0" rIns="0" bIns="0" numCol="1" spcCol="0" rtlCol="0" fromWordArt="0" anchor="ctr" anchorCtr="0" forceAA="0" compatLnSpc="1">
                              <a:prstTxWarp prst="textNoShape">
                                <a:avLst/>
                              </a:prstTxWarp>
                              <a:noAutofit/>
                            </a:bodyPr>
                            <a:lstStyle/>
                            <a:p>
                              <a:pPr marL="0" marR="0">
                                <a:lnSpc>
                                  <a:spcPct val="107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800"/>
                                </a:spcAft>
                              </a:pPr>
                              <a:r>
                                <a:rPr lang="en-US" sz="800" dirty="0" smtClean="0">
                                  <a:effectLst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a:t>meter1</a:t>
                              </a:r>
                              <a:endParaRPr lang="en-US" sz="1100" dirty="0">
                                <a:effectLst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endParaRPr>
                            </a:p>
                          </p:txBody>
                        </p:sp>
                        <p:grpSp>
                          <p:nvGrpSpPr>
                            <p:cNvPr id="305" name="Group 304"/>
                            <p:cNvGrpSpPr/>
                            <p:nvPr/>
                          </p:nvGrpSpPr>
                          <p:grpSpPr>
                            <a:xfrm>
                              <a:off x="9525" y="0"/>
                              <a:ext cx="223838" cy="45719"/>
                              <a:chOff x="0" y="0"/>
                              <a:chExt cx="452437" cy="233367"/>
                            </a:xfrm>
                          </p:grpSpPr>
                          <p:sp>
                            <p:nvSpPr>
                              <p:cNvPr id="308" name="Freeform 307"/>
                              <p:cNvSpPr/>
                              <p:nvPr/>
                            </p:nvSpPr>
                            <p:spPr>
                              <a:xfrm>
                                <a:off x="0" y="4763"/>
                                <a:ext cx="228600" cy="228604"/>
                              </a:xfrm>
                              <a:custGeom>
                                <a:avLst/>
                                <a:gdLst>
                                  <a:gd name="connsiteX0" fmla="*/ 0 w 228600"/>
                                  <a:gd name="connsiteY0" fmla="*/ 223841 h 228604"/>
                                  <a:gd name="connsiteX1" fmla="*/ 114300 w 228600"/>
                                  <a:gd name="connsiteY1" fmla="*/ 4 h 228604"/>
                                  <a:gd name="connsiteX2" fmla="*/ 228600 w 228600"/>
                                  <a:gd name="connsiteY2" fmla="*/ 228604 h 228604"/>
                                </a:gdLst>
                                <a:ahLst/>
                                <a:cxnLst>
                                  <a:cxn ang="0">
                                    <a:pos x="connsiteX0" y="connsiteY0"/>
                                  </a:cxn>
                                  <a:cxn ang="0">
                                    <a:pos x="connsiteX1" y="connsiteY1"/>
                                  </a:cxn>
                                  <a:cxn ang="0">
                                    <a:pos x="connsiteX2" y="connsiteY2"/>
                                  </a:cxn>
                                </a:cxnLst>
                                <a:rect l="l" t="t" r="r" b="b"/>
                                <a:pathLst>
                                  <a:path w="228600" h="228604">
                                    <a:moveTo>
                                      <a:pt x="0" y="223841"/>
                                    </a:moveTo>
                                    <a:cubicBezTo>
                                      <a:pt x="38100" y="111525"/>
                                      <a:pt x="76200" y="-790"/>
                                      <a:pt x="114300" y="4"/>
                                    </a:cubicBezTo>
                                    <a:cubicBezTo>
                                      <a:pt x="152400" y="798"/>
                                      <a:pt x="190500" y="114701"/>
                                      <a:pt x="228600" y="228604"/>
                                    </a:cubicBezTo>
                                  </a:path>
                                </a:pathLst>
                              </a:custGeom>
                              <a:noFill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  <a:prstTxWarp prst="textNoShape">
                                  <a:avLst/>
                                </a:prstTxWarp>
                                <a:noAutofit/>
                              </a:bodyPr>
                              <a:lstStyle/>
                              <a:p>
                                <a:endParaRPr lang="en-US"/>
                              </a:p>
                            </p:txBody>
                          </p:sp>
                          <p:sp>
                            <p:nvSpPr>
                              <p:cNvPr id="309" name="Freeform 308"/>
                              <p:cNvSpPr/>
                              <p:nvPr/>
                            </p:nvSpPr>
                            <p:spPr>
                              <a:xfrm>
                                <a:off x="223837" y="0"/>
                                <a:ext cx="228600" cy="228604"/>
                              </a:xfrm>
                              <a:custGeom>
                                <a:avLst/>
                                <a:gdLst>
                                  <a:gd name="connsiteX0" fmla="*/ 0 w 228600"/>
                                  <a:gd name="connsiteY0" fmla="*/ 223841 h 228604"/>
                                  <a:gd name="connsiteX1" fmla="*/ 114300 w 228600"/>
                                  <a:gd name="connsiteY1" fmla="*/ 4 h 228604"/>
                                  <a:gd name="connsiteX2" fmla="*/ 228600 w 228600"/>
                                  <a:gd name="connsiteY2" fmla="*/ 228604 h 228604"/>
                                </a:gdLst>
                                <a:ahLst/>
                                <a:cxnLst>
                                  <a:cxn ang="0">
                                    <a:pos x="connsiteX0" y="connsiteY0"/>
                                  </a:cxn>
                                  <a:cxn ang="0">
                                    <a:pos x="connsiteX1" y="connsiteY1"/>
                                  </a:cxn>
                                  <a:cxn ang="0">
                                    <a:pos x="connsiteX2" y="connsiteY2"/>
                                  </a:cxn>
                                </a:cxnLst>
                                <a:rect l="l" t="t" r="r" b="b"/>
                                <a:pathLst>
                                  <a:path w="228600" h="228604">
                                    <a:moveTo>
                                      <a:pt x="0" y="223841"/>
                                    </a:moveTo>
                                    <a:cubicBezTo>
                                      <a:pt x="38100" y="111525"/>
                                      <a:pt x="76200" y="-790"/>
                                      <a:pt x="114300" y="4"/>
                                    </a:cubicBezTo>
                                    <a:cubicBezTo>
                                      <a:pt x="152400" y="798"/>
                                      <a:pt x="190500" y="114701"/>
                                      <a:pt x="228600" y="228604"/>
                                    </a:cubicBezTo>
                                  </a:path>
                                </a:pathLst>
                              </a:custGeom>
                              <a:noFill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  <a:prstTxWarp prst="textNoShape">
                                  <a:avLst/>
                                </a:prstTxWarp>
                                <a:noAutofit/>
                              </a:bodyPr>
                              <a:lstStyle/>
                              <a:p>
                                <a:endParaRPr lang="en-US"/>
                              </a:p>
                            </p:txBody>
                          </p:sp>
                        </p:grpSp>
                        <p:cxnSp>
                          <p:nvCxnSpPr>
                            <p:cNvPr id="306" name="Straight Connector 305"/>
                            <p:cNvCxnSpPr/>
                            <p:nvPr/>
                          </p:nvCxnSpPr>
                          <p:spPr>
                            <a:xfrm>
                              <a:off x="123825" y="42862"/>
                              <a:ext cx="0" cy="112077"/>
                            </a:xfrm>
                            <a:prstGeom prst="line">
                              <a:avLst/>
                            </a:prstGeom>
                            <a:ln w="12700"/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  <p:sp>
                          <p:nvSpPr>
                            <p:cNvPr id="307" name="Oval 306"/>
                            <p:cNvSpPr/>
                            <p:nvPr/>
                          </p:nvSpPr>
                          <p:spPr>
                            <a:xfrm>
                              <a:off x="9525" y="152400"/>
                              <a:ext cx="223837" cy="116840"/>
                            </a:xfrm>
                            <a:prstGeom prst="ellipse">
                              <a:avLst/>
                            </a:prstGeom>
                            <a:noFill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<a:prstTxWarp prst="textNoShape">
                                <a:avLst/>
                              </a:prstTxWarp>
                              <a:noAutofit/>
                            </a:bodyPr>
                            <a:lstStyle/>
                            <a:p>
                              <a:endParaRPr lang="en-US"/>
                            </a:p>
                          </p:txBody>
                        </p:sp>
                      </p:grpSp>
                      <p:sp>
                        <p:nvSpPr>
                          <p:cNvPr id="297" name="Text Box 277"/>
                          <p:cNvSpPr txBox="1"/>
                          <p:nvPr/>
                        </p:nvSpPr>
                        <p:spPr>
                          <a:xfrm>
                            <a:off x="357188" y="2105025"/>
                            <a:ext cx="342900" cy="175962"/>
                          </a:xfrm>
                          <a:prstGeom prst="rect">
                            <a:avLst/>
                          </a:prstGeom>
                          <a:noFill/>
                          <a:ln w="6350">
                            <a:noFill/>
                          </a:ln>
                          <a:effectLst/>
                        </p:spPr>
                        <p:style>
                          <a:lnRef idx="0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dk1"/>
                          </a:fontRef>
                        </p:style>
                        <p:txBody>
                          <a:bodyPr rot="0" spcFirstLastPara="0" vert="horz" wrap="square" lIns="9144" tIns="9144" rIns="9144" bIns="9144" numCol="1" spcCol="0" rtlCol="0" fromWordArt="0" anchor="ctr" anchorCtr="0" forceAA="0" compatLnSpc="1">
                            <a:prstTxWarp prst="textNoShape">
                              <a:avLst/>
                            </a:prstTxWarp>
                            <a:noAutofit/>
                          </a:bodyPr>
                          <a:lstStyle/>
                          <a:p>
                            <a:pPr marL="0" marR="0">
                              <a:lnSpc>
                                <a:spcPct val="107000"/>
                              </a:lnSpc>
                              <a:spcBef>
                                <a:spcPts val="0"/>
                              </a:spcBef>
                              <a:spcAft>
                                <a:spcPts val="0"/>
                              </a:spcAft>
                            </a:pPr>
                            <a:r>
                              <a:rPr lang="en-US" sz="1000">
                                <a:effectLst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a:t>CN-1</a:t>
                            </a:r>
                            <a:endParaRPr lang="en-US" sz="1100">
                              <a:effectLst/>
                              <a:ea typeface="Calibri" panose="020F0502020204030204" pitchFamily="34" charset="0"/>
                              <a:cs typeface="Times New Roman" panose="02020603050405020304" pitchFamily="18" charset="0"/>
                            </a:endParaRPr>
                          </a:p>
                        </p:txBody>
                      </p:sp>
                      <p:sp>
                        <p:nvSpPr>
                          <p:cNvPr id="298" name="Text Box 278"/>
                          <p:cNvSpPr txBox="1"/>
                          <p:nvPr/>
                        </p:nvSpPr>
                        <p:spPr>
                          <a:xfrm>
                            <a:off x="1100138" y="2100262"/>
                            <a:ext cx="342900" cy="175962"/>
                          </a:xfrm>
                          <a:prstGeom prst="rect">
                            <a:avLst/>
                          </a:prstGeom>
                          <a:noFill/>
                          <a:ln w="6350">
                            <a:noFill/>
                          </a:ln>
                          <a:effectLst/>
                        </p:spPr>
                        <p:style>
                          <a:lnRef idx="0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dk1"/>
                          </a:fontRef>
                        </p:style>
                        <p:txBody>
                          <a:bodyPr rot="0" spcFirstLastPara="0" vert="horz" wrap="square" lIns="9144" tIns="9144" rIns="9144" bIns="9144" numCol="1" spcCol="0" rtlCol="0" fromWordArt="0" anchor="ctr" anchorCtr="0" forceAA="0" compatLnSpc="1">
                            <a:prstTxWarp prst="textNoShape">
                              <a:avLst/>
                            </a:prstTxWarp>
                            <a:noAutofit/>
                          </a:bodyPr>
                          <a:lstStyle/>
                          <a:p>
                            <a:pPr marL="0" marR="0">
                              <a:lnSpc>
                                <a:spcPct val="107000"/>
                              </a:lnSpc>
                              <a:spcBef>
                                <a:spcPts val="0"/>
                              </a:spcBef>
                              <a:spcAft>
                                <a:spcPts val="0"/>
                              </a:spcAft>
                            </a:pPr>
                            <a:r>
                              <a:rPr lang="en-US" sz="1000">
                                <a:effectLst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a:t>CN-2</a:t>
                            </a:r>
                            <a:endParaRPr lang="en-US" sz="1100">
                              <a:effectLst/>
                              <a:ea typeface="Calibri" panose="020F0502020204030204" pitchFamily="34" charset="0"/>
                              <a:cs typeface="Times New Roman" panose="02020603050405020304" pitchFamily="18" charset="0"/>
                            </a:endParaRPr>
                          </a:p>
                        </p:txBody>
                      </p:sp>
                      <p:sp>
                        <p:nvSpPr>
                          <p:cNvPr id="299" name="Text Box 279"/>
                          <p:cNvSpPr txBox="1"/>
                          <p:nvPr/>
                        </p:nvSpPr>
                        <p:spPr>
                          <a:xfrm>
                            <a:off x="1871663" y="2076450"/>
                            <a:ext cx="342900" cy="175962"/>
                          </a:xfrm>
                          <a:prstGeom prst="rect">
                            <a:avLst/>
                          </a:prstGeom>
                          <a:noFill/>
                          <a:ln w="6350">
                            <a:noFill/>
                          </a:ln>
                          <a:effectLst/>
                        </p:spPr>
                        <p:style>
                          <a:lnRef idx="0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dk1"/>
                          </a:fontRef>
                        </p:style>
                        <p:txBody>
                          <a:bodyPr rot="0" spcFirstLastPara="0" vert="horz" wrap="square" lIns="9144" tIns="9144" rIns="9144" bIns="9144" numCol="1" spcCol="0" rtlCol="0" fromWordArt="0" anchor="ctr" anchorCtr="0" forceAA="0" compatLnSpc="1">
                            <a:prstTxWarp prst="textNoShape">
                              <a:avLst/>
                            </a:prstTxWarp>
                            <a:noAutofit/>
                          </a:bodyPr>
                          <a:lstStyle/>
                          <a:p>
                            <a:pPr marL="0" marR="0">
                              <a:lnSpc>
                                <a:spcPct val="107000"/>
                              </a:lnSpc>
                              <a:spcBef>
                                <a:spcPts val="0"/>
                              </a:spcBef>
                              <a:spcAft>
                                <a:spcPts val="0"/>
                              </a:spcAft>
                            </a:pPr>
                            <a:r>
                              <a:rPr lang="en-US" sz="1000">
                                <a:effectLst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a:t>CN-3</a:t>
                            </a:r>
                            <a:endParaRPr lang="en-US" sz="1100">
                              <a:effectLst/>
                              <a:ea typeface="Calibri" panose="020F0502020204030204" pitchFamily="34" charset="0"/>
                              <a:cs typeface="Times New Roman" panose="02020603050405020304" pitchFamily="18" charset="0"/>
                            </a:endParaRPr>
                          </a:p>
                        </p:txBody>
                      </p:sp>
                      <p:sp>
                        <p:nvSpPr>
                          <p:cNvPr id="300" name="Text Box 280"/>
                          <p:cNvSpPr txBox="1"/>
                          <p:nvPr/>
                        </p:nvSpPr>
                        <p:spPr>
                          <a:xfrm>
                            <a:off x="261938" y="533400"/>
                            <a:ext cx="342900" cy="175962"/>
                          </a:xfrm>
                          <a:prstGeom prst="rect">
                            <a:avLst/>
                          </a:prstGeom>
                          <a:noFill/>
                          <a:ln w="6350">
                            <a:noFill/>
                          </a:ln>
                          <a:effectLst/>
                        </p:spPr>
                        <p:style>
                          <a:lnRef idx="0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dk1"/>
                          </a:fontRef>
                        </p:style>
                        <p:txBody>
                          <a:bodyPr rot="0" spcFirstLastPara="0" vert="horz" wrap="square" lIns="9144" tIns="9144" rIns="9144" bIns="9144" numCol="1" spcCol="0" rtlCol="0" fromWordArt="0" anchor="ctr" anchorCtr="0" forceAA="0" compatLnSpc="1">
                            <a:prstTxWarp prst="textNoShape">
                              <a:avLst/>
                            </a:prstTxWarp>
                            <a:noAutofit/>
                          </a:bodyPr>
                          <a:lstStyle/>
                          <a:p>
                            <a:pPr marL="0" marR="0">
                              <a:lnSpc>
                                <a:spcPct val="107000"/>
                              </a:lnSpc>
                              <a:spcBef>
                                <a:spcPts val="0"/>
                              </a:spcBef>
                              <a:spcAft>
                                <a:spcPts val="0"/>
                              </a:spcAft>
                            </a:pPr>
                            <a:r>
                              <a:rPr lang="en-US" sz="1000">
                                <a:effectLst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a:t>RN-1</a:t>
                            </a:r>
                            <a:endParaRPr lang="en-US" sz="1100">
                              <a:effectLst/>
                              <a:ea typeface="Calibri" panose="020F0502020204030204" pitchFamily="34" charset="0"/>
                              <a:cs typeface="Times New Roman" panose="02020603050405020304" pitchFamily="18" charset="0"/>
                            </a:endParaRPr>
                          </a:p>
                        </p:txBody>
                      </p:sp>
                      <p:sp>
                        <p:nvSpPr>
                          <p:cNvPr id="301" name="Text Box 281"/>
                          <p:cNvSpPr txBox="1"/>
                          <p:nvPr/>
                        </p:nvSpPr>
                        <p:spPr>
                          <a:xfrm>
                            <a:off x="995363" y="519112"/>
                            <a:ext cx="342900" cy="175962"/>
                          </a:xfrm>
                          <a:prstGeom prst="rect">
                            <a:avLst/>
                          </a:prstGeom>
                          <a:noFill/>
                          <a:ln w="6350">
                            <a:noFill/>
                          </a:ln>
                          <a:effectLst/>
                        </p:spPr>
                        <p:style>
                          <a:lnRef idx="0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dk1"/>
                          </a:fontRef>
                        </p:style>
                        <p:txBody>
                          <a:bodyPr rot="0" spcFirstLastPara="0" vert="horz" wrap="square" lIns="9144" tIns="9144" rIns="9144" bIns="9144" numCol="1" spcCol="0" rtlCol="0" fromWordArt="0" anchor="ctr" anchorCtr="0" forceAA="0" compatLnSpc="1">
                            <a:prstTxWarp prst="textNoShape">
                              <a:avLst/>
                            </a:prstTxWarp>
                            <a:noAutofit/>
                          </a:bodyPr>
                          <a:lstStyle/>
                          <a:p>
                            <a:pPr marL="0" marR="0">
                              <a:lnSpc>
                                <a:spcPct val="107000"/>
                              </a:lnSpc>
                              <a:spcBef>
                                <a:spcPts val="0"/>
                              </a:spcBef>
                              <a:spcAft>
                                <a:spcPts val="0"/>
                              </a:spcAft>
                            </a:pPr>
                            <a:r>
                              <a:rPr lang="en-US" sz="1000">
                                <a:effectLst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a:t>RN-2</a:t>
                            </a:r>
                            <a:endParaRPr lang="en-US" sz="1100">
                              <a:effectLst/>
                              <a:ea typeface="Calibri" panose="020F0502020204030204" pitchFamily="34" charset="0"/>
                              <a:cs typeface="Times New Roman" panose="02020603050405020304" pitchFamily="18" charset="0"/>
                            </a:endParaRPr>
                          </a:p>
                        </p:txBody>
                      </p:sp>
                      <p:sp>
                        <p:nvSpPr>
                          <p:cNvPr id="302" name="Text Box 282"/>
                          <p:cNvSpPr txBox="1"/>
                          <p:nvPr/>
                        </p:nvSpPr>
                        <p:spPr>
                          <a:xfrm>
                            <a:off x="1762118" y="519081"/>
                            <a:ext cx="209549" cy="175962"/>
                          </a:xfrm>
                          <a:prstGeom prst="rect">
                            <a:avLst/>
                          </a:prstGeom>
                          <a:noFill/>
                          <a:ln w="6350">
                            <a:noFill/>
                          </a:ln>
                          <a:effectLst/>
                        </p:spPr>
                        <p:style>
                          <a:lnRef idx="0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dk1"/>
                          </a:fontRef>
                        </p:style>
                        <p:txBody>
                          <a:bodyPr rot="0" spcFirstLastPara="0" vert="horz" wrap="square" lIns="9144" tIns="9144" rIns="9144" bIns="9144" numCol="1" spcCol="0" rtlCol="0" fromWordArt="0" anchor="ctr" anchorCtr="0" forceAA="0" compatLnSpc="1">
                            <a:prstTxWarp prst="textNoShape">
                              <a:avLst/>
                            </a:prstTxWarp>
                            <a:noAutofit/>
                          </a:bodyPr>
                          <a:lstStyle/>
                          <a:p>
                            <a:pPr marL="0" marR="0">
                              <a:lnSpc>
                                <a:spcPct val="107000"/>
                              </a:lnSpc>
                              <a:spcBef>
                                <a:spcPts val="0"/>
                              </a:spcBef>
                              <a:spcAft>
                                <a:spcPts val="0"/>
                              </a:spcAft>
                            </a:pPr>
                            <a:r>
                              <a:rPr lang="en-US" sz="1000">
                                <a:effectLst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a:t>RN-3</a:t>
                            </a:r>
                            <a:endParaRPr lang="en-US" sz="1100">
                              <a:effectLst/>
                              <a:ea typeface="Calibri" panose="020F0502020204030204" pitchFamily="34" charset="0"/>
                              <a:cs typeface="Times New Roman" panose="02020603050405020304" pitchFamily="18" charset="0"/>
                            </a:endParaRPr>
                          </a:p>
                        </p:txBody>
                      </p:sp>
                      <p:sp>
                        <p:nvSpPr>
                          <p:cNvPr id="303" name="Text Box 283"/>
                          <p:cNvSpPr txBox="1"/>
                          <p:nvPr/>
                        </p:nvSpPr>
                        <p:spPr>
                          <a:xfrm>
                            <a:off x="2643188" y="596905"/>
                            <a:ext cx="314325" cy="175962"/>
                          </a:xfrm>
                          <a:prstGeom prst="rect">
                            <a:avLst/>
                          </a:prstGeom>
                          <a:noFill/>
                          <a:ln w="6350">
                            <a:noFill/>
                          </a:ln>
                          <a:effectLst/>
                        </p:spPr>
                        <p:style>
                          <a:lnRef idx="0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dk1"/>
                          </a:fontRef>
                        </p:style>
                        <p:txBody>
                          <a:bodyPr rot="0" spcFirstLastPara="0" vert="horz" wrap="square" lIns="9144" tIns="9144" rIns="9144" bIns="9144" numCol="1" spcCol="0" rtlCol="0" fromWordArt="0" anchor="ctr" anchorCtr="0" forceAA="0" compatLnSpc="1">
                            <a:prstTxWarp prst="textNoShape">
                              <a:avLst/>
                            </a:prstTxWarp>
                            <a:noAutofit/>
                          </a:bodyPr>
                          <a:lstStyle/>
                          <a:p>
                            <a:pPr marL="0" marR="0">
                              <a:lnSpc>
                                <a:spcPct val="107000"/>
                              </a:lnSpc>
                              <a:spcBef>
                                <a:spcPts val="0"/>
                              </a:spcBef>
                              <a:spcAft>
                                <a:spcPts val="0"/>
                              </a:spcAft>
                            </a:pPr>
                            <a:r>
                              <a:rPr lang="en-US" sz="1000" dirty="0" smtClean="0">
                                <a:effectLst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a:t>EB-m1</a:t>
                            </a:r>
                            <a:endParaRPr lang="en-US" sz="1100" dirty="0">
                              <a:effectLst/>
                              <a:ea typeface="Calibri" panose="020F0502020204030204" pitchFamily="34" charset="0"/>
                              <a:cs typeface="Times New Roman" panose="02020603050405020304" pitchFamily="18" charset="0"/>
                            </a:endParaRPr>
                          </a:p>
                        </p:txBody>
                      </p:sp>
                    </p:grpSp>
                    <p:cxnSp>
                      <p:nvCxnSpPr>
                        <p:cNvPr id="279" name="Straight Arrow Connector 278"/>
                        <p:cNvCxnSpPr/>
                        <p:nvPr/>
                      </p:nvCxnSpPr>
                      <p:spPr>
                        <a:xfrm flipV="1">
                          <a:off x="1139588" y="2893325"/>
                          <a:ext cx="3141095" cy="675564"/>
                        </a:xfrm>
                        <a:prstGeom prst="straightConnector1">
                          <a:avLst/>
                        </a:prstGeom>
                        <a:ln w="12700">
                          <a:prstDash val="sysDot"/>
                          <a:tailEnd type="triangle"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280" name="Straight Arrow Connector 279"/>
                        <p:cNvCxnSpPr/>
                        <p:nvPr/>
                      </p:nvCxnSpPr>
                      <p:spPr>
                        <a:xfrm flipV="1">
                          <a:off x="2292824" y="2961564"/>
                          <a:ext cx="1937982" cy="606766"/>
                        </a:xfrm>
                        <a:prstGeom prst="straightConnector1">
                          <a:avLst/>
                        </a:prstGeom>
                        <a:ln w="12700">
                          <a:prstDash val="sysDot"/>
                          <a:tailEnd type="triangle"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281" name="Straight Arrow Connector 280"/>
                        <p:cNvCxnSpPr/>
                        <p:nvPr/>
                      </p:nvCxnSpPr>
                      <p:spPr>
                        <a:xfrm flipV="1">
                          <a:off x="3527946" y="3016155"/>
                          <a:ext cx="702263" cy="547893"/>
                        </a:xfrm>
                        <a:prstGeom prst="straightConnector1">
                          <a:avLst/>
                        </a:prstGeom>
                        <a:ln w="12700">
                          <a:prstDash val="sysDot"/>
                          <a:tailEnd type="triangle"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  <p:sp>
                    <p:nvSpPr>
                      <p:cNvPr id="275" name="Text Box 289"/>
                      <p:cNvSpPr txBox="1"/>
                      <p:nvPr/>
                    </p:nvSpPr>
                    <p:spPr>
                      <a:xfrm>
                        <a:off x="955343" y="4080681"/>
                        <a:ext cx="313690" cy="288925"/>
                      </a:xfrm>
                      <a:prstGeom prst="rect">
                        <a:avLst/>
                      </a:prstGeom>
                      <a:noFill/>
                      <a:ln w="6350">
                        <a:noFill/>
                      </a:ln>
                      <a:effectLst/>
                    </p:spPr>
                    <p:style>
                      <a:lnRef idx="0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dk1"/>
                      </a:fontRef>
                    </p:style>
                    <p:txBody>
                      <a:bodyPr rot="0" spcFirstLastPara="0" vert="horz" wrap="square" lIns="9144" tIns="9144" rIns="9144" bIns="9144" numCol="1" spcCol="0" rtlCol="0" fromWordArt="0" anchor="ctr" anchorCtr="0" forceAA="0" compatLnSpc="1">
                        <a:prstTxWarp prst="textNoShape">
                          <a:avLst/>
                        </a:prstTxWarp>
                        <a:noAutofit/>
                      </a:bodyPr>
                      <a:lstStyle/>
                      <a:p>
                        <a:pPr marL="0" marR="0">
                          <a:lnSpc>
                            <a:spcPct val="107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</a:pPr>
                        <a:r>
                          <a:rPr lang="en-US" sz="1000">
                            <a:effectLst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a:t>CT-1</a:t>
                        </a:r>
                        <a:endParaRPr lang="en-US" sz="1100">
                          <a:effectLst/>
                          <a:ea typeface="Calibri" panose="020F0502020204030204" pitchFamily="34" charset="0"/>
                          <a:cs typeface="Times New Roman" panose="02020603050405020304" pitchFamily="18" charset="0"/>
                        </a:endParaRPr>
                      </a:p>
                    </p:txBody>
                  </p:sp>
                  <p:sp>
                    <p:nvSpPr>
                      <p:cNvPr id="276" name="Text Box 290"/>
                      <p:cNvSpPr txBox="1"/>
                      <p:nvPr/>
                    </p:nvSpPr>
                    <p:spPr>
                      <a:xfrm>
                        <a:off x="2163170" y="4067033"/>
                        <a:ext cx="313690" cy="288925"/>
                      </a:xfrm>
                      <a:prstGeom prst="rect">
                        <a:avLst/>
                      </a:prstGeom>
                      <a:noFill/>
                      <a:ln w="6350">
                        <a:noFill/>
                      </a:ln>
                      <a:effectLst/>
                    </p:spPr>
                    <p:style>
                      <a:lnRef idx="0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dk1"/>
                      </a:fontRef>
                    </p:style>
                    <p:txBody>
                      <a:bodyPr rot="0" spcFirstLastPara="0" vert="horz" wrap="square" lIns="9144" tIns="9144" rIns="9144" bIns="9144" numCol="1" spcCol="0" rtlCol="0" fromWordArt="0" anchor="ctr" anchorCtr="0" forceAA="0" compatLnSpc="1">
                        <a:prstTxWarp prst="textNoShape">
                          <a:avLst/>
                        </a:prstTxWarp>
                        <a:noAutofit/>
                      </a:bodyPr>
                      <a:lstStyle/>
                      <a:p>
                        <a:pPr marL="0" marR="0">
                          <a:lnSpc>
                            <a:spcPct val="107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</a:pPr>
                        <a:r>
                          <a:rPr lang="en-US" sz="1000">
                            <a:effectLst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a:t>CT-1</a:t>
                        </a:r>
                        <a:endParaRPr lang="en-US" sz="1100">
                          <a:effectLst/>
                          <a:ea typeface="Calibri" panose="020F0502020204030204" pitchFamily="34" charset="0"/>
                          <a:cs typeface="Times New Roman" panose="02020603050405020304" pitchFamily="18" charset="0"/>
                        </a:endParaRPr>
                      </a:p>
                    </p:txBody>
                  </p:sp>
                  <p:sp>
                    <p:nvSpPr>
                      <p:cNvPr id="277" name="Text Box 291"/>
                      <p:cNvSpPr txBox="1"/>
                      <p:nvPr/>
                    </p:nvSpPr>
                    <p:spPr>
                      <a:xfrm>
                        <a:off x="3459708" y="4046562"/>
                        <a:ext cx="174015" cy="288925"/>
                      </a:xfrm>
                      <a:prstGeom prst="rect">
                        <a:avLst/>
                      </a:prstGeom>
                      <a:noFill/>
                      <a:ln w="6350">
                        <a:noFill/>
                      </a:ln>
                      <a:effectLst/>
                    </p:spPr>
                    <p:style>
                      <a:lnRef idx="0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dk1"/>
                      </a:fontRef>
                    </p:style>
                    <p:txBody>
                      <a:bodyPr rot="0" spcFirstLastPara="0" vert="horz" wrap="square" lIns="9144" tIns="9144" rIns="9144" bIns="9144" numCol="1" spcCol="0" rtlCol="0" fromWordArt="0" anchor="ctr" anchorCtr="0" forceAA="0" compatLnSpc="1">
                        <a:prstTxWarp prst="textNoShape">
                          <a:avLst/>
                        </a:prstTxWarp>
                        <a:noAutofit/>
                      </a:bodyPr>
                      <a:lstStyle/>
                      <a:p>
                        <a:pPr marL="0" marR="0">
                          <a:lnSpc>
                            <a:spcPct val="107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</a:pPr>
                        <a:r>
                          <a:rPr lang="en-US" sz="1000">
                            <a:effectLst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a:t>ST</a:t>
                        </a:r>
                        <a:endParaRPr lang="en-US" sz="1100">
                          <a:effectLst/>
                          <a:ea typeface="Calibri" panose="020F0502020204030204" pitchFamily="34" charset="0"/>
                          <a:cs typeface="Times New Roman" panose="02020603050405020304" pitchFamily="18" charset="0"/>
                        </a:endParaRPr>
                      </a:p>
                    </p:txBody>
                  </p:sp>
                </p:grpSp>
                <p:sp>
                  <p:nvSpPr>
                    <p:cNvPr id="261" name="Text Box 292"/>
                    <p:cNvSpPr txBox="1"/>
                    <p:nvPr/>
                  </p:nvSpPr>
                  <p:spPr>
                    <a:xfrm>
                      <a:off x="730155" y="2770496"/>
                      <a:ext cx="376533" cy="289165"/>
                    </a:xfrm>
                    <a:prstGeom prst="rect">
                      <a:avLst/>
                    </a:prstGeom>
                    <a:noFill/>
                    <a:ln w="6350">
                      <a:noFill/>
                    </a:ln>
                    <a:effectLst/>
                  </p:spPr>
                  <p:style>
                    <a:lnRef idx="0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dk1"/>
                    </a:fontRef>
                  </p:style>
                  <p:txBody>
                    <a:bodyPr rot="0" spcFirstLastPara="0" vert="horz" wrap="square" lIns="9144" tIns="9144" rIns="9144" bIns="9144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BKR-1</a:t>
                      </a:r>
                      <a:endParaRPr lang="en-US" sz="1100">
                        <a:effectLst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262" name="Text Box 293"/>
                    <p:cNvSpPr txBox="1"/>
                    <p:nvPr/>
                  </p:nvSpPr>
                  <p:spPr>
                    <a:xfrm>
                      <a:off x="1924334" y="2777320"/>
                      <a:ext cx="376533" cy="289165"/>
                    </a:xfrm>
                    <a:prstGeom prst="rect">
                      <a:avLst/>
                    </a:prstGeom>
                    <a:noFill/>
                    <a:ln w="6350">
                      <a:noFill/>
                    </a:ln>
                    <a:effectLst/>
                  </p:spPr>
                  <p:style>
                    <a:lnRef idx="0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dk1"/>
                    </a:fontRef>
                  </p:style>
                  <p:txBody>
                    <a:bodyPr rot="0" spcFirstLastPara="0" vert="horz" wrap="square" lIns="9144" tIns="9144" rIns="9144" bIns="9144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BKR-2</a:t>
                      </a:r>
                      <a:endParaRPr lang="en-US" sz="1100">
                        <a:effectLst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263" name="Text Box 294"/>
                    <p:cNvSpPr txBox="1"/>
                    <p:nvPr/>
                  </p:nvSpPr>
                  <p:spPr>
                    <a:xfrm>
                      <a:off x="3159456" y="2777320"/>
                      <a:ext cx="376533" cy="289165"/>
                    </a:xfrm>
                    <a:prstGeom prst="rect">
                      <a:avLst/>
                    </a:prstGeom>
                    <a:noFill/>
                    <a:ln w="6350">
                      <a:noFill/>
                    </a:ln>
                    <a:effectLst/>
                  </p:spPr>
                  <p:style>
                    <a:lnRef idx="0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dk1"/>
                    </a:fontRef>
                  </p:style>
                  <p:txBody>
                    <a:bodyPr rot="0" spcFirstLastPara="0" vert="horz" wrap="square" lIns="9144" tIns="9144" rIns="9144" bIns="9144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BKR-3</a:t>
                      </a:r>
                      <a:endParaRPr lang="en-US" sz="1100">
                        <a:effectLst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264" name="Text Box 295"/>
                    <p:cNvSpPr txBox="1"/>
                    <p:nvPr/>
                  </p:nvSpPr>
                  <p:spPr>
                    <a:xfrm>
                      <a:off x="661809" y="1651379"/>
                      <a:ext cx="376533" cy="289165"/>
                    </a:xfrm>
                    <a:prstGeom prst="rect">
                      <a:avLst/>
                    </a:prstGeom>
                    <a:noFill/>
                    <a:ln w="6350">
                      <a:noFill/>
                    </a:ln>
                    <a:effectLst/>
                  </p:spPr>
                  <p:style>
                    <a:lnRef idx="0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dk1"/>
                    </a:fontRef>
                  </p:style>
                  <p:txBody>
                    <a:bodyPr rot="0" spcFirstLastPara="0" vert="horz" wrap="square" lIns="9144" tIns="9144" rIns="9144" bIns="9144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BKR-5</a:t>
                      </a:r>
                      <a:endParaRPr lang="en-US" sz="1100" dirty="0">
                        <a:effectLst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265" name="Text Box 296"/>
                    <p:cNvSpPr txBox="1"/>
                    <p:nvPr/>
                  </p:nvSpPr>
                  <p:spPr>
                    <a:xfrm>
                      <a:off x="686409" y="330870"/>
                      <a:ext cx="376533" cy="289165"/>
                    </a:xfrm>
                    <a:prstGeom prst="rect">
                      <a:avLst/>
                    </a:prstGeom>
                    <a:noFill/>
                    <a:ln w="6350">
                      <a:noFill/>
                    </a:ln>
                    <a:effectLst/>
                  </p:spPr>
                  <p:style>
                    <a:lnRef idx="0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dk1"/>
                    </a:fontRef>
                  </p:style>
                  <p:txBody>
                    <a:bodyPr rot="0" spcFirstLastPara="0" vert="horz" wrap="square" lIns="9144" tIns="9144" rIns="9144" bIns="9144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BKR-4</a:t>
                      </a:r>
                      <a:endParaRPr lang="en-US" sz="1100" dirty="0">
                        <a:effectLst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266" name="Text Box 297"/>
                    <p:cNvSpPr txBox="1"/>
                    <p:nvPr/>
                  </p:nvSpPr>
                  <p:spPr>
                    <a:xfrm>
                      <a:off x="1221474" y="341194"/>
                      <a:ext cx="376533" cy="289165"/>
                    </a:xfrm>
                    <a:prstGeom prst="rect">
                      <a:avLst/>
                    </a:prstGeom>
                    <a:noFill/>
                    <a:ln w="6350">
                      <a:noFill/>
                    </a:ln>
                    <a:effectLst/>
                  </p:spPr>
                  <p:style>
                    <a:lnRef idx="0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dk1"/>
                    </a:fontRef>
                  </p:style>
                  <p:txBody>
                    <a:bodyPr rot="0" spcFirstLastPara="0" vert="horz" wrap="square" lIns="9144" tIns="9144" rIns="9144" bIns="9144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BKR-6</a:t>
                      </a:r>
                      <a:endParaRPr lang="en-US" sz="1100">
                        <a:effectLst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267" name="Text Box 298"/>
                    <p:cNvSpPr txBox="1"/>
                    <p:nvPr/>
                  </p:nvSpPr>
                  <p:spPr>
                    <a:xfrm>
                      <a:off x="1235122" y="1651380"/>
                      <a:ext cx="376533" cy="289165"/>
                    </a:xfrm>
                    <a:prstGeom prst="rect">
                      <a:avLst/>
                    </a:prstGeom>
                    <a:noFill/>
                    <a:ln w="6350">
                      <a:noFill/>
                    </a:ln>
                    <a:effectLst/>
                  </p:spPr>
                  <p:style>
                    <a:lnRef idx="0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dk1"/>
                    </a:fontRef>
                  </p:style>
                  <p:txBody>
                    <a:bodyPr rot="0" spcFirstLastPara="0" vert="horz" wrap="square" lIns="9144" tIns="9144" rIns="9144" bIns="9144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BKR-7</a:t>
                      </a:r>
                      <a:endParaRPr lang="en-US" sz="1100">
                        <a:effectLst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268" name="Text Box 299"/>
                    <p:cNvSpPr txBox="1"/>
                    <p:nvPr/>
                  </p:nvSpPr>
                  <p:spPr>
                    <a:xfrm>
                      <a:off x="2456597" y="341194"/>
                      <a:ext cx="376533" cy="289165"/>
                    </a:xfrm>
                    <a:prstGeom prst="rect">
                      <a:avLst/>
                    </a:prstGeom>
                    <a:noFill/>
                    <a:ln w="6350">
                      <a:noFill/>
                    </a:ln>
                    <a:effectLst/>
                  </p:spPr>
                  <p:style>
                    <a:lnRef idx="0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dk1"/>
                    </a:fontRef>
                  </p:style>
                  <p:txBody>
                    <a:bodyPr rot="0" spcFirstLastPara="0" vert="horz" wrap="square" lIns="9144" tIns="9144" rIns="9144" bIns="9144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BKR-8</a:t>
                      </a:r>
                      <a:endParaRPr lang="en-US" sz="1100">
                        <a:effectLst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269" name="Text Box 300"/>
                    <p:cNvSpPr txBox="1"/>
                    <p:nvPr/>
                  </p:nvSpPr>
                  <p:spPr>
                    <a:xfrm>
                      <a:off x="2470244" y="1651380"/>
                      <a:ext cx="376533" cy="289165"/>
                    </a:xfrm>
                    <a:prstGeom prst="rect">
                      <a:avLst/>
                    </a:prstGeom>
                    <a:noFill/>
                    <a:ln w="6350">
                      <a:noFill/>
                    </a:ln>
                    <a:effectLst/>
                  </p:spPr>
                  <p:style>
                    <a:lnRef idx="0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dk1"/>
                    </a:fontRef>
                  </p:style>
                  <p:txBody>
                    <a:bodyPr rot="0" spcFirstLastPara="0" vert="horz" wrap="square" lIns="9144" tIns="9144" rIns="9144" bIns="9144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BKR-9</a:t>
                      </a:r>
                      <a:endParaRPr lang="en-US" sz="1100">
                        <a:effectLst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270" name="Text Box 301"/>
                    <p:cNvSpPr txBox="1"/>
                    <p:nvPr/>
                  </p:nvSpPr>
                  <p:spPr>
                    <a:xfrm>
                      <a:off x="4183038" y="511791"/>
                      <a:ext cx="410039" cy="289165"/>
                    </a:xfrm>
                    <a:prstGeom prst="rect">
                      <a:avLst/>
                    </a:prstGeom>
                    <a:noFill/>
                    <a:ln w="6350">
                      <a:noFill/>
                    </a:ln>
                    <a:effectLst/>
                  </p:spPr>
                  <p:style>
                    <a:lnRef idx="0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dk1"/>
                    </a:fontRef>
                  </p:style>
                  <p:txBody>
                    <a:bodyPr rot="0" spcFirstLastPara="0" vert="horz" wrap="square" lIns="9144" tIns="9144" rIns="9144" bIns="9144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BKR-10</a:t>
                      </a:r>
                      <a:endParaRPr lang="en-US" sz="1100">
                        <a:effectLst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271" name="Text Box 302"/>
                    <p:cNvSpPr txBox="1"/>
                    <p:nvPr/>
                  </p:nvSpPr>
                  <p:spPr>
                    <a:xfrm>
                      <a:off x="4183038" y="1460311"/>
                      <a:ext cx="410039" cy="289165"/>
                    </a:xfrm>
                    <a:prstGeom prst="rect">
                      <a:avLst/>
                    </a:prstGeom>
                    <a:noFill/>
                    <a:ln w="6350">
                      <a:noFill/>
                    </a:ln>
                    <a:effectLst/>
                  </p:spPr>
                  <p:style>
                    <a:lnRef idx="0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dk1"/>
                    </a:fontRef>
                  </p:style>
                  <p:txBody>
                    <a:bodyPr rot="0" spcFirstLastPara="0" vert="horz" wrap="square" lIns="9144" tIns="9144" rIns="9144" bIns="9144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BKR-11</a:t>
                      </a:r>
                      <a:endParaRPr lang="en-US" sz="1100">
                        <a:effectLst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272" name="Oval 271"/>
                    <p:cNvSpPr/>
                    <p:nvPr/>
                  </p:nvSpPr>
                  <p:spPr>
                    <a:xfrm>
                      <a:off x="211540" y="3678072"/>
                      <a:ext cx="4415051" cy="563472"/>
                    </a:xfrm>
                    <a:prstGeom prst="ellipse">
                      <a:avLst/>
                    </a:prstGeom>
                    <a:noFill/>
                    <a:ln w="22225">
                      <a:prstDash val="sysDot"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="horz" wrap="square" lIns="91440" tIns="45720" rIns="91440" bIns="4572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73" name="Text Box 304"/>
                    <p:cNvSpPr txBox="1"/>
                    <p:nvPr/>
                  </p:nvSpPr>
                  <p:spPr>
                    <a:xfrm>
                      <a:off x="4094328" y="3807726"/>
                      <a:ext cx="551282" cy="289164"/>
                    </a:xfrm>
                    <a:prstGeom prst="rect">
                      <a:avLst/>
                    </a:prstGeom>
                    <a:noFill/>
                    <a:ln w="6350">
                      <a:noFill/>
                    </a:ln>
                    <a:effectLst/>
                  </p:spPr>
                  <p:style>
                    <a:lnRef idx="0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dk1"/>
                    </a:fontRef>
                  </p:style>
                  <p:txBody>
                    <a:bodyPr rot="0" spcFirstLastPara="0" vert="horz" wrap="square" lIns="9144" tIns="9144" rIns="9144" bIns="9144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CC Train</a:t>
                      </a:r>
                      <a:endParaRPr lang="en-US" sz="1100">
                        <a:effectLst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p:txBody>
                </p:sp>
              </p:grpSp>
              <p:sp>
                <p:nvSpPr>
                  <p:cNvPr id="259" name="Cloud 258"/>
                  <p:cNvSpPr/>
                  <p:nvPr/>
                </p:nvSpPr>
                <p:spPr>
                  <a:xfrm>
                    <a:off x="211540" y="4879075"/>
                    <a:ext cx="5291195" cy="1112663"/>
                  </a:xfrm>
                  <a:prstGeom prst="cloud">
                    <a:avLst/>
                  </a:prstGeom>
                  <a:no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en-US"/>
                  </a:p>
                </p:txBody>
              </p:sp>
            </p:grpSp>
            <p:sp>
              <p:nvSpPr>
                <p:cNvPr id="256" name="Text Box 310"/>
                <p:cNvSpPr txBox="1"/>
                <p:nvPr/>
              </p:nvSpPr>
              <p:spPr>
                <a:xfrm>
                  <a:off x="2533024" y="5292610"/>
                  <a:ext cx="979170" cy="246380"/>
                </a:xfrm>
                <a:prstGeom prst="rect">
                  <a:avLst/>
                </a:prstGeom>
                <a:noFill/>
                <a:ln w="6350">
                  <a:noFill/>
                </a:ln>
                <a:effectLst/>
              </p:spPr>
              <p:style>
                <a:lnRef idx="0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ot="0" spcFirstLastPara="0" vert="horz" wrap="none" lIns="0" tIns="0" rIns="0" bIns="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>
                    <a:lnSpc>
                      <a:spcPct val="107000"/>
                    </a:lnSpc>
                    <a:spcBef>
                      <a:spcPts val="0"/>
                    </a:spcBef>
                    <a:spcAft>
                      <a:spcPts val="800"/>
                    </a:spcAft>
                  </a:pPr>
                  <a:r>
                    <a:rPr lang="en-US" sz="1600">
                      <a:effectLst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Rest of Grid</a:t>
                  </a:r>
                  <a:endParaRPr lang="en-US" sz="110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endParaRPr>
                </a:p>
              </p:txBody>
            </p:sp>
          </p:grpSp>
          <p:sp>
            <p:nvSpPr>
              <p:cNvPr id="253" name="Cloud 252"/>
              <p:cNvSpPr/>
              <p:nvPr/>
            </p:nvSpPr>
            <p:spPr>
              <a:xfrm>
                <a:off x="4257675" y="2590800"/>
                <a:ext cx="1577340" cy="790575"/>
              </a:xfrm>
              <a:prstGeom prst="cloud">
                <a:avLst/>
              </a:prstGeom>
              <a:noFill/>
              <a:ln w="12700" cap="flat" cmpd="sng" algn="ctr">
                <a:solidFill>
                  <a:srgbClr val="5B9BD5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254" name="Text Box 501"/>
              <p:cNvSpPr txBox="1"/>
              <p:nvPr/>
            </p:nvSpPr>
            <p:spPr>
              <a:xfrm>
                <a:off x="4272821" y="2625963"/>
                <a:ext cx="1649223" cy="664862"/>
              </a:xfrm>
              <a:prstGeom prst="rect">
                <a:avLst/>
              </a:prstGeom>
              <a:noFill/>
              <a:ln w="6350">
                <a:noFill/>
              </a:ln>
              <a:effectLst/>
            </p:spPr>
            <p:txBody>
              <a:bodyPr rot="0" spcFirstLastPara="0" vert="horz" wrap="square" lIns="9144" tIns="9144" rIns="9144" bIns="9144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200" b="1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Logical Resource Node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200" b="1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(Dispatch)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200" b="1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LMP: LRN_LMP_SF_AGG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243" name="Group 242"/>
            <p:cNvGrpSpPr/>
            <p:nvPr/>
          </p:nvGrpSpPr>
          <p:grpSpPr>
            <a:xfrm>
              <a:off x="571500" y="0"/>
              <a:ext cx="4240014" cy="1094329"/>
              <a:chOff x="0" y="0"/>
              <a:chExt cx="4240014" cy="1094329"/>
            </a:xfrm>
          </p:grpSpPr>
          <p:grpSp>
            <p:nvGrpSpPr>
              <p:cNvPr id="244" name="Group 243"/>
              <p:cNvGrpSpPr/>
              <p:nvPr/>
            </p:nvGrpSpPr>
            <p:grpSpPr>
              <a:xfrm>
                <a:off x="2571750" y="0"/>
                <a:ext cx="1668264" cy="790575"/>
                <a:chOff x="0" y="0"/>
                <a:chExt cx="1668264" cy="790575"/>
              </a:xfrm>
            </p:grpSpPr>
            <p:sp>
              <p:nvSpPr>
                <p:cNvPr id="248" name="Cloud 247"/>
                <p:cNvSpPr/>
                <p:nvPr/>
              </p:nvSpPr>
              <p:spPr>
                <a:xfrm>
                  <a:off x="0" y="0"/>
                  <a:ext cx="1577331" cy="790575"/>
                </a:xfrm>
                <a:prstGeom prst="cloud">
                  <a:avLst/>
                </a:prstGeom>
                <a:noFill/>
                <a:ln w="12700" cap="flat" cmpd="sng" algn="ctr">
                  <a:solidFill>
                    <a:srgbClr val="5B9BD5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49" name="Text Box 18"/>
                <p:cNvSpPr txBox="1"/>
                <p:nvPr/>
              </p:nvSpPr>
              <p:spPr>
                <a:xfrm>
                  <a:off x="19050" y="38100"/>
                  <a:ext cx="1649214" cy="664862"/>
                </a:xfrm>
                <a:prstGeom prst="rect">
                  <a:avLst/>
                </a:prstGeom>
                <a:noFill/>
                <a:ln w="6350">
                  <a:noFill/>
                </a:ln>
                <a:effectLst/>
              </p:spPr>
              <p:txBody>
                <a:bodyPr rot="0" spcFirstLastPara="0" vert="horz" wrap="square" lIns="9144" tIns="9144" rIns="9144" bIns="9144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algn="ctr">
                    <a:lnSpc>
                      <a:spcPct val="107000"/>
                    </a:lnSpc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200" b="1">
                      <a:effectLst/>
                      <a:latin typeface="Calibri" panose="020F050202020403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Logical Resource Node</a:t>
                  </a:r>
                  <a:endParaRPr lang="en-US" sz="11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endParaRPr>
                </a:p>
                <a:p>
                  <a:pPr marL="0" marR="0" algn="ctr">
                    <a:lnSpc>
                      <a:spcPct val="107000"/>
                    </a:lnSpc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200" b="1">
                      <a:effectLst/>
                      <a:latin typeface="Calibri" panose="020F050202020403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LMP: LRN_LMP_RN_LMP_AGG</a:t>
                  </a:r>
                  <a:endParaRPr lang="en-US" sz="11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endParaRPr>
                </a:p>
              </p:txBody>
            </p:sp>
          </p:grpSp>
          <p:cxnSp>
            <p:nvCxnSpPr>
              <p:cNvPr id="245" name="Straight Arrow Connector 244"/>
              <p:cNvCxnSpPr/>
              <p:nvPr/>
            </p:nvCxnSpPr>
            <p:spPr>
              <a:xfrm flipV="1">
                <a:off x="0" y="381000"/>
                <a:ext cx="2595670" cy="675480"/>
              </a:xfrm>
              <a:prstGeom prst="straightConnector1">
                <a:avLst/>
              </a:prstGeom>
              <a:ln w="12700">
                <a:prstDash val="sysDot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6" name="Straight Arrow Connector 245"/>
              <p:cNvCxnSpPr/>
              <p:nvPr/>
            </p:nvCxnSpPr>
            <p:spPr>
              <a:xfrm flipV="1">
                <a:off x="1181100" y="485775"/>
                <a:ext cx="1414145" cy="608330"/>
              </a:xfrm>
              <a:prstGeom prst="straightConnector1">
                <a:avLst/>
              </a:prstGeom>
              <a:ln w="12700">
                <a:prstDash val="sysDot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7" name="Straight Arrow Connector 246"/>
              <p:cNvCxnSpPr/>
              <p:nvPr/>
            </p:nvCxnSpPr>
            <p:spPr>
              <a:xfrm flipV="1">
                <a:off x="2428875" y="609600"/>
                <a:ext cx="219075" cy="484729"/>
              </a:xfrm>
              <a:prstGeom prst="straightConnector1">
                <a:avLst/>
              </a:prstGeom>
              <a:ln w="12700">
                <a:prstDash val="sysDot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3" name="TextBox 2"/>
          <p:cNvSpPr txBox="1"/>
          <p:nvPr/>
        </p:nvSpPr>
        <p:spPr>
          <a:xfrm>
            <a:off x="923640" y="5010170"/>
            <a:ext cx="64419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4">
                    <a:lumMod val="50000"/>
                    <a:lumOff val="50000"/>
                  </a:schemeClr>
                </a:solidFill>
              </a:rPr>
              <a:t>LRN_LMP_RN_LMP_AGG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accent4">
                    <a:lumMod val="50000"/>
                    <a:lumOff val="50000"/>
                  </a:schemeClr>
                </a:solidFill>
              </a:rPr>
              <a:t>≠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accent4">
                    <a:lumMod val="50000"/>
                    <a:lumOff val="50000"/>
                  </a:schemeClr>
                </a:solidFill>
              </a:rPr>
              <a:t>LRN_LMP_SF_AGG</a:t>
            </a:r>
            <a:endParaRPr lang="en-US" dirty="0">
              <a:solidFill>
                <a:schemeClr val="accent4">
                  <a:lumMod val="50000"/>
                  <a:lumOff val="50000"/>
                </a:schemeClr>
              </a:solidFill>
            </a:endParaRPr>
          </a:p>
        </p:txBody>
      </p:sp>
      <p:cxnSp>
        <p:nvCxnSpPr>
          <p:cNvPr id="132" name="Straight Connector 131"/>
          <p:cNvCxnSpPr/>
          <p:nvPr/>
        </p:nvCxnSpPr>
        <p:spPr>
          <a:xfrm>
            <a:off x="2895600" y="5906135"/>
            <a:ext cx="0" cy="342265"/>
          </a:xfrm>
          <a:prstGeom prst="line">
            <a:avLst/>
          </a:prstGeom>
          <a:ln w="19050"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Straight Connector 132"/>
          <p:cNvCxnSpPr/>
          <p:nvPr/>
        </p:nvCxnSpPr>
        <p:spPr>
          <a:xfrm>
            <a:off x="3584575" y="5906135"/>
            <a:ext cx="0" cy="342265"/>
          </a:xfrm>
          <a:prstGeom prst="line">
            <a:avLst/>
          </a:prstGeom>
          <a:ln w="19050"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Straight Connector 133"/>
          <p:cNvCxnSpPr/>
          <p:nvPr/>
        </p:nvCxnSpPr>
        <p:spPr>
          <a:xfrm>
            <a:off x="2895600" y="6083300"/>
            <a:ext cx="688975" cy="0"/>
          </a:xfrm>
          <a:prstGeom prst="line">
            <a:avLst/>
          </a:prstGeom>
          <a:ln w="25400">
            <a:solidFill>
              <a:srgbClr val="C00000"/>
            </a:solidFill>
            <a:prstDash val="solid"/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5" name="Text Box 442"/>
          <p:cNvSpPr txBox="1"/>
          <p:nvPr/>
        </p:nvSpPr>
        <p:spPr>
          <a:xfrm>
            <a:off x="2943222" y="6125365"/>
            <a:ext cx="584200" cy="185420"/>
          </a:xfrm>
          <a:prstGeom prst="rect">
            <a:avLst/>
          </a:prstGeom>
          <a:noFill/>
          <a:ln w="6350">
            <a:noFill/>
          </a:ln>
          <a:effectLst/>
        </p:spPr>
        <p:txBody>
          <a:bodyPr rot="0" spcFirstLastPara="0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10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Over Load</a:t>
            </a:r>
            <a:endParaRPr lang="en-US" sz="1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136" name="Group 135"/>
          <p:cNvGrpSpPr/>
          <p:nvPr/>
        </p:nvGrpSpPr>
        <p:grpSpPr>
          <a:xfrm>
            <a:off x="84847" y="1025059"/>
            <a:ext cx="1943612" cy="4622951"/>
            <a:chOff x="363176" y="1046492"/>
            <a:chExt cx="1943612" cy="4622951"/>
          </a:xfrm>
        </p:grpSpPr>
        <p:grpSp>
          <p:nvGrpSpPr>
            <p:cNvPr id="137" name="Group 136"/>
            <p:cNvGrpSpPr/>
            <p:nvPr/>
          </p:nvGrpSpPr>
          <p:grpSpPr>
            <a:xfrm flipH="1">
              <a:off x="363176" y="1046492"/>
              <a:ext cx="1943612" cy="4622951"/>
              <a:chOff x="5326993" y="1203088"/>
              <a:chExt cx="1943612" cy="4622951"/>
            </a:xfrm>
          </p:grpSpPr>
          <p:grpSp>
            <p:nvGrpSpPr>
              <p:cNvPr id="139" name="Group 138"/>
              <p:cNvGrpSpPr/>
              <p:nvPr/>
            </p:nvGrpSpPr>
            <p:grpSpPr>
              <a:xfrm>
                <a:off x="5326993" y="1203088"/>
                <a:ext cx="1943612" cy="4622951"/>
                <a:chOff x="5326993" y="1203088"/>
                <a:chExt cx="1943612" cy="4622951"/>
              </a:xfrm>
            </p:grpSpPr>
            <p:sp>
              <p:nvSpPr>
                <p:cNvPr id="141" name="Rectangle 140"/>
                <p:cNvSpPr/>
                <p:nvPr/>
              </p:nvSpPr>
              <p:spPr>
                <a:xfrm>
                  <a:off x="6382869" y="1730081"/>
                  <a:ext cx="260289" cy="167961"/>
                </a:xfrm>
                <a:prstGeom prst="rect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rgbClr val="5B9BD5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/>
                </a:p>
              </p:txBody>
            </p:sp>
            <p:cxnSp>
              <p:nvCxnSpPr>
                <p:cNvPr id="142" name="Straight Connector 141"/>
                <p:cNvCxnSpPr/>
                <p:nvPr/>
              </p:nvCxnSpPr>
              <p:spPr>
                <a:xfrm flipH="1">
                  <a:off x="6528325" y="1203088"/>
                  <a:ext cx="0" cy="2210145"/>
                </a:xfrm>
                <a:prstGeom prst="line">
                  <a:avLst/>
                </a:prstGeom>
                <a:noFill/>
                <a:ln w="25400" cap="flat" cmpd="sng" algn="ctr">
                  <a:solidFill>
                    <a:srgbClr val="5B9BD5"/>
                  </a:solidFill>
                  <a:prstDash val="solid"/>
                  <a:miter lim="800000"/>
                </a:ln>
                <a:effectLst/>
              </p:spPr>
            </p:cxnSp>
            <p:cxnSp>
              <p:nvCxnSpPr>
                <p:cNvPr id="143" name="Straight Connector 142"/>
                <p:cNvCxnSpPr/>
                <p:nvPr/>
              </p:nvCxnSpPr>
              <p:spPr>
                <a:xfrm>
                  <a:off x="7255603" y="2247828"/>
                  <a:ext cx="3062" cy="1001296"/>
                </a:xfrm>
                <a:prstGeom prst="line">
                  <a:avLst/>
                </a:prstGeom>
                <a:noFill/>
                <a:ln w="25400" cap="flat" cmpd="sng" algn="ctr">
                  <a:solidFill>
                    <a:srgbClr val="5B9BD5"/>
                  </a:solidFill>
                  <a:prstDash val="solid"/>
                  <a:miter lim="800000"/>
                </a:ln>
                <a:effectLst/>
              </p:spPr>
            </p:cxnSp>
            <p:cxnSp>
              <p:nvCxnSpPr>
                <p:cNvPr id="144" name="Straight Connector 143"/>
                <p:cNvCxnSpPr/>
                <p:nvPr/>
              </p:nvCxnSpPr>
              <p:spPr>
                <a:xfrm>
                  <a:off x="6520670" y="2240830"/>
                  <a:ext cx="738401" cy="0"/>
                </a:xfrm>
                <a:prstGeom prst="line">
                  <a:avLst/>
                </a:prstGeom>
                <a:noFill/>
                <a:ln w="25400" cap="flat" cmpd="sng" algn="ctr">
                  <a:solidFill>
                    <a:srgbClr val="5B9BD5"/>
                  </a:solidFill>
                  <a:prstDash val="solid"/>
                  <a:miter lim="800000"/>
                </a:ln>
                <a:effectLst/>
              </p:spPr>
            </p:cxnSp>
            <p:cxnSp>
              <p:nvCxnSpPr>
                <p:cNvPr id="145" name="Straight Connector 144"/>
                <p:cNvCxnSpPr/>
                <p:nvPr/>
              </p:nvCxnSpPr>
              <p:spPr>
                <a:xfrm flipH="1">
                  <a:off x="5326993" y="3224045"/>
                  <a:ext cx="1943612" cy="2601994"/>
                </a:xfrm>
                <a:prstGeom prst="line">
                  <a:avLst/>
                </a:prstGeom>
                <a:noFill/>
                <a:ln w="25400" cap="flat" cmpd="sng" algn="ctr">
                  <a:solidFill>
                    <a:srgbClr val="5B9BD5"/>
                  </a:solidFill>
                  <a:prstDash val="solid"/>
                  <a:miter lim="800000"/>
                  <a:tailEnd type="triangle"/>
                </a:ln>
                <a:effectLst/>
              </p:spPr>
            </p:cxnSp>
            <p:sp>
              <p:nvSpPr>
                <p:cNvPr id="146" name="Rectangle 145"/>
                <p:cNvSpPr/>
                <p:nvPr/>
              </p:nvSpPr>
              <p:spPr>
                <a:xfrm>
                  <a:off x="6390524" y="2569885"/>
                  <a:ext cx="260289" cy="167961"/>
                </a:xfrm>
                <a:prstGeom prst="rect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rgbClr val="5B9BD5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/>
                </a:p>
              </p:txBody>
            </p:sp>
            <p:sp>
              <p:nvSpPr>
                <p:cNvPr id="147" name="Text Box 128"/>
                <p:cNvSpPr txBox="1"/>
                <p:nvPr/>
              </p:nvSpPr>
              <p:spPr>
                <a:xfrm>
                  <a:off x="6797422" y="2433781"/>
                  <a:ext cx="324768" cy="156428"/>
                </a:xfrm>
                <a:prstGeom prst="rect">
                  <a:avLst/>
                </a:prstGeom>
                <a:solidFill>
                  <a:sysClr val="window" lastClr="FFFFFF"/>
                </a:solidFill>
                <a:ln w="6350">
                  <a:noFill/>
                </a:ln>
                <a:effectLst/>
              </p:spPr>
              <p:txBody>
                <a:bodyPr rot="0" spcFirstLastPara="0" vert="horz" wrap="square" lIns="0" tIns="0" rIns="0" bIns="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>
                    <a:lnSpc>
                      <a:spcPct val="107000"/>
                    </a:lnSpc>
                    <a:spcBef>
                      <a:spcPts val="0"/>
                    </a:spcBef>
                    <a:spcAft>
                      <a:spcPts val="800"/>
                    </a:spcAft>
                  </a:pPr>
                  <a:r>
                    <a:rPr lang="en-US" sz="800" dirty="0" smtClean="0">
                      <a:effectLst/>
                      <a:latin typeface="Calibri" panose="020F050202020403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meter2</a:t>
                  </a:r>
                  <a:endParaRPr lang="en-US" sz="11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48" name="Freeform 147"/>
                <p:cNvSpPr/>
                <p:nvPr/>
              </p:nvSpPr>
              <p:spPr>
                <a:xfrm>
                  <a:off x="6765647" y="2200343"/>
                  <a:ext cx="181800" cy="65812"/>
                </a:xfrm>
                <a:custGeom>
                  <a:avLst/>
                  <a:gdLst>
                    <a:gd name="connsiteX0" fmla="*/ 0 w 228600"/>
                    <a:gd name="connsiteY0" fmla="*/ 223841 h 228604"/>
                    <a:gd name="connsiteX1" fmla="*/ 114300 w 228600"/>
                    <a:gd name="connsiteY1" fmla="*/ 4 h 228604"/>
                    <a:gd name="connsiteX2" fmla="*/ 228600 w 228600"/>
                    <a:gd name="connsiteY2" fmla="*/ 228604 h 22860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228600" h="228604">
                      <a:moveTo>
                        <a:pt x="0" y="223841"/>
                      </a:moveTo>
                      <a:cubicBezTo>
                        <a:pt x="38100" y="111525"/>
                        <a:pt x="76200" y="-790"/>
                        <a:pt x="114300" y="4"/>
                      </a:cubicBezTo>
                      <a:cubicBezTo>
                        <a:pt x="152400" y="798"/>
                        <a:pt x="190500" y="114701"/>
                        <a:pt x="228600" y="228604"/>
                      </a:cubicBezTo>
                    </a:path>
                  </a:pathLst>
                </a:custGeom>
                <a:noFill/>
                <a:ln w="12700" cap="flat" cmpd="sng" algn="ctr">
                  <a:solidFill>
                    <a:srgbClr val="5B9BD5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/>
                </a:p>
              </p:txBody>
            </p:sp>
            <p:sp>
              <p:nvSpPr>
                <p:cNvPr id="149" name="Freeform 148"/>
                <p:cNvSpPr/>
                <p:nvPr/>
              </p:nvSpPr>
              <p:spPr>
                <a:xfrm>
                  <a:off x="6943659" y="2198972"/>
                  <a:ext cx="181800" cy="65812"/>
                </a:xfrm>
                <a:custGeom>
                  <a:avLst/>
                  <a:gdLst>
                    <a:gd name="connsiteX0" fmla="*/ 0 w 228600"/>
                    <a:gd name="connsiteY0" fmla="*/ 223841 h 228604"/>
                    <a:gd name="connsiteX1" fmla="*/ 114300 w 228600"/>
                    <a:gd name="connsiteY1" fmla="*/ 4 h 228604"/>
                    <a:gd name="connsiteX2" fmla="*/ 228600 w 228600"/>
                    <a:gd name="connsiteY2" fmla="*/ 228604 h 22860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228600" h="228604">
                      <a:moveTo>
                        <a:pt x="0" y="223841"/>
                      </a:moveTo>
                      <a:cubicBezTo>
                        <a:pt x="38100" y="111525"/>
                        <a:pt x="76200" y="-790"/>
                        <a:pt x="114300" y="4"/>
                      </a:cubicBezTo>
                      <a:cubicBezTo>
                        <a:pt x="152400" y="798"/>
                        <a:pt x="190500" y="114701"/>
                        <a:pt x="228600" y="228604"/>
                      </a:cubicBezTo>
                    </a:path>
                  </a:pathLst>
                </a:custGeom>
                <a:noFill/>
                <a:ln w="12700" cap="flat" cmpd="sng" algn="ctr">
                  <a:solidFill>
                    <a:srgbClr val="5B9BD5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/>
                </a:p>
              </p:txBody>
            </p:sp>
            <p:cxnSp>
              <p:nvCxnSpPr>
                <p:cNvPr id="150" name="Straight Connector 149"/>
                <p:cNvCxnSpPr/>
                <p:nvPr/>
              </p:nvCxnSpPr>
              <p:spPr>
                <a:xfrm>
                  <a:off x="6949380" y="2261957"/>
                  <a:ext cx="0" cy="164694"/>
                </a:xfrm>
                <a:prstGeom prst="line">
                  <a:avLst/>
                </a:prstGeom>
                <a:noFill/>
                <a:ln w="12700" cap="flat" cmpd="sng" algn="ctr">
                  <a:solidFill>
                    <a:srgbClr val="5B9BD5"/>
                  </a:solidFill>
                  <a:prstDash val="solid"/>
                  <a:miter lim="800000"/>
                </a:ln>
                <a:effectLst/>
              </p:spPr>
            </p:cxnSp>
            <p:sp>
              <p:nvSpPr>
                <p:cNvPr id="151" name="Oval 150"/>
                <p:cNvSpPr/>
                <p:nvPr/>
              </p:nvSpPr>
              <p:spPr>
                <a:xfrm>
                  <a:off x="6765647" y="2422920"/>
                  <a:ext cx="359810" cy="171693"/>
                </a:xfrm>
                <a:prstGeom prst="ellipse">
                  <a:avLst/>
                </a:prstGeom>
                <a:noFill/>
                <a:ln w="12700" cap="flat" cmpd="sng" algn="ctr">
                  <a:solidFill>
                    <a:srgbClr val="5B9BD5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/>
                </a:p>
              </p:txBody>
            </p:sp>
            <p:sp>
              <p:nvSpPr>
                <p:cNvPr id="152" name="Text Box 160"/>
                <p:cNvSpPr txBox="1"/>
                <p:nvPr/>
              </p:nvSpPr>
              <p:spPr>
                <a:xfrm>
                  <a:off x="6632579" y="1665054"/>
                  <a:ext cx="409978" cy="258556"/>
                </a:xfrm>
                <a:prstGeom prst="rect">
                  <a:avLst/>
                </a:prstGeom>
                <a:noFill/>
                <a:ln w="6350">
                  <a:noFill/>
                </a:ln>
                <a:effectLst/>
              </p:spPr>
              <p:txBody>
                <a:bodyPr rot="0" spcFirstLastPara="0" vert="horz" wrap="square" lIns="9144" tIns="9144" rIns="9144" bIns="9144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>
                    <a:lnSpc>
                      <a:spcPct val="107000"/>
                    </a:lnSpc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000" dirty="0" smtClean="0">
                      <a:effectLst/>
                      <a:latin typeface="Calibri" panose="020F050202020403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BKR-12</a:t>
                  </a:r>
                  <a:endParaRPr lang="en-US" sz="11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53" name="Text Box 161"/>
                <p:cNvSpPr txBox="1"/>
                <p:nvPr/>
              </p:nvSpPr>
              <p:spPr>
                <a:xfrm>
                  <a:off x="6592476" y="2674653"/>
                  <a:ext cx="409978" cy="258556"/>
                </a:xfrm>
                <a:prstGeom prst="rect">
                  <a:avLst/>
                </a:prstGeom>
                <a:noFill/>
                <a:ln w="6350">
                  <a:noFill/>
                </a:ln>
                <a:effectLst/>
              </p:spPr>
              <p:txBody>
                <a:bodyPr rot="0" spcFirstLastPara="0" vert="horz" wrap="square" lIns="9144" tIns="9144" rIns="9144" bIns="9144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>
                    <a:lnSpc>
                      <a:spcPct val="107000"/>
                    </a:lnSpc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000" dirty="0" smtClean="0">
                      <a:effectLst/>
                      <a:latin typeface="Calibri" panose="020F050202020403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BKR-13</a:t>
                  </a:r>
                  <a:endParaRPr lang="en-US" sz="11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endParaRPr>
                </a:p>
              </p:txBody>
            </p:sp>
          </p:grpSp>
          <p:sp>
            <p:nvSpPr>
              <p:cNvPr id="140" name="Oval 139"/>
              <p:cNvSpPr/>
              <p:nvPr/>
            </p:nvSpPr>
            <p:spPr>
              <a:xfrm>
                <a:off x="6485431" y="2204600"/>
                <a:ext cx="80841" cy="73901"/>
              </a:xfrm>
              <a:prstGeom prst="ellipse">
                <a:avLst/>
              </a:prstGeom>
              <a:solidFill>
                <a:srgbClr val="5B9BD5"/>
              </a:solidFill>
              <a:ln w="12700" cap="flat" cmpd="sng" algn="ctr">
                <a:solidFill>
                  <a:srgbClr val="5B9BD5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</p:grpSp>
        <p:sp>
          <p:nvSpPr>
            <p:cNvPr id="138" name="Text Box 137"/>
            <p:cNvSpPr txBox="1"/>
            <p:nvPr/>
          </p:nvSpPr>
          <p:spPr>
            <a:xfrm>
              <a:off x="1174355" y="1959354"/>
              <a:ext cx="505267" cy="258572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square" lIns="9144" tIns="9144" rIns="9144" bIns="9144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000" dirty="0" smtClean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EB-m2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53630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71500"/>
          </a:xfrm>
        </p:spPr>
        <p:txBody>
          <a:bodyPr/>
          <a:lstStyle/>
          <a:p>
            <a:r>
              <a:rPr lang="en-US" sz="2200" dirty="0" smtClean="0"/>
              <a:t>Scenario 4: Constraint Between Resource and Resource Node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13</a:t>
            </a:fld>
            <a:endParaRPr lang="en-US" dirty="0"/>
          </a:p>
        </p:txBody>
      </p:sp>
      <p:grpSp>
        <p:nvGrpSpPr>
          <p:cNvPr id="241" name="Group 240"/>
          <p:cNvGrpSpPr/>
          <p:nvPr/>
        </p:nvGrpSpPr>
        <p:grpSpPr>
          <a:xfrm>
            <a:off x="818481" y="815182"/>
            <a:ext cx="7487318" cy="5628481"/>
            <a:chOff x="103116" y="0"/>
            <a:chExt cx="5818928" cy="6029325"/>
          </a:xfrm>
        </p:grpSpPr>
        <p:grpSp>
          <p:nvGrpSpPr>
            <p:cNvPr id="242" name="Group 241"/>
            <p:cNvGrpSpPr/>
            <p:nvPr/>
          </p:nvGrpSpPr>
          <p:grpSpPr>
            <a:xfrm>
              <a:off x="103116" y="34555"/>
              <a:ext cx="5818928" cy="5994770"/>
              <a:chOff x="103116" y="-3545"/>
              <a:chExt cx="5818928" cy="5994770"/>
            </a:xfrm>
          </p:grpSpPr>
          <p:grpSp>
            <p:nvGrpSpPr>
              <p:cNvPr id="250" name="Group 249"/>
              <p:cNvGrpSpPr/>
              <p:nvPr/>
            </p:nvGrpSpPr>
            <p:grpSpPr>
              <a:xfrm>
                <a:off x="103116" y="-3545"/>
                <a:ext cx="5818928" cy="5994770"/>
                <a:chOff x="103116" y="-3545"/>
                <a:chExt cx="5818928" cy="5994770"/>
              </a:xfrm>
            </p:grpSpPr>
            <p:grpSp>
              <p:nvGrpSpPr>
                <p:cNvPr id="252" name="Group 251"/>
                <p:cNvGrpSpPr/>
                <p:nvPr/>
              </p:nvGrpSpPr>
              <p:grpSpPr>
                <a:xfrm>
                  <a:off x="103116" y="-3545"/>
                  <a:ext cx="5729359" cy="5994770"/>
                  <a:chOff x="103127" y="-3545"/>
                  <a:chExt cx="5729935" cy="5995283"/>
                </a:xfrm>
              </p:grpSpPr>
              <p:grpSp>
                <p:nvGrpSpPr>
                  <p:cNvPr id="255" name="Group 254"/>
                  <p:cNvGrpSpPr/>
                  <p:nvPr/>
                </p:nvGrpSpPr>
                <p:grpSpPr>
                  <a:xfrm>
                    <a:off x="103127" y="-3545"/>
                    <a:ext cx="5729935" cy="5995283"/>
                    <a:chOff x="103127" y="-3545"/>
                    <a:chExt cx="5729935" cy="5995283"/>
                  </a:xfrm>
                </p:grpSpPr>
                <p:grpSp>
                  <p:nvGrpSpPr>
                    <p:cNvPr id="258" name="Group 257"/>
                    <p:cNvGrpSpPr/>
                    <p:nvPr/>
                  </p:nvGrpSpPr>
                  <p:grpSpPr>
                    <a:xfrm>
                      <a:off x="103127" y="-3545"/>
                      <a:ext cx="5729935" cy="5012595"/>
                      <a:chOff x="103127" y="-3545"/>
                      <a:chExt cx="5729935" cy="5012595"/>
                    </a:xfrm>
                  </p:grpSpPr>
                  <p:grpSp>
                    <p:nvGrpSpPr>
                      <p:cNvPr id="260" name="Group 259"/>
                      <p:cNvGrpSpPr/>
                      <p:nvPr/>
                    </p:nvGrpSpPr>
                    <p:grpSpPr>
                      <a:xfrm>
                        <a:off x="103127" y="-3545"/>
                        <a:ext cx="5729935" cy="5012595"/>
                        <a:chOff x="-33350" y="-3545"/>
                        <a:chExt cx="5729935" cy="5012791"/>
                      </a:xfrm>
                    </p:grpSpPr>
                    <p:grpSp>
                      <p:nvGrpSpPr>
                        <p:cNvPr id="274" name="Group 273"/>
                        <p:cNvGrpSpPr/>
                        <p:nvPr/>
                      </p:nvGrpSpPr>
                      <p:grpSpPr>
                        <a:xfrm>
                          <a:off x="-33350" y="-3545"/>
                          <a:ext cx="5729935" cy="5012791"/>
                          <a:chOff x="-33350" y="-3545"/>
                          <a:chExt cx="5729935" cy="5012791"/>
                        </a:xfrm>
                      </p:grpSpPr>
                      <p:grpSp>
                        <p:nvGrpSpPr>
                          <p:cNvPr id="278" name="Group 277"/>
                          <p:cNvGrpSpPr/>
                          <p:nvPr/>
                        </p:nvGrpSpPr>
                        <p:grpSpPr>
                          <a:xfrm>
                            <a:off x="-33350" y="-3545"/>
                            <a:ext cx="5729935" cy="5012791"/>
                            <a:chOff x="-20744" y="-2157"/>
                            <a:chExt cx="3564044" cy="3050067"/>
                          </a:xfrm>
                        </p:grpSpPr>
                        <p:cxnSp>
                          <p:nvCxnSpPr>
                            <p:cNvPr id="282" name="Straight Connector 281"/>
                            <p:cNvCxnSpPr/>
                            <p:nvPr/>
                          </p:nvCxnSpPr>
                          <p:spPr>
                            <a:xfrm>
                              <a:off x="-20744" y="-2157"/>
                              <a:ext cx="3564044" cy="11682"/>
                            </a:xfrm>
                            <a:prstGeom prst="line">
                              <a:avLst/>
                            </a:prstGeom>
                            <a:ln w="25400"/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  <p:cxnSp>
                          <p:nvCxnSpPr>
                            <p:cNvPr id="283" name="Straight Connector 282"/>
                            <p:cNvCxnSpPr/>
                            <p:nvPr/>
                          </p:nvCxnSpPr>
                          <p:spPr>
                            <a:xfrm>
                              <a:off x="-17044" y="1472260"/>
                              <a:ext cx="3560344" cy="16058"/>
                            </a:xfrm>
                            <a:prstGeom prst="line">
                              <a:avLst/>
                            </a:prstGeom>
                            <a:ln w="25400"/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  <p:sp>
                          <p:nvSpPr>
                            <p:cNvPr id="284" name="Rectangle 283"/>
                            <p:cNvSpPr/>
                            <p:nvPr/>
                          </p:nvSpPr>
                          <p:spPr>
                            <a:xfrm>
                              <a:off x="2795588" y="347662"/>
                              <a:ext cx="161925" cy="114300"/>
                            </a:xfrm>
                            <a:prstGeom prst="rect">
                              <a:avLst/>
                            </a:prstGeom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<a:prstTxWarp prst="textNoShape">
                                <a:avLst/>
                              </a:prstTxWarp>
                              <a:noAutofit/>
                            </a:bodyPr>
                            <a:lstStyle/>
                            <a:p>
                              <a:endParaRPr lang="en-US"/>
                            </a:p>
                          </p:txBody>
                        </p:sp>
                        <p:grpSp>
                          <p:nvGrpSpPr>
                            <p:cNvPr id="285" name="Group 284"/>
                            <p:cNvGrpSpPr/>
                            <p:nvPr/>
                          </p:nvGrpSpPr>
                          <p:grpSpPr>
                            <a:xfrm>
                              <a:off x="200025" y="4762"/>
                              <a:ext cx="721043" cy="2514917"/>
                              <a:chOff x="0" y="0"/>
                              <a:chExt cx="721043" cy="2514917"/>
                            </a:xfrm>
                          </p:grpSpPr>
                          <p:grpSp>
                            <p:nvGrpSpPr>
                              <p:cNvPr id="351" name="Group 350"/>
                              <p:cNvGrpSpPr/>
                              <p:nvPr/>
                            </p:nvGrpSpPr>
                            <p:grpSpPr>
                              <a:xfrm>
                                <a:off x="23813" y="0"/>
                                <a:ext cx="697230" cy="2514917"/>
                                <a:chOff x="0" y="0"/>
                                <a:chExt cx="697230" cy="2514917"/>
                              </a:xfrm>
                            </p:grpSpPr>
                            <p:grpSp>
                              <p:nvGrpSpPr>
                                <p:cNvPr id="354" name="Group 353"/>
                                <p:cNvGrpSpPr/>
                                <p:nvPr/>
                              </p:nvGrpSpPr>
                              <p:grpSpPr>
                                <a:xfrm>
                                  <a:off x="0" y="0"/>
                                  <a:ext cx="697230" cy="2514917"/>
                                  <a:chOff x="0" y="0"/>
                                  <a:chExt cx="697230" cy="2514917"/>
                                </a:xfrm>
                              </p:grpSpPr>
                              <p:cxnSp>
                                <p:nvCxnSpPr>
                                  <p:cNvPr id="356" name="Straight Connector 355"/>
                                  <p:cNvCxnSpPr/>
                                  <p:nvPr/>
                                </p:nvCxnSpPr>
                                <p:spPr>
                                  <a:xfrm>
                                    <a:off x="4762" y="0"/>
                                    <a:ext cx="0" cy="1483743"/>
                                  </a:xfrm>
                                  <a:prstGeom prst="line">
                                    <a:avLst/>
                                  </a:prstGeom>
                                  <a:ln w="25400"/>
                                </p:spPr>
                                <p:style>
                                  <a:lnRef idx="1">
                                    <a:schemeClr val="accent1"/>
                                  </a:lnRef>
                                  <a:fillRef idx="0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tx1"/>
                                  </a:fontRef>
                                </p:style>
                              </p:cxnSp>
                              <p:cxnSp>
                                <p:nvCxnSpPr>
                                  <p:cNvPr id="357" name="Straight Connector 356"/>
                                  <p:cNvCxnSpPr/>
                                  <p:nvPr/>
                                </p:nvCxnSpPr>
                                <p:spPr>
                                  <a:xfrm>
                                    <a:off x="457200" y="690563"/>
                                    <a:ext cx="1905" cy="681487"/>
                                  </a:xfrm>
                                  <a:prstGeom prst="line">
                                    <a:avLst/>
                                  </a:prstGeom>
                                  <a:ln w="25400"/>
                                </p:spPr>
                                <p:style>
                                  <a:lnRef idx="1">
                                    <a:schemeClr val="accent1"/>
                                  </a:lnRef>
                                  <a:fillRef idx="0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tx1"/>
                                  </a:fontRef>
                                </p:style>
                              </p:cxnSp>
                              <p:cxnSp>
                                <p:nvCxnSpPr>
                                  <p:cNvPr id="358" name="Straight Connector 357"/>
                                  <p:cNvCxnSpPr/>
                                  <p:nvPr/>
                                </p:nvCxnSpPr>
                                <p:spPr>
                                  <a:xfrm>
                                    <a:off x="0" y="685800"/>
                                    <a:ext cx="459357" cy="0"/>
                                  </a:xfrm>
                                  <a:prstGeom prst="line">
                                    <a:avLst/>
                                  </a:prstGeom>
                                  <a:ln w="25400"/>
                                </p:spPr>
                                <p:style>
                                  <a:lnRef idx="1">
                                    <a:schemeClr val="accent1"/>
                                  </a:lnRef>
                                  <a:fillRef idx="0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tx1"/>
                                  </a:fontRef>
                                </p:style>
                              </p:cxnSp>
                              <p:sp>
                                <p:nvSpPr>
                                  <p:cNvPr id="359" name="Freeform 358"/>
                                  <p:cNvSpPr/>
                                  <p:nvPr/>
                                </p:nvSpPr>
                                <p:spPr>
                                  <a:xfrm>
                                    <a:off x="447675" y="1362075"/>
                                    <a:ext cx="119063" cy="223838"/>
                                  </a:xfrm>
                                  <a:custGeom>
                                    <a:avLst/>
                                    <a:gdLst>
                                      <a:gd name="connsiteX0" fmla="*/ 0 w 119063"/>
                                      <a:gd name="connsiteY0" fmla="*/ 0 h 223838"/>
                                      <a:gd name="connsiteX1" fmla="*/ 119063 w 119063"/>
                                      <a:gd name="connsiteY1" fmla="*/ 104775 h 223838"/>
                                      <a:gd name="connsiteX2" fmla="*/ 0 w 119063"/>
                                      <a:gd name="connsiteY2" fmla="*/ 223838 h 223838"/>
                                    </a:gdLst>
                                    <a:ahLst/>
                                    <a:cxnLst>
                                      <a:cxn ang="0">
                                        <a:pos x="connsiteX0" y="connsiteY0"/>
                                      </a:cxn>
                                      <a:cxn ang="0">
                                        <a:pos x="connsiteX1" y="connsiteY1"/>
                                      </a:cxn>
                                      <a:cxn ang="0">
                                        <a:pos x="connsiteX2" y="connsiteY2"/>
                                      </a:cxn>
                                    </a:cxnLst>
                                    <a:rect l="l" t="t" r="r" b="b"/>
                                    <a:pathLst>
                                      <a:path w="119063" h="223838">
                                        <a:moveTo>
                                          <a:pt x="0" y="0"/>
                                        </a:moveTo>
                                        <a:cubicBezTo>
                                          <a:pt x="59531" y="33734"/>
                                          <a:pt x="119063" y="67469"/>
                                          <a:pt x="119063" y="104775"/>
                                        </a:cubicBezTo>
                                        <a:cubicBezTo>
                                          <a:pt x="119063" y="142081"/>
                                          <a:pt x="59531" y="182959"/>
                                          <a:pt x="0" y="223838"/>
                                        </a:cubicBezTo>
                                      </a:path>
                                    </a:pathLst>
                                  </a:custGeom>
                                  <a:noFill/>
                                  <a:ln w="25400"/>
                                </p:spPr>
                                <p:style>
                                  <a:lnRef idx="2">
                                    <a:schemeClr val="accent1">
                                      <a:shade val="50000"/>
                                    </a:schemeClr>
                                  </a:lnRef>
                                  <a:fillRef idx="1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lt1"/>
                                  </a:fontRef>
                                </p:style>
                                <p:txBody>
      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      <a:prstTxWarp prst="textNoShape">
                                      <a:avLst/>
                                    </a:prstTxWarp>
                                    <a:noAutofit/>
                                  </a:bodyPr>
                                  <a:lstStyle/>
                                  <a:p>
                                    <a:endParaRPr lang="en-US"/>
                                  </a:p>
                                </p:txBody>
                              </p:sp>
                              <p:cxnSp>
                                <p:nvCxnSpPr>
                                  <p:cNvPr id="360" name="Straight Connector 359"/>
                                  <p:cNvCxnSpPr/>
                                  <p:nvPr/>
                                </p:nvCxnSpPr>
                                <p:spPr>
                                  <a:xfrm>
                                    <a:off x="457200" y="1585913"/>
                                    <a:ext cx="1905" cy="700087"/>
                                  </a:xfrm>
                                  <a:prstGeom prst="line">
                                    <a:avLst/>
                                  </a:prstGeom>
                                  <a:ln w="25400"/>
                                </p:spPr>
                                <p:style>
                                  <a:lnRef idx="1">
                                    <a:schemeClr val="accent1"/>
                                  </a:lnRef>
                                  <a:fillRef idx="0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tx1"/>
                                  </a:fontRef>
                                </p:style>
                              </p:cxnSp>
                              <p:grpSp>
                                <p:nvGrpSpPr>
                                  <p:cNvPr id="361" name="Group 360"/>
                                  <p:cNvGrpSpPr/>
                                  <p:nvPr/>
                                </p:nvGrpSpPr>
                                <p:grpSpPr>
                                  <a:xfrm>
                                    <a:off x="233362" y="1943100"/>
                                    <a:ext cx="463868" cy="114300"/>
                                    <a:chOff x="0" y="0"/>
                                    <a:chExt cx="463868" cy="114300"/>
                                  </a:xfrm>
                                </p:grpSpPr>
                                <p:cxnSp>
                                  <p:nvCxnSpPr>
                                    <p:cNvPr id="364" name="Straight Connector 363"/>
                                    <p:cNvCxnSpPr/>
                                    <p:nvPr/>
                                  </p:nvCxnSpPr>
                                  <p:spPr>
                                    <a:xfrm flipV="1">
                                      <a:off x="0" y="0"/>
                                      <a:ext cx="114300" cy="114300"/>
                                    </a:xfrm>
                                    <a:prstGeom prst="line">
                                      <a:avLst/>
                                    </a:prstGeom>
                                    <a:ln w="25400">
                                      <a:solidFill>
                                        <a:srgbClr val="C00000"/>
                                      </a:solidFill>
                                    </a:ln>
                                  </p:spPr>
                                  <p:style>
                                    <a:lnRef idx="1">
                                      <a:schemeClr val="accent1"/>
                                    </a:lnRef>
                                    <a:fillRef idx="0">
                                      <a:schemeClr val="accent1"/>
                                    </a:fillRef>
                                    <a:effectRef idx="0">
                                      <a:schemeClr val="accent1"/>
                                    </a:effectRef>
                                    <a:fontRef idx="minor">
                                      <a:schemeClr val="tx1"/>
                                    </a:fontRef>
                                  </p:style>
                                </p:cxnSp>
                                <p:cxnSp>
                                  <p:nvCxnSpPr>
                                    <p:cNvPr id="365" name="Straight Connector 364"/>
                                    <p:cNvCxnSpPr/>
                                    <p:nvPr/>
                                  </p:nvCxnSpPr>
                                  <p:spPr>
                                    <a:xfrm flipV="1">
                                      <a:off x="223838" y="0"/>
                                      <a:ext cx="114300" cy="114300"/>
                                    </a:xfrm>
                                    <a:prstGeom prst="line">
                                      <a:avLst/>
                                    </a:prstGeom>
                                    <a:ln w="25400">
                                      <a:solidFill>
                                        <a:srgbClr val="C00000"/>
                                      </a:solidFill>
                                    </a:ln>
                                  </p:spPr>
                                  <p:style>
                                    <a:lnRef idx="1">
                                      <a:schemeClr val="accent1"/>
                                    </a:lnRef>
                                    <a:fillRef idx="0">
                                      <a:schemeClr val="accent1"/>
                                    </a:fillRef>
                                    <a:effectRef idx="0">
                                      <a:schemeClr val="accent1"/>
                                    </a:effectRef>
                                    <a:fontRef idx="minor">
                                      <a:schemeClr val="tx1"/>
                                    </a:fontRef>
                                  </p:style>
                                </p:cxnSp>
                                <p:cxnSp>
                                  <p:nvCxnSpPr>
                                    <p:cNvPr id="366" name="Straight Connector 365"/>
                                    <p:cNvCxnSpPr/>
                                    <p:nvPr/>
                                  </p:nvCxnSpPr>
                                  <p:spPr>
                                    <a:xfrm>
                                      <a:off x="114300" y="0"/>
                                      <a:ext cx="111443" cy="114300"/>
                                    </a:xfrm>
                                    <a:prstGeom prst="line">
                                      <a:avLst/>
                                    </a:prstGeom>
                                    <a:ln w="25400">
                                      <a:solidFill>
                                        <a:srgbClr val="C00000"/>
                                      </a:solidFill>
                                    </a:ln>
                                  </p:spPr>
                                  <p:style>
                                    <a:lnRef idx="1">
                                      <a:schemeClr val="accent1"/>
                                    </a:lnRef>
                                    <a:fillRef idx="0">
                                      <a:schemeClr val="accent1"/>
                                    </a:fillRef>
                                    <a:effectRef idx="0">
                                      <a:schemeClr val="accent1"/>
                                    </a:effectRef>
                                    <a:fontRef idx="minor">
                                      <a:schemeClr val="tx1"/>
                                    </a:fontRef>
                                  </p:style>
                                </p:cxnSp>
                                <p:cxnSp>
                                  <p:nvCxnSpPr>
                                    <p:cNvPr id="367" name="Straight Connector 366"/>
                                    <p:cNvCxnSpPr/>
                                    <p:nvPr/>
                                  </p:nvCxnSpPr>
                                  <p:spPr>
                                    <a:xfrm>
                                      <a:off x="352425" y="0"/>
                                      <a:ext cx="111443" cy="114300"/>
                                    </a:xfrm>
                                    <a:prstGeom prst="line">
                                      <a:avLst/>
                                    </a:prstGeom>
                                    <a:ln w="25400">
                                      <a:solidFill>
                                        <a:srgbClr val="C00000"/>
                                      </a:solidFill>
                                    </a:ln>
                                  </p:spPr>
                                  <p:style>
                                    <a:lnRef idx="1">
                                      <a:schemeClr val="accent1"/>
                                    </a:lnRef>
                                    <a:fillRef idx="0">
                                      <a:schemeClr val="accent1"/>
                                    </a:fillRef>
                                    <a:effectRef idx="0">
                                      <a:schemeClr val="accent1"/>
                                    </a:effectRef>
                                    <a:fontRef idx="minor">
                                      <a:schemeClr val="tx1"/>
                                    </a:fontRef>
                                  </p:style>
                                </p:cxnSp>
                              </p:grpSp>
                              <p:sp>
                                <p:nvSpPr>
                                  <p:cNvPr id="362" name="Oval 361"/>
                                  <p:cNvSpPr/>
                                  <p:nvPr/>
                                </p:nvSpPr>
                                <p:spPr>
                                  <a:xfrm>
                                    <a:off x="347662" y="2286000"/>
                                    <a:ext cx="228678" cy="228917"/>
                                  </a:xfrm>
                                  <a:prstGeom prst="ellipse">
                                    <a:avLst/>
                                  </a:prstGeom>
                                  <a:noFill/>
                                </p:spPr>
                                <p:style>
                                  <a:lnRef idx="2">
                                    <a:schemeClr val="accent1">
                                      <a:shade val="50000"/>
                                    </a:schemeClr>
                                  </a:lnRef>
                                  <a:fillRef idx="1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lt1"/>
                                  </a:fontRef>
                                </p:style>
                                <p:txBody>
      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      <a:prstTxWarp prst="textNoShape">
                                      <a:avLst/>
                                    </a:prstTxWarp>
                                    <a:noAutofit/>
                                  </a:bodyPr>
                                  <a:lstStyle/>
                                  <a:p>
                                    <a:endParaRPr lang="en-US"/>
                                  </a:p>
                                </p:txBody>
                              </p:sp>
                              <p:sp>
                                <p:nvSpPr>
                                  <p:cNvPr id="363" name="Freeform 362"/>
                                  <p:cNvSpPr/>
                                  <p:nvPr/>
                                </p:nvSpPr>
                                <p:spPr>
                                  <a:xfrm>
                                    <a:off x="409575" y="2343150"/>
                                    <a:ext cx="114300" cy="114300"/>
                                  </a:xfrm>
                                  <a:custGeom>
                                    <a:avLst/>
                                    <a:gdLst>
                                      <a:gd name="connsiteX0" fmla="*/ 0 w 919163"/>
                                      <a:gd name="connsiteY0" fmla="*/ 228600 h 452440"/>
                                      <a:gd name="connsiteX1" fmla="*/ 233363 w 919163"/>
                                      <a:gd name="connsiteY1" fmla="*/ 0 h 452440"/>
                                      <a:gd name="connsiteX2" fmla="*/ 457200 w 919163"/>
                                      <a:gd name="connsiteY2" fmla="*/ 228600 h 452440"/>
                                      <a:gd name="connsiteX3" fmla="*/ 690563 w 919163"/>
                                      <a:gd name="connsiteY3" fmla="*/ 452437 h 452440"/>
                                      <a:gd name="connsiteX4" fmla="*/ 919163 w 919163"/>
                                      <a:gd name="connsiteY4" fmla="*/ 223837 h 452440"/>
                                    </a:gdLst>
                                    <a:ahLst/>
                                    <a:cxnLst>
                                      <a:cxn ang="0">
                                        <a:pos x="connsiteX0" y="connsiteY0"/>
                                      </a:cxn>
                                      <a:cxn ang="0">
                                        <a:pos x="connsiteX1" y="connsiteY1"/>
                                      </a:cxn>
                                      <a:cxn ang="0">
                                        <a:pos x="connsiteX2" y="connsiteY2"/>
                                      </a:cxn>
                                      <a:cxn ang="0">
                                        <a:pos x="connsiteX3" y="connsiteY3"/>
                                      </a:cxn>
                                      <a:cxn ang="0">
                                        <a:pos x="connsiteX4" y="connsiteY4"/>
                                      </a:cxn>
                                    </a:cxnLst>
                                    <a:rect l="l" t="t" r="r" b="b"/>
                                    <a:pathLst>
                                      <a:path w="919163" h="452440">
                                        <a:moveTo>
                                          <a:pt x="0" y="228600"/>
                                        </a:moveTo>
                                        <a:cubicBezTo>
                                          <a:pt x="78581" y="114300"/>
                                          <a:pt x="157163" y="0"/>
                                          <a:pt x="233363" y="0"/>
                                        </a:cubicBezTo>
                                        <a:cubicBezTo>
                                          <a:pt x="309563" y="0"/>
                                          <a:pt x="381000" y="153194"/>
                                          <a:pt x="457200" y="228600"/>
                                        </a:cubicBezTo>
                                        <a:cubicBezTo>
                                          <a:pt x="533400" y="304006"/>
                                          <a:pt x="613569" y="453231"/>
                                          <a:pt x="690563" y="452437"/>
                                        </a:cubicBezTo>
                                        <a:cubicBezTo>
                                          <a:pt x="767557" y="451643"/>
                                          <a:pt x="843360" y="337740"/>
                                          <a:pt x="919163" y="223837"/>
                                        </a:cubicBezTo>
                                      </a:path>
                                    </a:pathLst>
                                  </a:custGeom>
                                  <a:noFill/>
                                </p:spPr>
                                <p:style>
                                  <a:lnRef idx="2">
                                    <a:schemeClr val="accent1">
                                      <a:shade val="50000"/>
                                    </a:schemeClr>
                                  </a:lnRef>
                                  <a:fillRef idx="1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lt1"/>
                                  </a:fontRef>
                                </p:style>
                                <p:txBody>
      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      <a:prstTxWarp prst="textNoShape">
                                      <a:avLst/>
                                    </a:prstTxWarp>
                                    <a:noAutofit/>
                                  </a:bodyPr>
                                  <a:lstStyle/>
                                  <a:p>
                                    <a:endParaRPr lang="en-US"/>
                                  </a:p>
                                </p:txBody>
                              </p:sp>
                            </p:grpSp>
                            <p:sp>
                              <p:nvSpPr>
                                <p:cNvPr id="355" name="Rectangle 354"/>
                                <p:cNvSpPr/>
                                <p:nvPr/>
                              </p:nvSpPr>
                              <p:spPr>
                                <a:xfrm>
                                  <a:off x="376237" y="1714500"/>
                                  <a:ext cx="161925" cy="114300"/>
                                </a:xfrm>
                                <a:prstGeom prst="rect">
                                  <a:avLst/>
                                </a:prstGeom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    <a:prstTxWarp prst="textNoShape">
                                    <a:avLst/>
                                  </a:prstTxWarp>
                                  <a:noAutofit/>
                                </a:bodyPr>
                                <a:lstStyle/>
                                <a:p>
                                  <a:endParaRPr lang="en-US"/>
                                </a:p>
                              </p:txBody>
                            </p:sp>
                          </p:grpSp>
                          <p:sp>
                            <p:nvSpPr>
                              <p:cNvPr id="352" name="Oval 351"/>
                              <p:cNvSpPr/>
                              <p:nvPr/>
                            </p:nvSpPr>
                            <p:spPr>
                              <a:xfrm>
                                <a:off x="457200" y="2143125"/>
                                <a:ext cx="50291" cy="50291"/>
                              </a:xfrm>
                              <a:prstGeom prst="ellipse">
                                <a:avLst/>
                              </a:prstGeom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  <a:prstTxWarp prst="textNoShape">
                                  <a:avLst/>
                                </a:prstTxWarp>
                                <a:noAutofit/>
                              </a:bodyPr>
                              <a:lstStyle/>
                              <a:p>
                                <a:endParaRPr lang="en-US"/>
                              </a:p>
                            </p:txBody>
                          </p:sp>
                          <p:sp>
                            <p:nvSpPr>
                              <p:cNvPr id="353" name="Oval 352"/>
                              <p:cNvSpPr/>
                              <p:nvPr/>
                            </p:nvSpPr>
                            <p:spPr>
                              <a:xfrm>
                                <a:off x="0" y="657225"/>
                                <a:ext cx="50291" cy="50291"/>
                              </a:xfrm>
                              <a:prstGeom prst="ellipse">
                                <a:avLst/>
                              </a:prstGeom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  <a:prstTxWarp prst="textNoShape">
                                  <a:avLst/>
                                </a:prstTxWarp>
                                <a:noAutofit/>
                              </a:bodyPr>
                              <a:lstStyle/>
                              <a:p>
                                <a:endParaRPr lang="en-US"/>
                              </a:p>
                            </p:txBody>
                          </p:sp>
                        </p:grpSp>
                        <p:grpSp>
                          <p:nvGrpSpPr>
                            <p:cNvPr id="286" name="Group 285"/>
                            <p:cNvGrpSpPr/>
                            <p:nvPr/>
                          </p:nvGrpSpPr>
                          <p:grpSpPr>
                            <a:xfrm>
                              <a:off x="942975" y="4762"/>
                              <a:ext cx="721043" cy="2514917"/>
                              <a:chOff x="0" y="0"/>
                              <a:chExt cx="721043" cy="2514917"/>
                            </a:xfrm>
                          </p:grpSpPr>
                          <p:grpSp>
                            <p:nvGrpSpPr>
                              <p:cNvPr id="334" name="Group 333"/>
                              <p:cNvGrpSpPr/>
                              <p:nvPr/>
                            </p:nvGrpSpPr>
                            <p:grpSpPr>
                              <a:xfrm>
                                <a:off x="23813" y="0"/>
                                <a:ext cx="697230" cy="2514917"/>
                                <a:chOff x="0" y="0"/>
                                <a:chExt cx="697230" cy="2514917"/>
                              </a:xfrm>
                            </p:grpSpPr>
                            <p:grpSp>
                              <p:nvGrpSpPr>
                                <p:cNvPr id="337" name="Group 336"/>
                                <p:cNvGrpSpPr/>
                                <p:nvPr/>
                              </p:nvGrpSpPr>
                              <p:grpSpPr>
                                <a:xfrm>
                                  <a:off x="0" y="0"/>
                                  <a:ext cx="697230" cy="2514917"/>
                                  <a:chOff x="0" y="0"/>
                                  <a:chExt cx="697230" cy="2514917"/>
                                </a:xfrm>
                              </p:grpSpPr>
                              <p:cxnSp>
                                <p:nvCxnSpPr>
                                  <p:cNvPr id="339" name="Straight Connector 338"/>
                                  <p:cNvCxnSpPr/>
                                  <p:nvPr/>
                                </p:nvCxnSpPr>
                                <p:spPr>
                                  <a:xfrm>
                                    <a:off x="4762" y="0"/>
                                    <a:ext cx="0" cy="1483743"/>
                                  </a:xfrm>
                                  <a:prstGeom prst="line">
                                    <a:avLst/>
                                  </a:prstGeom>
                                  <a:ln w="25400"/>
                                </p:spPr>
                                <p:style>
                                  <a:lnRef idx="1">
                                    <a:schemeClr val="accent1"/>
                                  </a:lnRef>
                                  <a:fillRef idx="0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tx1"/>
                                  </a:fontRef>
                                </p:style>
                              </p:cxnSp>
                              <p:cxnSp>
                                <p:nvCxnSpPr>
                                  <p:cNvPr id="340" name="Straight Connector 339"/>
                                  <p:cNvCxnSpPr/>
                                  <p:nvPr/>
                                </p:nvCxnSpPr>
                                <p:spPr>
                                  <a:xfrm>
                                    <a:off x="457200" y="690563"/>
                                    <a:ext cx="1905" cy="681487"/>
                                  </a:xfrm>
                                  <a:prstGeom prst="line">
                                    <a:avLst/>
                                  </a:prstGeom>
                                  <a:ln w="25400"/>
                                </p:spPr>
                                <p:style>
                                  <a:lnRef idx="1">
                                    <a:schemeClr val="accent1"/>
                                  </a:lnRef>
                                  <a:fillRef idx="0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tx1"/>
                                  </a:fontRef>
                                </p:style>
                              </p:cxnSp>
                              <p:cxnSp>
                                <p:nvCxnSpPr>
                                  <p:cNvPr id="341" name="Straight Connector 340"/>
                                  <p:cNvCxnSpPr/>
                                  <p:nvPr/>
                                </p:nvCxnSpPr>
                                <p:spPr>
                                  <a:xfrm>
                                    <a:off x="0" y="685800"/>
                                    <a:ext cx="459357" cy="0"/>
                                  </a:xfrm>
                                  <a:prstGeom prst="line">
                                    <a:avLst/>
                                  </a:prstGeom>
                                  <a:ln w="25400"/>
                                </p:spPr>
                                <p:style>
                                  <a:lnRef idx="1">
                                    <a:schemeClr val="accent1"/>
                                  </a:lnRef>
                                  <a:fillRef idx="0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tx1"/>
                                  </a:fontRef>
                                </p:style>
                              </p:cxnSp>
                              <p:sp>
                                <p:nvSpPr>
                                  <p:cNvPr id="342" name="Freeform 341"/>
                                  <p:cNvSpPr/>
                                  <p:nvPr/>
                                </p:nvSpPr>
                                <p:spPr>
                                  <a:xfrm>
                                    <a:off x="447675" y="1362075"/>
                                    <a:ext cx="119063" cy="223838"/>
                                  </a:xfrm>
                                  <a:custGeom>
                                    <a:avLst/>
                                    <a:gdLst>
                                      <a:gd name="connsiteX0" fmla="*/ 0 w 119063"/>
                                      <a:gd name="connsiteY0" fmla="*/ 0 h 223838"/>
                                      <a:gd name="connsiteX1" fmla="*/ 119063 w 119063"/>
                                      <a:gd name="connsiteY1" fmla="*/ 104775 h 223838"/>
                                      <a:gd name="connsiteX2" fmla="*/ 0 w 119063"/>
                                      <a:gd name="connsiteY2" fmla="*/ 223838 h 223838"/>
                                    </a:gdLst>
                                    <a:ahLst/>
                                    <a:cxnLst>
                                      <a:cxn ang="0">
                                        <a:pos x="connsiteX0" y="connsiteY0"/>
                                      </a:cxn>
                                      <a:cxn ang="0">
                                        <a:pos x="connsiteX1" y="connsiteY1"/>
                                      </a:cxn>
                                      <a:cxn ang="0">
                                        <a:pos x="connsiteX2" y="connsiteY2"/>
                                      </a:cxn>
                                    </a:cxnLst>
                                    <a:rect l="l" t="t" r="r" b="b"/>
                                    <a:pathLst>
                                      <a:path w="119063" h="223838">
                                        <a:moveTo>
                                          <a:pt x="0" y="0"/>
                                        </a:moveTo>
                                        <a:cubicBezTo>
                                          <a:pt x="59531" y="33734"/>
                                          <a:pt x="119063" y="67469"/>
                                          <a:pt x="119063" y="104775"/>
                                        </a:cubicBezTo>
                                        <a:cubicBezTo>
                                          <a:pt x="119063" y="142081"/>
                                          <a:pt x="59531" y="182959"/>
                                          <a:pt x="0" y="223838"/>
                                        </a:cubicBezTo>
                                      </a:path>
                                    </a:pathLst>
                                  </a:custGeom>
                                  <a:noFill/>
                                  <a:ln w="25400"/>
                                </p:spPr>
                                <p:style>
                                  <a:lnRef idx="2">
                                    <a:schemeClr val="accent1">
                                      <a:shade val="50000"/>
                                    </a:schemeClr>
                                  </a:lnRef>
                                  <a:fillRef idx="1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lt1"/>
                                  </a:fontRef>
                                </p:style>
                                <p:txBody>
      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      <a:prstTxWarp prst="textNoShape">
                                      <a:avLst/>
                                    </a:prstTxWarp>
                                    <a:noAutofit/>
                                  </a:bodyPr>
                                  <a:lstStyle/>
                                  <a:p>
                                    <a:endParaRPr lang="en-US"/>
                                  </a:p>
                                </p:txBody>
                              </p:sp>
                              <p:cxnSp>
                                <p:nvCxnSpPr>
                                  <p:cNvPr id="343" name="Straight Connector 342"/>
                                  <p:cNvCxnSpPr/>
                                  <p:nvPr/>
                                </p:nvCxnSpPr>
                                <p:spPr>
                                  <a:xfrm>
                                    <a:off x="457200" y="1585913"/>
                                    <a:ext cx="1905" cy="700087"/>
                                  </a:xfrm>
                                  <a:prstGeom prst="line">
                                    <a:avLst/>
                                  </a:prstGeom>
                                  <a:ln w="25400"/>
                                </p:spPr>
                                <p:style>
                                  <a:lnRef idx="1">
                                    <a:schemeClr val="accent1"/>
                                  </a:lnRef>
                                  <a:fillRef idx="0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tx1"/>
                                  </a:fontRef>
                                </p:style>
                              </p:cxnSp>
                              <p:grpSp>
                                <p:nvGrpSpPr>
                                  <p:cNvPr id="344" name="Group 343"/>
                                  <p:cNvGrpSpPr/>
                                  <p:nvPr/>
                                </p:nvGrpSpPr>
                                <p:grpSpPr>
                                  <a:xfrm>
                                    <a:off x="233362" y="1943100"/>
                                    <a:ext cx="463868" cy="114300"/>
                                    <a:chOff x="0" y="0"/>
                                    <a:chExt cx="463868" cy="114300"/>
                                  </a:xfrm>
                                </p:grpSpPr>
                                <p:cxnSp>
                                  <p:nvCxnSpPr>
                                    <p:cNvPr id="347" name="Straight Connector 346"/>
                                    <p:cNvCxnSpPr/>
                                    <p:nvPr/>
                                  </p:nvCxnSpPr>
                                  <p:spPr>
                                    <a:xfrm flipV="1">
                                      <a:off x="0" y="0"/>
                                      <a:ext cx="114300" cy="114300"/>
                                    </a:xfrm>
                                    <a:prstGeom prst="line">
                                      <a:avLst/>
                                    </a:prstGeom>
                                    <a:ln w="25400"/>
                                  </p:spPr>
                                  <p:style>
                                    <a:lnRef idx="1">
                                      <a:schemeClr val="accent1"/>
                                    </a:lnRef>
                                    <a:fillRef idx="0">
                                      <a:schemeClr val="accent1"/>
                                    </a:fillRef>
                                    <a:effectRef idx="0">
                                      <a:schemeClr val="accent1"/>
                                    </a:effectRef>
                                    <a:fontRef idx="minor">
                                      <a:schemeClr val="tx1"/>
                                    </a:fontRef>
                                  </p:style>
                                </p:cxnSp>
                                <p:cxnSp>
                                  <p:nvCxnSpPr>
                                    <p:cNvPr id="348" name="Straight Connector 347"/>
                                    <p:cNvCxnSpPr/>
                                    <p:nvPr/>
                                  </p:nvCxnSpPr>
                                  <p:spPr>
                                    <a:xfrm flipV="1">
                                      <a:off x="223838" y="0"/>
                                      <a:ext cx="114300" cy="114300"/>
                                    </a:xfrm>
                                    <a:prstGeom prst="line">
                                      <a:avLst/>
                                    </a:prstGeom>
                                    <a:ln w="25400"/>
                                  </p:spPr>
                                  <p:style>
                                    <a:lnRef idx="1">
                                      <a:schemeClr val="accent1"/>
                                    </a:lnRef>
                                    <a:fillRef idx="0">
                                      <a:schemeClr val="accent1"/>
                                    </a:fillRef>
                                    <a:effectRef idx="0">
                                      <a:schemeClr val="accent1"/>
                                    </a:effectRef>
                                    <a:fontRef idx="minor">
                                      <a:schemeClr val="tx1"/>
                                    </a:fontRef>
                                  </p:style>
                                </p:cxnSp>
                                <p:cxnSp>
                                  <p:nvCxnSpPr>
                                    <p:cNvPr id="349" name="Straight Connector 348"/>
                                    <p:cNvCxnSpPr/>
                                    <p:nvPr/>
                                  </p:nvCxnSpPr>
                                  <p:spPr>
                                    <a:xfrm>
                                      <a:off x="114300" y="0"/>
                                      <a:ext cx="111443" cy="114300"/>
                                    </a:xfrm>
                                    <a:prstGeom prst="line">
                                      <a:avLst/>
                                    </a:prstGeom>
                                    <a:ln w="25400"/>
                                  </p:spPr>
                                  <p:style>
                                    <a:lnRef idx="1">
                                      <a:schemeClr val="accent1"/>
                                    </a:lnRef>
                                    <a:fillRef idx="0">
                                      <a:schemeClr val="accent1"/>
                                    </a:fillRef>
                                    <a:effectRef idx="0">
                                      <a:schemeClr val="accent1"/>
                                    </a:effectRef>
                                    <a:fontRef idx="minor">
                                      <a:schemeClr val="tx1"/>
                                    </a:fontRef>
                                  </p:style>
                                </p:cxnSp>
                                <p:cxnSp>
                                  <p:nvCxnSpPr>
                                    <p:cNvPr id="350" name="Straight Connector 349"/>
                                    <p:cNvCxnSpPr/>
                                    <p:nvPr/>
                                  </p:nvCxnSpPr>
                                  <p:spPr>
                                    <a:xfrm>
                                      <a:off x="352425" y="0"/>
                                      <a:ext cx="111443" cy="114300"/>
                                    </a:xfrm>
                                    <a:prstGeom prst="line">
                                      <a:avLst/>
                                    </a:prstGeom>
                                    <a:ln w="25400"/>
                                  </p:spPr>
                                  <p:style>
                                    <a:lnRef idx="1">
                                      <a:schemeClr val="accent1"/>
                                    </a:lnRef>
                                    <a:fillRef idx="0">
                                      <a:schemeClr val="accent1"/>
                                    </a:fillRef>
                                    <a:effectRef idx="0">
                                      <a:schemeClr val="accent1"/>
                                    </a:effectRef>
                                    <a:fontRef idx="minor">
                                      <a:schemeClr val="tx1"/>
                                    </a:fontRef>
                                  </p:style>
                                </p:cxnSp>
                              </p:grpSp>
                              <p:sp>
                                <p:nvSpPr>
                                  <p:cNvPr id="345" name="Oval 344"/>
                                  <p:cNvSpPr/>
                                  <p:nvPr/>
                                </p:nvSpPr>
                                <p:spPr>
                                  <a:xfrm>
                                    <a:off x="347662" y="2286000"/>
                                    <a:ext cx="228678" cy="228917"/>
                                  </a:xfrm>
                                  <a:prstGeom prst="ellipse">
                                    <a:avLst/>
                                  </a:prstGeom>
                                  <a:noFill/>
                                </p:spPr>
                                <p:style>
                                  <a:lnRef idx="2">
                                    <a:schemeClr val="accent1">
                                      <a:shade val="50000"/>
                                    </a:schemeClr>
                                  </a:lnRef>
                                  <a:fillRef idx="1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lt1"/>
                                  </a:fontRef>
                                </p:style>
                                <p:txBody>
      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      <a:prstTxWarp prst="textNoShape">
                                      <a:avLst/>
                                    </a:prstTxWarp>
                                    <a:noAutofit/>
                                  </a:bodyPr>
                                  <a:lstStyle/>
                                  <a:p>
                                    <a:endParaRPr lang="en-US"/>
                                  </a:p>
                                </p:txBody>
                              </p:sp>
                              <p:sp>
                                <p:nvSpPr>
                                  <p:cNvPr id="346" name="Freeform 345"/>
                                  <p:cNvSpPr/>
                                  <p:nvPr/>
                                </p:nvSpPr>
                                <p:spPr>
                                  <a:xfrm>
                                    <a:off x="409575" y="2343150"/>
                                    <a:ext cx="114300" cy="114300"/>
                                  </a:xfrm>
                                  <a:custGeom>
                                    <a:avLst/>
                                    <a:gdLst>
                                      <a:gd name="connsiteX0" fmla="*/ 0 w 919163"/>
                                      <a:gd name="connsiteY0" fmla="*/ 228600 h 452440"/>
                                      <a:gd name="connsiteX1" fmla="*/ 233363 w 919163"/>
                                      <a:gd name="connsiteY1" fmla="*/ 0 h 452440"/>
                                      <a:gd name="connsiteX2" fmla="*/ 457200 w 919163"/>
                                      <a:gd name="connsiteY2" fmla="*/ 228600 h 452440"/>
                                      <a:gd name="connsiteX3" fmla="*/ 690563 w 919163"/>
                                      <a:gd name="connsiteY3" fmla="*/ 452437 h 452440"/>
                                      <a:gd name="connsiteX4" fmla="*/ 919163 w 919163"/>
                                      <a:gd name="connsiteY4" fmla="*/ 223837 h 452440"/>
                                    </a:gdLst>
                                    <a:ahLst/>
                                    <a:cxnLst>
                                      <a:cxn ang="0">
                                        <a:pos x="connsiteX0" y="connsiteY0"/>
                                      </a:cxn>
                                      <a:cxn ang="0">
                                        <a:pos x="connsiteX1" y="connsiteY1"/>
                                      </a:cxn>
                                      <a:cxn ang="0">
                                        <a:pos x="connsiteX2" y="connsiteY2"/>
                                      </a:cxn>
                                      <a:cxn ang="0">
                                        <a:pos x="connsiteX3" y="connsiteY3"/>
                                      </a:cxn>
                                      <a:cxn ang="0">
                                        <a:pos x="connsiteX4" y="connsiteY4"/>
                                      </a:cxn>
                                    </a:cxnLst>
                                    <a:rect l="l" t="t" r="r" b="b"/>
                                    <a:pathLst>
                                      <a:path w="919163" h="452440">
                                        <a:moveTo>
                                          <a:pt x="0" y="228600"/>
                                        </a:moveTo>
                                        <a:cubicBezTo>
                                          <a:pt x="78581" y="114300"/>
                                          <a:pt x="157163" y="0"/>
                                          <a:pt x="233363" y="0"/>
                                        </a:cubicBezTo>
                                        <a:cubicBezTo>
                                          <a:pt x="309563" y="0"/>
                                          <a:pt x="381000" y="153194"/>
                                          <a:pt x="457200" y="228600"/>
                                        </a:cubicBezTo>
                                        <a:cubicBezTo>
                                          <a:pt x="533400" y="304006"/>
                                          <a:pt x="613569" y="453231"/>
                                          <a:pt x="690563" y="452437"/>
                                        </a:cubicBezTo>
                                        <a:cubicBezTo>
                                          <a:pt x="767557" y="451643"/>
                                          <a:pt x="843360" y="337740"/>
                                          <a:pt x="919163" y="223837"/>
                                        </a:cubicBezTo>
                                      </a:path>
                                    </a:pathLst>
                                  </a:custGeom>
                                  <a:noFill/>
                                </p:spPr>
                                <p:style>
                                  <a:lnRef idx="2">
                                    <a:schemeClr val="accent1">
                                      <a:shade val="50000"/>
                                    </a:schemeClr>
                                  </a:lnRef>
                                  <a:fillRef idx="1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lt1"/>
                                  </a:fontRef>
                                </p:style>
                                <p:txBody>
      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      <a:prstTxWarp prst="textNoShape">
                                      <a:avLst/>
                                    </a:prstTxWarp>
                                    <a:noAutofit/>
                                  </a:bodyPr>
                                  <a:lstStyle/>
                                  <a:p>
                                    <a:endParaRPr lang="en-US"/>
                                  </a:p>
                                </p:txBody>
                              </p:sp>
                            </p:grpSp>
                            <p:sp>
                              <p:nvSpPr>
                                <p:cNvPr id="338" name="Rectangle 337"/>
                                <p:cNvSpPr/>
                                <p:nvPr/>
                              </p:nvSpPr>
                              <p:spPr>
                                <a:xfrm>
                                  <a:off x="376237" y="1714500"/>
                                  <a:ext cx="161925" cy="114300"/>
                                </a:xfrm>
                                <a:prstGeom prst="rect">
                                  <a:avLst/>
                                </a:prstGeom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    <a:prstTxWarp prst="textNoShape">
                                    <a:avLst/>
                                  </a:prstTxWarp>
                                  <a:noAutofit/>
                                </a:bodyPr>
                                <a:lstStyle/>
                                <a:p>
                                  <a:endParaRPr lang="en-US"/>
                                </a:p>
                              </p:txBody>
                            </p:sp>
                          </p:grpSp>
                          <p:sp>
                            <p:nvSpPr>
                              <p:cNvPr id="335" name="Oval 334"/>
                              <p:cNvSpPr/>
                              <p:nvPr/>
                            </p:nvSpPr>
                            <p:spPr>
                              <a:xfrm>
                                <a:off x="457200" y="2143125"/>
                                <a:ext cx="50291" cy="50291"/>
                              </a:xfrm>
                              <a:prstGeom prst="ellipse">
                                <a:avLst/>
                              </a:prstGeom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  <a:prstTxWarp prst="textNoShape">
                                  <a:avLst/>
                                </a:prstTxWarp>
                                <a:noAutofit/>
                              </a:bodyPr>
                              <a:lstStyle/>
                              <a:p>
                                <a:endParaRPr lang="en-US"/>
                              </a:p>
                            </p:txBody>
                          </p:sp>
                          <p:sp>
                            <p:nvSpPr>
                              <p:cNvPr id="336" name="Oval 335"/>
                              <p:cNvSpPr/>
                              <p:nvPr/>
                            </p:nvSpPr>
                            <p:spPr>
                              <a:xfrm>
                                <a:off x="0" y="657225"/>
                                <a:ext cx="50291" cy="50291"/>
                              </a:xfrm>
                              <a:prstGeom prst="ellipse">
                                <a:avLst/>
                              </a:prstGeom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  <a:prstTxWarp prst="textNoShape">
                                  <a:avLst/>
                                </a:prstTxWarp>
                                <a:noAutofit/>
                              </a:bodyPr>
                              <a:lstStyle/>
                              <a:p>
                                <a:endParaRPr lang="en-US"/>
                              </a:p>
                            </p:txBody>
                          </p:sp>
                        </p:grpSp>
                        <p:grpSp>
                          <p:nvGrpSpPr>
                            <p:cNvPr id="287" name="Group 286"/>
                            <p:cNvGrpSpPr/>
                            <p:nvPr/>
                          </p:nvGrpSpPr>
                          <p:grpSpPr>
                            <a:xfrm>
                              <a:off x="1714500" y="0"/>
                              <a:ext cx="721043" cy="2514917"/>
                              <a:chOff x="0" y="0"/>
                              <a:chExt cx="721043" cy="2514917"/>
                            </a:xfrm>
                          </p:grpSpPr>
                          <p:grpSp>
                            <p:nvGrpSpPr>
                              <p:cNvPr id="317" name="Group 316"/>
                              <p:cNvGrpSpPr/>
                              <p:nvPr/>
                            </p:nvGrpSpPr>
                            <p:grpSpPr>
                              <a:xfrm>
                                <a:off x="23813" y="0"/>
                                <a:ext cx="697230" cy="2514917"/>
                                <a:chOff x="0" y="0"/>
                                <a:chExt cx="697230" cy="2514917"/>
                              </a:xfrm>
                            </p:grpSpPr>
                            <p:grpSp>
                              <p:nvGrpSpPr>
                                <p:cNvPr id="320" name="Group 319"/>
                                <p:cNvGrpSpPr/>
                                <p:nvPr/>
                              </p:nvGrpSpPr>
                              <p:grpSpPr>
                                <a:xfrm>
                                  <a:off x="0" y="0"/>
                                  <a:ext cx="697230" cy="2514917"/>
                                  <a:chOff x="0" y="0"/>
                                  <a:chExt cx="697230" cy="2514917"/>
                                </a:xfrm>
                              </p:grpSpPr>
                              <p:cxnSp>
                                <p:nvCxnSpPr>
                                  <p:cNvPr id="322" name="Straight Connector 321"/>
                                  <p:cNvCxnSpPr/>
                                  <p:nvPr/>
                                </p:nvCxnSpPr>
                                <p:spPr>
                                  <a:xfrm>
                                    <a:off x="4762" y="0"/>
                                    <a:ext cx="0" cy="1483743"/>
                                  </a:xfrm>
                                  <a:prstGeom prst="line">
                                    <a:avLst/>
                                  </a:prstGeom>
                                  <a:ln w="25400"/>
                                </p:spPr>
                                <p:style>
                                  <a:lnRef idx="1">
                                    <a:schemeClr val="accent1"/>
                                  </a:lnRef>
                                  <a:fillRef idx="0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tx1"/>
                                  </a:fontRef>
                                </p:style>
                              </p:cxnSp>
                              <p:cxnSp>
                                <p:nvCxnSpPr>
                                  <p:cNvPr id="323" name="Straight Connector 322"/>
                                  <p:cNvCxnSpPr/>
                                  <p:nvPr/>
                                </p:nvCxnSpPr>
                                <p:spPr>
                                  <a:xfrm>
                                    <a:off x="457200" y="690563"/>
                                    <a:ext cx="1905" cy="681487"/>
                                  </a:xfrm>
                                  <a:prstGeom prst="line">
                                    <a:avLst/>
                                  </a:prstGeom>
                                  <a:ln w="25400"/>
                                </p:spPr>
                                <p:style>
                                  <a:lnRef idx="1">
                                    <a:schemeClr val="accent1"/>
                                  </a:lnRef>
                                  <a:fillRef idx="0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tx1"/>
                                  </a:fontRef>
                                </p:style>
                              </p:cxnSp>
                              <p:cxnSp>
                                <p:nvCxnSpPr>
                                  <p:cNvPr id="324" name="Straight Connector 323"/>
                                  <p:cNvCxnSpPr/>
                                  <p:nvPr/>
                                </p:nvCxnSpPr>
                                <p:spPr>
                                  <a:xfrm>
                                    <a:off x="0" y="685800"/>
                                    <a:ext cx="459357" cy="0"/>
                                  </a:xfrm>
                                  <a:prstGeom prst="line">
                                    <a:avLst/>
                                  </a:prstGeom>
                                  <a:ln w="25400"/>
                                </p:spPr>
                                <p:style>
                                  <a:lnRef idx="1">
                                    <a:schemeClr val="accent1"/>
                                  </a:lnRef>
                                  <a:fillRef idx="0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tx1"/>
                                  </a:fontRef>
                                </p:style>
                              </p:cxnSp>
                              <p:sp>
                                <p:nvSpPr>
                                  <p:cNvPr id="325" name="Freeform 324"/>
                                  <p:cNvSpPr/>
                                  <p:nvPr/>
                                </p:nvSpPr>
                                <p:spPr>
                                  <a:xfrm>
                                    <a:off x="447675" y="1362075"/>
                                    <a:ext cx="119063" cy="223838"/>
                                  </a:xfrm>
                                  <a:custGeom>
                                    <a:avLst/>
                                    <a:gdLst>
                                      <a:gd name="connsiteX0" fmla="*/ 0 w 119063"/>
                                      <a:gd name="connsiteY0" fmla="*/ 0 h 223838"/>
                                      <a:gd name="connsiteX1" fmla="*/ 119063 w 119063"/>
                                      <a:gd name="connsiteY1" fmla="*/ 104775 h 223838"/>
                                      <a:gd name="connsiteX2" fmla="*/ 0 w 119063"/>
                                      <a:gd name="connsiteY2" fmla="*/ 223838 h 223838"/>
                                    </a:gdLst>
                                    <a:ahLst/>
                                    <a:cxnLst>
                                      <a:cxn ang="0">
                                        <a:pos x="connsiteX0" y="connsiteY0"/>
                                      </a:cxn>
                                      <a:cxn ang="0">
                                        <a:pos x="connsiteX1" y="connsiteY1"/>
                                      </a:cxn>
                                      <a:cxn ang="0">
                                        <a:pos x="connsiteX2" y="connsiteY2"/>
                                      </a:cxn>
                                    </a:cxnLst>
                                    <a:rect l="l" t="t" r="r" b="b"/>
                                    <a:pathLst>
                                      <a:path w="119063" h="223838">
                                        <a:moveTo>
                                          <a:pt x="0" y="0"/>
                                        </a:moveTo>
                                        <a:cubicBezTo>
                                          <a:pt x="59531" y="33734"/>
                                          <a:pt x="119063" y="67469"/>
                                          <a:pt x="119063" y="104775"/>
                                        </a:cubicBezTo>
                                        <a:cubicBezTo>
                                          <a:pt x="119063" y="142081"/>
                                          <a:pt x="59531" y="182959"/>
                                          <a:pt x="0" y="223838"/>
                                        </a:cubicBezTo>
                                      </a:path>
                                    </a:pathLst>
                                  </a:custGeom>
                                  <a:noFill/>
                                  <a:ln w="25400"/>
                                </p:spPr>
                                <p:style>
                                  <a:lnRef idx="2">
                                    <a:schemeClr val="accent1">
                                      <a:shade val="50000"/>
                                    </a:schemeClr>
                                  </a:lnRef>
                                  <a:fillRef idx="1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lt1"/>
                                  </a:fontRef>
                                </p:style>
                                <p:txBody>
      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      <a:prstTxWarp prst="textNoShape">
                                      <a:avLst/>
                                    </a:prstTxWarp>
                                    <a:noAutofit/>
                                  </a:bodyPr>
                                  <a:lstStyle/>
                                  <a:p>
                                    <a:endParaRPr lang="en-US"/>
                                  </a:p>
                                </p:txBody>
                              </p:sp>
                              <p:cxnSp>
                                <p:nvCxnSpPr>
                                  <p:cNvPr id="326" name="Straight Connector 325"/>
                                  <p:cNvCxnSpPr/>
                                  <p:nvPr/>
                                </p:nvCxnSpPr>
                                <p:spPr>
                                  <a:xfrm>
                                    <a:off x="457200" y="1585913"/>
                                    <a:ext cx="1905" cy="700087"/>
                                  </a:xfrm>
                                  <a:prstGeom prst="line">
                                    <a:avLst/>
                                  </a:prstGeom>
                                  <a:ln w="25400"/>
                                </p:spPr>
                                <p:style>
                                  <a:lnRef idx="1">
                                    <a:schemeClr val="accent1"/>
                                  </a:lnRef>
                                  <a:fillRef idx="0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tx1"/>
                                  </a:fontRef>
                                </p:style>
                              </p:cxnSp>
                              <p:grpSp>
                                <p:nvGrpSpPr>
                                  <p:cNvPr id="327" name="Group 326"/>
                                  <p:cNvGrpSpPr/>
                                  <p:nvPr/>
                                </p:nvGrpSpPr>
                                <p:grpSpPr>
                                  <a:xfrm>
                                    <a:off x="233362" y="1943100"/>
                                    <a:ext cx="463868" cy="114300"/>
                                    <a:chOff x="0" y="0"/>
                                    <a:chExt cx="463868" cy="114300"/>
                                  </a:xfrm>
                                </p:grpSpPr>
                                <p:cxnSp>
                                  <p:nvCxnSpPr>
                                    <p:cNvPr id="330" name="Straight Connector 329"/>
                                    <p:cNvCxnSpPr/>
                                    <p:nvPr/>
                                  </p:nvCxnSpPr>
                                  <p:spPr>
                                    <a:xfrm flipV="1">
                                      <a:off x="0" y="0"/>
                                      <a:ext cx="114300" cy="114300"/>
                                    </a:xfrm>
                                    <a:prstGeom prst="line">
                                      <a:avLst/>
                                    </a:prstGeom>
                                    <a:ln w="25400"/>
                                  </p:spPr>
                                  <p:style>
                                    <a:lnRef idx="1">
                                      <a:schemeClr val="accent1"/>
                                    </a:lnRef>
                                    <a:fillRef idx="0">
                                      <a:schemeClr val="accent1"/>
                                    </a:fillRef>
                                    <a:effectRef idx="0">
                                      <a:schemeClr val="accent1"/>
                                    </a:effectRef>
                                    <a:fontRef idx="minor">
                                      <a:schemeClr val="tx1"/>
                                    </a:fontRef>
                                  </p:style>
                                </p:cxnSp>
                                <p:cxnSp>
                                  <p:nvCxnSpPr>
                                    <p:cNvPr id="331" name="Straight Connector 330"/>
                                    <p:cNvCxnSpPr/>
                                    <p:nvPr/>
                                  </p:nvCxnSpPr>
                                  <p:spPr>
                                    <a:xfrm flipV="1">
                                      <a:off x="223838" y="0"/>
                                      <a:ext cx="114300" cy="114300"/>
                                    </a:xfrm>
                                    <a:prstGeom prst="line">
                                      <a:avLst/>
                                    </a:prstGeom>
                                    <a:ln w="25400"/>
                                  </p:spPr>
                                  <p:style>
                                    <a:lnRef idx="1">
                                      <a:schemeClr val="accent1"/>
                                    </a:lnRef>
                                    <a:fillRef idx="0">
                                      <a:schemeClr val="accent1"/>
                                    </a:fillRef>
                                    <a:effectRef idx="0">
                                      <a:schemeClr val="accent1"/>
                                    </a:effectRef>
                                    <a:fontRef idx="minor">
                                      <a:schemeClr val="tx1"/>
                                    </a:fontRef>
                                  </p:style>
                                </p:cxnSp>
                                <p:cxnSp>
                                  <p:nvCxnSpPr>
                                    <p:cNvPr id="332" name="Straight Connector 331"/>
                                    <p:cNvCxnSpPr/>
                                    <p:nvPr/>
                                  </p:nvCxnSpPr>
                                  <p:spPr>
                                    <a:xfrm>
                                      <a:off x="114300" y="0"/>
                                      <a:ext cx="111443" cy="114300"/>
                                    </a:xfrm>
                                    <a:prstGeom prst="line">
                                      <a:avLst/>
                                    </a:prstGeom>
                                    <a:ln w="25400"/>
                                  </p:spPr>
                                  <p:style>
                                    <a:lnRef idx="1">
                                      <a:schemeClr val="accent1"/>
                                    </a:lnRef>
                                    <a:fillRef idx="0">
                                      <a:schemeClr val="accent1"/>
                                    </a:fillRef>
                                    <a:effectRef idx="0">
                                      <a:schemeClr val="accent1"/>
                                    </a:effectRef>
                                    <a:fontRef idx="minor">
                                      <a:schemeClr val="tx1"/>
                                    </a:fontRef>
                                  </p:style>
                                </p:cxnSp>
                                <p:cxnSp>
                                  <p:nvCxnSpPr>
                                    <p:cNvPr id="333" name="Straight Connector 332"/>
                                    <p:cNvCxnSpPr/>
                                    <p:nvPr/>
                                  </p:nvCxnSpPr>
                                  <p:spPr>
                                    <a:xfrm>
                                      <a:off x="352425" y="0"/>
                                      <a:ext cx="111443" cy="114300"/>
                                    </a:xfrm>
                                    <a:prstGeom prst="line">
                                      <a:avLst/>
                                    </a:prstGeom>
                                    <a:ln w="25400"/>
                                  </p:spPr>
                                  <p:style>
                                    <a:lnRef idx="1">
                                      <a:schemeClr val="accent1"/>
                                    </a:lnRef>
                                    <a:fillRef idx="0">
                                      <a:schemeClr val="accent1"/>
                                    </a:fillRef>
                                    <a:effectRef idx="0">
                                      <a:schemeClr val="accent1"/>
                                    </a:effectRef>
                                    <a:fontRef idx="minor">
                                      <a:schemeClr val="tx1"/>
                                    </a:fontRef>
                                  </p:style>
                                </p:cxnSp>
                              </p:grpSp>
                              <p:sp>
                                <p:nvSpPr>
                                  <p:cNvPr id="328" name="Oval 327"/>
                                  <p:cNvSpPr/>
                                  <p:nvPr/>
                                </p:nvSpPr>
                                <p:spPr>
                                  <a:xfrm>
                                    <a:off x="347662" y="2286000"/>
                                    <a:ext cx="228678" cy="228917"/>
                                  </a:xfrm>
                                  <a:prstGeom prst="ellipse">
                                    <a:avLst/>
                                  </a:prstGeom>
                                  <a:noFill/>
                                </p:spPr>
                                <p:style>
                                  <a:lnRef idx="2">
                                    <a:schemeClr val="accent1">
                                      <a:shade val="50000"/>
                                    </a:schemeClr>
                                  </a:lnRef>
                                  <a:fillRef idx="1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lt1"/>
                                  </a:fontRef>
                                </p:style>
                                <p:txBody>
      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      <a:prstTxWarp prst="textNoShape">
                                      <a:avLst/>
                                    </a:prstTxWarp>
                                    <a:noAutofit/>
                                  </a:bodyPr>
                                  <a:lstStyle/>
                                  <a:p>
                                    <a:endParaRPr lang="en-US"/>
                                  </a:p>
                                </p:txBody>
                              </p:sp>
                              <p:sp>
                                <p:nvSpPr>
                                  <p:cNvPr id="329" name="Freeform 328"/>
                                  <p:cNvSpPr/>
                                  <p:nvPr/>
                                </p:nvSpPr>
                                <p:spPr>
                                  <a:xfrm>
                                    <a:off x="409575" y="2343150"/>
                                    <a:ext cx="114300" cy="114300"/>
                                  </a:xfrm>
                                  <a:custGeom>
                                    <a:avLst/>
                                    <a:gdLst>
                                      <a:gd name="connsiteX0" fmla="*/ 0 w 919163"/>
                                      <a:gd name="connsiteY0" fmla="*/ 228600 h 452440"/>
                                      <a:gd name="connsiteX1" fmla="*/ 233363 w 919163"/>
                                      <a:gd name="connsiteY1" fmla="*/ 0 h 452440"/>
                                      <a:gd name="connsiteX2" fmla="*/ 457200 w 919163"/>
                                      <a:gd name="connsiteY2" fmla="*/ 228600 h 452440"/>
                                      <a:gd name="connsiteX3" fmla="*/ 690563 w 919163"/>
                                      <a:gd name="connsiteY3" fmla="*/ 452437 h 452440"/>
                                      <a:gd name="connsiteX4" fmla="*/ 919163 w 919163"/>
                                      <a:gd name="connsiteY4" fmla="*/ 223837 h 452440"/>
                                    </a:gdLst>
                                    <a:ahLst/>
                                    <a:cxnLst>
                                      <a:cxn ang="0">
                                        <a:pos x="connsiteX0" y="connsiteY0"/>
                                      </a:cxn>
                                      <a:cxn ang="0">
                                        <a:pos x="connsiteX1" y="connsiteY1"/>
                                      </a:cxn>
                                      <a:cxn ang="0">
                                        <a:pos x="connsiteX2" y="connsiteY2"/>
                                      </a:cxn>
                                      <a:cxn ang="0">
                                        <a:pos x="connsiteX3" y="connsiteY3"/>
                                      </a:cxn>
                                      <a:cxn ang="0">
                                        <a:pos x="connsiteX4" y="connsiteY4"/>
                                      </a:cxn>
                                    </a:cxnLst>
                                    <a:rect l="l" t="t" r="r" b="b"/>
                                    <a:pathLst>
                                      <a:path w="919163" h="452440">
                                        <a:moveTo>
                                          <a:pt x="0" y="228600"/>
                                        </a:moveTo>
                                        <a:cubicBezTo>
                                          <a:pt x="78581" y="114300"/>
                                          <a:pt x="157163" y="0"/>
                                          <a:pt x="233363" y="0"/>
                                        </a:cubicBezTo>
                                        <a:cubicBezTo>
                                          <a:pt x="309563" y="0"/>
                                          <a:pt x="381000" y="153194"/>
                                          <a:pt x="457200" y="228600"/>
                                        </a:cubicBezTo>
                                        <a:cubicBezTo>
                                          <a:pt x="533400" y="304006"/>
                                          <a:pt x="613569" y="453231"/>
                                          <a:pt x="690563" y="452437"/>
                                        </a:cubicBezTo>
                                        <a:cubicBezTo>
                                          <a:pt x="767557" y="451643"/>
                                          <a:pt x="843360" y="337740"/>
                                          <a:pt x="919163" y="223837"/>
                                        </a:cubicBezTo>
                                      </a:path>
                                    </a:pathLst>
                                  </a:custGeom>
                                  <a:noFill/>
                                </p:spPr>
                                <p:style>
                                  <a:lnRef idx="2">
                                    <a:schemeClr val="accent1">
                                      <a:shade val="50000"/>
                                    </a:schemeClr>
                                  </a:lnRef>
                                  <a:fillRef idx="1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lt1"/>
                                  </a:fontRef>
                                </p:style>
                                <p:txBody>
      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      <a:prstTxWarp prst="textNoShape">
                                      <a:avLst/>
                                    </a:prstTxWarp>
                                    <a:noAutofit/>
                                  </a:bodyPr>
                                  <a:lstStyle/>
                                  <a:p>
                                    <a:endParaRPr lang="en-US"/>
                                  </a:p>
                                </p:txBody>
                              </p:sp>
                            </p:grpSp>
                            <p:sp>
                              <p:nvSpPr>
                                <p:cNvPr id="321" name="Rectangle 320"/>
                                <p:cNvSpPr/>
                                <p:nvPr/>
                              </p:nvSpPr>
                              <p:spPr>
                                <a:xfrm>
                                  <a:off x="376237" y="1714500"/>
                                  <a:ext cx="161925" cy="114300"/>
                                </a:xfrm>
                                <a:prstGeom prst="rect">
                                  <a:avLst/>
                                </a:prstGeom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    <a:prstTxWarp prst="textNoShape">
                                    <a:avLst/>
                                  </a:prstTxWarp>
                                  <a:noAutofit/>
                                </a:bodyPr>
                                <a:lstStyle/>
                                <a:p>
                                  <a:endParaRPr lang="en-US"/>
                                </a:p>
                              </p:txBody>
                            </p:sp>
                          </p:grpSp>
                          <p:sp>
                            <p:nvSpPr>
                              <p:cNvPr id="318" name="Oval 317"/>
                              <p:cNvSpPr/>
                              <p:nvPr/>
                            </p:nvSpPr>
                            <p:spPr>
                              <a:xfrm>
                                <a:off x="457200" y="2143125"/>
                                <a:ext cx="50291" cy="50291"/>
                              </a:xfrm>
                              <a:prstGeom prst="ellipse">
                                <a:avLst/>
                              </a:prstGeom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  <a:prstTxWarp prst="textNoShape">
                                  <a:avLst/>
                                </a:prstTxWarp>
                                <a:noAutofit/>
                              </a:bodyPr>
                              <a:lstStyle/>
                              <a:p>
                                <a:endParaRPr lang="en-US"/>
                              </a:p>
                            </p:txBody>
                          </p:sp>
                          <p:sp>
                            <p:nvSpPr>
                              <p:cNvPr id="319" name="Oval 318"/>
                              <p:cNvSpPr/>
                              <p:nvPr/>
                            </p:nvSpPr>
                            <p:spPr>
                              <a:xfrm>
                                <a:off x="0" y="657225"/>
                                <a:ext cx="50291" cy="50291"/>
                              </a:xfrm>
                              <a:prstGeom prst="ellipse">
                                <a:avLst/>
                              </a:prstGeom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  <a:prstTxWarp prst="textNoShape">
                                  <a:avLst/>
                                </a:prstTxWarp>
                                <a:noAutofit/>
                              </a:bodyPr>
                              <a:lstStyle/>
                              <a:p>
                                <a:endParaRPr lang="en-US"/>
                              </a:p>
                            </p:txBody>
                          </p:sp>
                        </p:grpSp>
                        <p:grpSp>
                          <p:nvGrpSpPr>
                            <p:cNvPr id="288" name="Group 287"/>
                            <p:cNvGrpSpPr/>
                            <p:nvPr/>
                          </p:nvGrpSpPr>
                          <p:grpSpPr>
                            <a:xfrm>
                              <a:off x="2857500" y="9525"/>
                              <a:ext cx="590551" cy="3038385"/>
                              <a:chOff x="0" y="0"/>
                              <a:chExt cx="590551" cy="3038785"/>
                            </a:xfrm>
                          </p:grpSpPr>
                          <p:grpSp>
                            <p:nvGrpSpPr>
                              <p:cNvPr id="310" name="Group 309"/>
                              <p:cNvGrpSpPr/>
                              <p:nvPr/>
                            </p:nvGrpSpPr>
                            <p:grpSpPr>
                              <a:xfrm>
                                <a:off x="23813" y="0"/>
                                <a:ext cx="566738" cy="3038785"/>
                                <a:chOff x="0" y="0"/>
                                <a:chExt cx="566738" cy="3038785"/>
                              </a:xfrm>
                            </p:grpSpPr>
                            <p:cxnSp>
                              <p:nvCxnSpPr>
                                <p:cNvPr id="312" name="Straight Connector 311"/>
                                <p:cNvCxnSpPr/>
                                <p:nvPr/>
                              </p:nvCxnSpPr>
                              <p:spPr>
                                <a:xfrm>
                                  <a:off x="4762" y="0"/>
                                  <a:ext cx="0" cy="1483743"/>
                                </a:xfrm>
                                <a:prstGeom prst="line">
                                  <a:avLst/>
                                </a:prstGeom>
                                <a:ln w="25400"/>
                              </p:spPr>
                              <p:style>
                                <a:lnRef idx="1">
                                  <a:schemeClr val="accent1"/>
                                </a:lnRef>
                                <a:fillRef idx="0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tx1"/>
                                </a:fontRef>
                              </p:style>
                            </p:cxnSp>
                            <p:cxnSp>
                              <p:nvCxnSpPr>
                                <p:cNvPr id="313" name="Straight Connector 312"/>
                                <p:cNvCxnSpPr/>
                                <p:nvPr/>
                              </p:nvCxnSpPr>
                              <p:spPr>
                                <a:xfrm>
                                  <a:off x="457200" y="690563"/>
                                  <a:ext cx="1905" cy="681487"/>
                                </a:xfrm>
                                <a:prstGeom prst="line">
                                  <a:avLst/>
                                </a:prstGeom>
                                <a:ln w="25400"/>
                              </p:spPr>
                              <p:style>
                                <a:lnRef idx="1">
                                  <a:schemeClr val="accent1"/>
                                </a:lnRef>
                                <a:fillRef idx="0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tx1"/>
                                </a:fontRef>
                              </p:style>
                            </p:cxnSp>
                            <p:cxnSp>
                              <p:nvCxnSpPr>
                                <p:cNvPr id="314" name="Straight Connector 313"/>
                                <p:cNvCxnSpPr/>
                                <p:nvPr/>
                              </p:nvCxnSpPr>
                              <p:spPr>
                                <a:xfrm>
                                  <a:off x="0" y="685800"/>
                                  <a:ext cx="459357" cy="0"/>
                                </a:xfrm>
                                <a:prstGeom prst="line">
                                  <a:avLst/>
                                </a:prstGeom>
                                <a:ln w="25400"/>
                              </p:spPr>
                              <p:style>
                                <a:lnRef idx="1">
                                  <a:schemeClr val="accent1"/>
                                </a:lnRef>
                                <a:fillRef idx="0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tx1"/>
                                </a:fontRef>
                              </p:style>
                            </p:cxnSp>
                            <p:sp>
                              <p:nvSpPr>
                                <p:cNvPr id="315" name="Freeform 314"/>
                                <p:cNvSpPr/>
                                <p:nvPr/>
                              </p:nvSpPr>
                              <p:spPr>
                                <a:xfrm>
                                  <a:off x="447675" y="1362075"/>
                                  <a:ext cx="119063" cy="223838"/>
                                </a:xfrm>
                                <a:custGeom>
                                  <a:avLst/>
                                  <a:gdLst>
                                    <a:gd name="connsiteX0" fmla="*/ 0 w 119063"/>
                                    <a:gd name="connsiteY0" fmla="*/ 0 h 223838"/>
                                    <a:gd name="connsiteX1" fmla="*/ 119063 w 119063"/>
                                    <a:gd name="connsiteY1" fmla="*/ 104775 h 223838"/>
                                    <a:gd name="connsiteX2" fmla="*/ 0 w 119063"/>
                                    <a:gd name="connsiteY2" fmla="*/ 223838 h 223838"/>
                                  </a:gdLst>
                                  <a:ahLst/>
                                  <a:cxnLst>
                                    <a:cxn ang="0">
                                      <a:pos x="connsiteX0" y="connsiteY0"/>
                                    </a:cxn>
                                    <a:cxn ang="0">
                                      <a:pos x="connsiteX1" y="connsiteY1"/>
                                    </a:cxn>
                                    <a:cxn ang="0">
                                      <a:pos x="connsiteX2" y="connsiteY2"/>
                                    </a:cxn>
                                  </a:cxnLst>
                                  <a:rect l="l" t="t" r="r" b="b"/>
                                  <a:pathLst>
                                    <a:path w="119063" h="223838">
                                      <a:moveTo>
                                        <a:pt x="0" y="0"/>
                                      </a:moveTo>
                                      <a:cubicBezTo>
                                        <a:pt x="59531" y="33734"/>
                                        <a:pt x="119063" y="67469"/>
                                        <a:pt x="119063" y="104775"/>
                                      </a:cubicBezTo>
                                      <a:cubicBezTo>
                                        <a:pt x="119063" y="142081"/>
                                        <a:pt x="59531" y="182959"/>
                                        <a:pt x="0" y="223838"/>
                                      </a:cubicBezTo>
                                    </a:path>
                                  </a:pathLst>
                                </a:custGeom>
                                <a:noFill/>
                                <a:ln w="25400"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    <a:prstTxWarp prst="textNoShape">
                                    <a:avLst/>
                                  </a:prstTxWarp>
                                  <a:noAutofit/>
                                </a:bodyPr>
                                <a:lstStyle/>
                                <a:p>
                                  <a:endParaRPr lang="en-US"/>
                                </a:p>
                              </p:txBody>
                            </p:sp>
                            <p:cxnSp>
                              <p:nvCxnSpPr>
                                <p:cNvPr id="316" name="Straight Connector 315"/>
                                <p:cNvCxnSpPr/>
                                <p:nvPr/>
                              </p:nvCxnSpPr>
                              <p:spPr>
                                <a:xfrm flipH="1">
                                  <a:off x="80656" y="1585792"/>
                                  <a:ext cx="375854" cy="1452993"/>
                                </a:xfrm>
                                <a:prstGeom prst="line">
                                  <a:avLst/>
                                </a:prstGeom>
                                <a:ln w="25400">
                                  <a:tailEnd type="triangle"/>
                                </a:ln>
                              </p:spPr>
                              <p:style>
                                <a:lnRef idx="1">
                                  <a:schemeClr val="accent1"/>
                                </a:lnRef>
                                <a:fillRef idx="0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tx1"/>
                                </a:fontRef>
                              </p:style>
                            </p:cxnSp>
                          </p:grpSp>
                          <p:sp>
                            <p:nvSpPr>
                              <p:cNvPr id="311" name="Oval 310"/>
                              <p:cNvSpPr/>
                              <p:nvPr/>
                            </p:nvSpPr>
                            <p:spPr>
                              <a:xfrm>
                                <a:off x="0" y="657225"/>
                                <a:ext cx="50291" cy="50291"/>
                              </a:xfrm>
                              <a:prstGeom prst="ellipse">
                                <a:avLst/>
                              </a:prstGeom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  <a:prstTxWarp prst="textNoShape">
                                  <a:avLst/>
                                </a:prstTxWarp>
                                <a:noAutofit/>
                              </a:bodyPr>
                              <a:lstStyle/>
                              <a:p>
                                <a:endParaRPr lang="en-US"/>
                              </a:p>
                            </p:txBody>
                          </p:sp>
                        </p:grpSp>
                        <p:sp>
                          <p:nvSpPr>
                            <p:cNvPr id="289" name="Rectangle 288"/>
                            <p:cNvSpPr/>
                            <p:nvPr/>
                          </p:nvSpPr>
                          <p:spPr>
                            <a:xfrm>
                              <a:off x="2800350" y="919162"/>
                              <a:ext cx="161925" cy="114300"/>
                            </a:xfrm>
                            <a:prstGeom prst="rect">
                              <a:avLst/>
                            </a:prstGeom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<a:prstTxWarp prst="textNoShape">
                                <a:avLst/>
                              </a:prstTxWarp>
                              <a:noAutofit/>
                            </a:bodyPr>
                            <a:lstStyle/>
                            <a:p>
                              <a:endParaRPr lang="en-US"/>
                            </a:p>
                          </p:txBody>
                        </p:sp>
                        <p:sp>
                          <p:nvSpPr>
                            <p:cNvPr id="290" name="Rectangle 289"/>
                            <p:cNvSpPr/>
                            <p:nvPr/>
                          </p:nvSpPr>
                          <p:spPr>
                            <a:xfrm>
                              <a:off x="147638" y="233362"/>
                              <a:ext cx="161926" cy="114300"/>
                            </a:xfrm>
                            <a:prstGeom prst="rect">
                              <a:avLst/>
                            </a:prstGeom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<a:prstTxWarp prst="textNoShape">
                                <a:avLst/>
                              </a:prstTxWarp>
                              <a:noAutofit/>
                            </a:bodyPr>
                            <a:lstStyle/>
                            <a:p>
                              <a:endParaRPr lang="en-US"/>
                            </a:p>
                          </p:txBody>
                        </p:sp>
                        <p:sp>
                          <p:nvSpPr>
                            <p:cNvPr id="291" name="Rectangle 290"/>
                            <p:cNvSpPr/>
                            <p:nvPr/>
                          </p:nvSpPr>
                          <p:spPr>
                            <a:xfrm>
                              <a:off x="890588" y="1033462"/>
                              <a:ext cx="161925" cy="114300"/>
                            </a:xfrm>
                            <a:prstGeom prst="rect">
                              <a:avLst/>
                            </a:prstGeom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<a:prstTxWarp prst="textNoShape">
                                <a:avLst/>
                              </a:prstTxWarp>
                              <a:noAutofit/>
                            </a:bodyPr>
                            <a:lstStyle/>
                            <a:p>
                              <a:endParaRPr lang="en-US"/>
                            </a:p>
                          </p:txBody>
                        </p:sp>
                        <p:sp>
                          <p:nvSpPr>
                            <p:cNvPr id="292" name="Rectangle 291"/>
                            <p:cNvSpPr/>
                            <p:nvPr/>
                          </p:nvSpPr>
                          <p:spPr>
                            <a:xfrm>
                              <a:off x="152400" y="1033462"/>
                              <a:ext cx="161925" cy="114300"/>
                            </a:xfrm>
                            <a:prstGeom prst="rect">
                              <a:avLst/>
                            </a:prstGeom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<a:prstTxWarp prst="textNoShape">
                                <a:avLst/>
                              </a:prstTxWarp>
                              <a:noAutofit/>
                            </a:bodyPr>
                            <a:lstStyle/>
                            <a:p>
                              <a:endParaRPr lang="en-US"/>
                            </a:p>
                          </p:txBody>
                        </p:sp>
                        <p:sp>
                          <p:nvSpPr>
                            <p:cNvPr id="293" name="Rectangle 292"/>
                            <p:cNvSpPr/>
                            <p:nvPr/>
                          </p:nvSpPr>
                          <p:spPr>
                            <a:xfrm>
                              <a:off x="890588" y="233362"/>
                              <a:ext cx="161926" cy="114300"/>
                            </a:xfrm>
                            <a:prstGeom prst="rect">
                              <a:avLst/>
                            </a:prstGeom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<a:prstTxWarp prst="textNoShape">
                                <a:avLst/>
                              </a:prstTxWarp>
                              <a:noAutofit/>
                            </a:bodyPr>
                            <a:lstStyle/>
                            <a:p>
                              <a:endParaRPr lang="en-US"/>
                            </a:p>
                          </p:txBody>
                        </p:sp>
                        <p:sp>
                          <p:nvSpPr>
                            <p:cNvPr id="294" name="Rectangle 293"/>
                            <p:cNvSpPr/>
                            <p:nvPr/>
                          </p:nvSpPr>
                          <p:spPr>
                            <a:xfrm>
                              <a:off x="1662113" y="233362"/>
                              <a:ext cx="161926" cy="114300"/>
                            </a:xfrm>
                            <a:prstGeom prst="rect">
                              <a:avLst/>
                            </a:prstGeom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<a:prstTxWarp prst="textNoShape">
                                <a:avLst/>
                              </a:prstTxWarp>
                              <a:noAutofit/>
                            </a:bodyPr>
                            <a:lstStyle/>
                            <a:p>
                              <a:endParaRPr lang="en-US"/>
                            </a:p>
                          </p:txBody>
                        </p:sp>
                        <p:sp>
                          <p:nvSpPr>
                            <p:cNvPr id="295" name="Rectangle 294"/>
                            <p:cNvSpPr/>
                            <p:nvPr/>
                          </p:nvSpPr>
                          <p:spPr>
                            <a:xfrm>
                              <a:off x="1666875" y="1033462"/>
                              <a:ext cx="161925" cy="114300"/>
                            </a:xfrm>
                            <a:prstGeom prst="rect">
                              <a:avLst/>
                            </a:prstGeom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<a:prstTxWarp prst="textNoShape">
                                <a:avLst/>
                              </a:prstTxWarp>
                              <a:noAutofit/>
                            </a:bodyPr>
                            <a:lstStyle/>
                            <a:p>
                              <a:endParaRPr lang="en-US"/>
                            </a:p>
                          </p:txBody>
                        </p:sp>
                        <p:grpSp>
                          <p:nvGrpSpPr>
                            <p:cNvPr id="296" name="Group 295"/>
                            <p:cNvGrpSpPr/>
                            <p:nvPr/>
                          </p:nvGrpSpPr>
                          <p:grpSpPr>
                            <a:xfrm>
                              <a:off x="3033713" y="666750"/>
                              <a:ext cx="223838" cy="269240"/>
                              <a:chOff x="9525" y="0"/>
                              <a:chExt cx="223838" cy="269240"/>
                            </a:xfrm>
                          </p:grpSpPr>
                          <p:sp>
                            <p:nvSpPr>
                              <p:cNvPr id="304" name="Text Box 271"/>
                              <p:cNvSpPr txBox="1"/>
                              <p:nvPr/>
                            </p:nvSpPr>
                            <p:spPr>
                              <a:xfrm>
                                <a:off x="29292" y="159791"/>
                                <a:ext cx="202037" cy="106452"/>
                              </a:xfrm>
                              <a:prstGeom prst="rect">
                                <a:avLst/>
                              </a:prstGeom>
                              <a:solidFill>
                                <a:schemeClr val="lt1"/>
                              </a:solidFill>
                              <a:ln w="6350">
                                <a:noFill/>
                              </a:ln>
                              <a:effectLst/>
                            </p:spPr>
                            <p:style>
                              <a:lnRef idx="0">
                                <a:schemeClr val="accent1"/>
                              </a:lnRef>
                              <a:fillRef idx="0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dk1"/>
                              </a:fontRef>
                            </p:style>
                            <p:txBody>
                              <a:bodyPr rot="0" spcFirstLastPara="0" vert="horz" wrap="square" lIns="0" tIns="0" rIns="0" bIns="0" numCol="1" spcCol="0" rtlCol="0" fromWordArt="0" anchor="ctr" anchorCtr="0" forceAA="0" compatLnSpc="1">
                                <a:prstTxWarp prst="textNoShape">
                                  <a:avLst/>
                                </a:prstTxWarp>
                                <a:noAutofit/>
                              </a:bodyPr>
                              <a:lstStyle/>
                              <a:p>
                                <a:pPr marL="0" marR="0">
                                  <a:lnSpc>
                                    <a:spcPct val="107000"/>
                                  </a:lnSpc>
                                  <a:spcBef>
                                    <a:spcPts val="0"/>
                                  </a:spcBef>
                                  <a:spcAft>
                                    <a:spcPts val="800"/>
                                  </a:spcAft>
                                </a:pPr>
                                <a:r>
                                  <a:rPr lang="en-US" sz="800" dirty="0" smtClean="0">
                                    <a:effectLst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a:t>meter1</a:t>
                                </a:r>
                                <a:endParaRPr lang="en-US" sz="1100" dirty="0">
                                  <a:effectLst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endParaRPr>
                              </a:p>
                            </p:txBody>
                          </p:sp>
                          <p:grpSp>
                            <p:nvGrpSpPr>
                              <p:cNvPr id="305" name="Group 304"/>
                              <p:cNvGrpSpPr/>
                              <p:nvPr/>
                            </p:nvGrpSpPr>
                            <p:grpSpPr>
                              <a:xfrm>
                                <a:off x="9525" y="0"/>
                                <a:ext cx="223838" cy="45719"/>
                                <a:chOff x="0" y="0"/>
                                <a:chExt cx="452437" cy="233367"/>
                              </a:xfrm>
                            </p:grpSpPr>
                            <p:sp>
                              <p:nvSpPr>
                                <p:cNvPr id="308" name="Freeform 307"/>
                                <p:cNvSpPr/>
                                <p:nvPr/>
                              </p:nvSpPr>
                              <p:spPr>
                                <a:xfrm>
                                  <a:off x="0" y="4763"/>
                                  <a:ext cx="228600" cy="228604"/>
                                </a:xfrm>
                                <a:custGeom>
                                  <a:avLst/>
                                  <a:gdLst>
                                    <a:gd name="connsiteX0" fmla="*/ 0 w 228600"/>
                                    <a:gd name="connsiteY0" fmla="*/ 223841 h 228604"/>
                                    <a:gd name="connsiteX1" fmla="*/ 114300 w 228600"/>
                                    <a:gd name="connsiteY1" fmla="*/ 4 h 228604"/>
                                    <a:gd name="connsiteX2" fmla="*/ 228600 w 228600"/>
                                    <a:gd name="connsiteY2" fmla="*/ 228604 h 228604"/>
                                  </a:gdLst>
                                  <a:ahLst/>
                                  <a:cxnLst>
                                    <a:cxn ang="0">
                                      <a:pos x="connsiteX0" y="connsiteY0"/>
                                    </a:cxn>
                                    <a:cxn ang="0">
                                      <a:pos x="connsiteX1" y="connsiteY1"/>
                                    </a:cxn>
                                    <a:cxn ang="0">
                                      <a:pos x="connsiteX2" y="connsiteY2"/>
                                    </a:cxn>
                                  </a:cxnLst>
                                  <a:rect l="l" t="t" r="r" b="b"/>
                                  <a:pathLst>
                                    <a:path w="228600" h="228604">
                                      <a:moveTo>
                                        <a:pt x="0" y="223841"/>
                                      </a:moveTo>
                                      <a:cubicBezTo>
                                        <a:pt x="38100" y="111525"/>
                                        <a:pt x="76200" y="-790"/>
                                        <a:pt x="114300" y="4"/>
                                      </a:cubicBezTo>
                                      <a:cubicBezTo>
                                        <a:pt x="152400" y="798"/>
                                        <a:pt x="190500" y="114701"/>
                                        <a:pt x="228600" y="228604"/>
                                      </a:cubicBezTo>
                                    </a:path>
                                  </a:pathLst>
                                </a:custGeom>
                                <a:noFill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    <a:prstTxWarp prst="textNoShape">
                                    <a:avLst/>
                                  </a:prstTxWarp>
                                  <a:noAutofit/>
                                </a:bodyPr>
                                <a:lstStyle/>
                                <a:p>
                                  <a:endParaRPr lang="en-US"/>
                                </a:p>
                              </p:txBody>
                            </p:sp>
                            <p:sp>
                              <p:nvSpPr>
                                <p:cNvPr id="309" name="Freeform 308"/>
                                <p:cNvSpPr/>
                                <p:nvPr/>
                              </p:nvSpPr>
                              <p:spPr>
                                <a:xfrm>
                                  <a:off x="223837" y="0"/>
                                  <a:ext cx="228600" cy="228604"/>
                                </a:xfrm>
                                <a:custGeom>
                                  <a:avLst/>
                                  <a:gdLst>
                                    <a:gd name="connsiteX0" fmla="*/ 0 w 228600"/>
                                    <a:gd name="connsiteY0" fmla="*/ 223841 h 228604"/>
                                    <a:gd name="connsiteX1" fmla="*/ 114300 w 228600"/>
                                    <a:gd name="connsiteY1" fmla="*/ 4 h 228604"/>
                                    <a:gd name="connsiteX2" fmla="*/ 228600 w 228600"/>
                                    <a:gd name="connsiteY2" fmla="*/ 228604 h 228604"/>
                                  </a:gdLst>
                                  <a:ahLst/>
                                  <a:cxnLst>
                                    <a:cxn ang="0">
                                      <a:pos x="connsiteX0" y="connsiteY0"/>
                                    </a:cxn>
                                    <a:cxn ang="0">
                                      <a:pos x="connsiteX1" y="connsiteY1"/>
                                    </a:cxn>
                                    <a:cxn ang="0">
                                      <a:pos x="connsiteX2" y="connsiteY2"/>
                                    </a:cxn>
                                  </a:cxnLst>
                                  <a:rect l="l" t="t" r="r" b="b"/>
                                  <a:pathLst>
                                    <a:path w="228600" h="228604">
                                      <a:moveTo>
                                        <a:pt x="0" y="223841"/>
                                      </a:moveTo>
                                      <a:cubicBezTo>
                                        <a:pt x="38100" y="111525"/>
                                        <a:pt x="76200" y="-790"/>
                                        <a:pt x="114300" y="4"/>
                                      </a:cubicBezTo>
                                      <a:cubicBezTo>
                                        <a:pt x="152400" y="798"/>
                                        <a:pt x="190500" y="114701"/>
                                        <a:pt x="228600" y="228604"/>
                                      </a:cubicBezTo>
                                    </a:path>
                                  </a:pathLst>
                                </a:custGeom>
                                <a:noFill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    <a:prstTxWarp prst="textNoShape">
                                    <a:avLst/>
                                  </a:prstTxWarp>
                                  <a:noAutofit/>
                                </a:bodyPr>
                                <a:lstStyle/>
                                <a:p>
                                  <a:endParaRPr lang="en-US"/>
                                </a:p>
                              </p:txBody>
                            </p:sp>
                          </p:grpSp>
                          <p:cxnSp>
                            <p:nvCxnSpPr>
                              <p:cNvPr id="306" name="Straight Connector 305"/>
                              <p:cNvCxnSpPr/>
                              <p:nvPr/>
                            </p:nvCxnSpPr>
                            <p:spPr>
                              <a:xfrm>
                                <a:off x="123825" y="42862"/>
                                <a:ext cx="0" cy="112077"/>
                              </a:xfrm>
                              <a:prstGeom prst="line">
                                <a:avLst/>
                              </a:prstGeom>
                              <a:ln w="12700"/>
                            </p:spPr>
                            <p:style>
                              <a:lnRef idx="1">
                                <a:schemeClr val="accent1"/>
                              </a:lnRef>
                              <a:fillRef idx="0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tx1"/>
                              </a:fontRef>
                            </p:style>
                          </p:cxnSp>
                          <p:sp>
                            <p:nvSpPr>
                              <p:cNvPr id="307" name="Oval 306"/>
                              <p:cNvSpPr/>
                              <p:nvPr/>
                            </p:nvSpPr>
                            <p:spPr>
                              <a:xfrm>
                                <a:off x="9525" y="152400"/>
                                <a:ext cx="223837" cy="116840"/>
                              </a:xfrm>
                              <a:prstGeom prst="ellipse">
                                <a:avLst/>
                              </a:prstGeom>
                              <a:noFill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  <a:prstTxWarp prst="textNoShape">
                                  <a:avLst/>
                                </a:prstTxWarp>
                                <a:noAutofit/>
                              </a:bodyPr>
                              <a:lstStyle/>
                              <a:p>
                                <a:endParaRPr lang="en-US"/>
                              </a:p>
                            </p:txBody>
                          </p:sp>
                        </p:grpSp>
                        <p:sp>
                          <p:nvSpPr>
                            <p:cNvPr id="297" name="Text Box 277"/>
                            <p:cNvSpPr txBox="1"/>
                            <p:nvPr/>
                          </p:nvSpPr>
                          <p:spPr>
                            <a:xfrm>
                              <a:off x="357188" y="2105025"/>
                              <a:ext cx="342900" cy="175962"/>
                            </a:xfrm>
                            <a:prstGeom prst="rect">
                              <a:avLst/>
                            </a:prstGeom>
                            <a:noFill/>
                            <a:ln w="6350">
                              <a:noFill/>
                            </a:ln>
                            <a:effectLst/>
                          </p:spPr>
                          <p:style>
                            <a:lnRef idx="0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dk1"/>
                            </a:fontRef>
                          </p:style>
                          <p:txBody>
                            <a:bodyPr rot="0" spcFirstLastPara="0" vert="horz" wrap="square" lIns="9144" tIns="9144" rIns="9144" bIns="9144" numCol="1" spcCol="0" rtlCol="0" fromWordArt="0" anchor="ctr" anchorCtr="0" forceAA="0" compatLnSpc="1">
                              <a:prstTxWarp prst="textNoShape">
                                <a:avLst/>
                              </a:prstTxWarp>
                              <a:noAutofit/>
                            </a:bodyPr>
                            <a:lstStyle/>
                            <a:p>
                              <a:pPr marL="0" marR="0">
                                <a:lnSpc>
                                  <a:spcPct val="107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</a:pPr>
                              <a:r>
                                <a:rPr lang="en-US" sz="1000">
                                  <a:effectLst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a:t>CN-1</a:t>
                              </a:r>
                              <a:endParaRPr lang="en-US" sz="1100">
                                <a:effectLst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endParaRPr>
                            </a:p>
                          </p:txBody>
                        </p:sp>
                        <p:sp>
                          <p:nvSpPr>
                            <p:cNvPr id="298" name="Text Box 278"/>
                            <p:cNvSpPr txBox="1"/>
                            <p:nvPr/>
                          </p:nvSpPr>
                          <p:spPr>
                            <a:xfrm>
                              <a:off x="1100138" y="2100262"/>
                              <a:ext cx="342900" cy="175962"/>
                            </a:xfrm>
                            <a:prstGeom prst="rect">
                              <a:avLst/>
                            </a:prstGeom>
                            <a:noFill/>
                            <a:ln w="6350">
                              <a:noFill/>
                            </a:ln>
                            <a:effectLst/>
                          </p:spPr>
                          <p:style>
                            <a:lnRef idx="0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dk1"/>
                            </a:fontRef>
                          </p:style>
                          <p:txBody>
                            <a:bodyPr rot="0" spcFirstLastPara="0" vert="horz" wrap="square" lIns="9144" tIns="9144" rIns="9144" bIns="9144" numCol="1" spcCol="0" rtlCol="0" fromWordArt="0" anchor="ctr" anchorCtr="0" forceAA="0" compatLnSpc="1">
                              <a:prstTxWarp prst="textNoShape">
                                <a:avLst/>
                              </a:prstTxWarp>
                              <a:noAutofit/>
                            </a:bodyPr>
                            <a:lstStyle/>
                            <a:p>
                              <a:pPr marL="0" marR="0">
                                <a:lnSpc>
                                  <a:spcPct val="107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</a:pPr>
                              <a:r>
                                <a:rPr lang="en-US" sz="1000">
                                  <a:effectLst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a:t>CN-2</a:t>
                              </a:r>
                              <a:endParaRPr lang="en-US" sz="1100">
                                <a:effectLst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endParaRPr>
                            </a:p>
                          </p:txBody>
                        </p:sp>
                        <p:sp>
                          <p:nvSpPr>
                            <p:cNvPr id="299" name="Text Box 279"/>
                            <p:cNvSpPr txBox="1"/>
                            <p:nvPr/>
                          </p:nvSpPr>
                          <p:spPr>
                            <a:xfrm>
                              <a:off x="1871663" y="2076450"/>
                              <a:ext cx="342900" cy="175962"/>
                            </a:xfrm>
                            <a:prstGeom prst="rect">
                              <a:avLst/>
                            </a:prstGeom>
                            <a:noFill/>
                            <a:ln w="6350">
                              <a:noFill/>
                            </a:ln>
                            <a:effectLst/>
                          </p:spPr>
                          <p:style>
                            <a:lnRef idx="0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dk1"/>
                            </a:fontRef>
                          </p:style>
                          <p:txBody>
                            <a:bodyPr rot="0" spcFirstLastPara="0" vert="horz" wrap="square" lIns="9144" tIns="9144" rIns="9144" bIns="9144" numCol="1" spcCol="0" rtlCol="0" fromWordArt="0" anchor="ctr" anchorCtr="0" forceAA="0" compatLnSpc="1">
                              <a:prstTxWarp prst="textNoShape">
                                <a:avLst/>
                              </a:prstTxWarp>
                              <a:noAutofit/>
                            </a:bodyPr>
                            <a:lstStyle/>
                            <a:p>
                              <a:pPr marL="0" marR="0">
                                <a:lnSpc>
                                  <a:spcPct val="107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</a:pPr>
                              <a:r>
                                <a:rPr lang="en-US" sz="1000">
                                  <a:effectLst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a:t>CN-3</a:t>
                              </a:r>
                              <a:endParaRPr lang="en-US" sz="1100">
                                <a:effectLst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endParaRPr>
                            </a:p>
                          </p:txBody>
                        </p:sp>
                        <p:sp>
                          <p:nvSpPr>
                            <p:cNvPr id="300" name="Text Box 280"/>
                            <p:cNvSpPr txBox="1"/>
                            <p:nvPr/>
                          </p:nvSpPr>
                          <p:spPr>
                            <a:xfrm>
                              <a:off x="261938" y="533400"/>
                              <a:ext cx="342900" cy="175962"/>
                            </a:xfrm>
                            <a:prstGeom prst="rect">
                              <a:avLst/>
                            </a:prstGeom>
                            <a:noFill/>
                            <a:ln w="6350">
                              <a:noFill/>
                            </a:ln>
                            <a:effectLst/>
                          </p:spPr>
                          <p:style>
                            <a:lnRef idx="0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dk1"/>
                            </a:fontRef>
                          </p:style>
                          <p:txBody>
                            <a:bodyPr rot="0" spcFirstLastPara="0" vert="horz" wrap="square" lIns="9144" tIns="9144" rIns="9144" bIns="9144" numCol="1" spcCol="0" rtlCol="0" fromWordArt="0" anchor="ctr" anchorCtr="0" forceAA="0" compatLnSpc="1">
                              <a:prstTxWarp prst="textNoShape">
                                <a:avLst/>
                              </a:prstTxWarp>
                              <a:noAutofit/>
                            </a:bodyPr>
                            <a:lstStyle/>
                            <a:p>
                              <a:pPr marL="0" marR="0">
                                <a:lnSpc>
                                  <a:spcPct val="107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</a:pPr>
                              <a:r>
                                <a:rPr lang="en-US" sz="1000">
                                  <a:effectLst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a:t>RN-1</a:t>
                              </a:r>
                              <a:endParaRPr lang="en-US" sz="1100">
                                <a:effectLst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endParaRPr>
                            </a:p>
                          </p:txBody>
                        </p:sp>
                        <p:sp>
                          <p:nvSpPr>
                            <p:cNvPr id="301" name="Text Box 281"/>
                            <p:cNvSpPr txBox="1"/>
                            <p:nvPr/>
                          </p:nvSpPr>
                          <p:spPr>
                            <a:xfrm>
                              <a:off x="995363" y="519112"/>
                              <a:ext cx="342900" cy="175962"/>
                            </a:xfrm>
                            <a:prstGeom prst="rect">
                              <a:avLst/>
                            </a:prstGeom>
                            <a:noFill/>
                            <a:ln w="6350">
                              <a:noFill/>
                            </a:ln>
                            <a:effectLst/>
                          </p:spPr>
                          <p:style>
                            <a:lnRef idx="0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dk1"/>
                            </a:fontRef>
                          </p:style>
                          <p:txBody>
                            <a:bodyPr rot="0" spcFirstLastPara="0" vert="horz" wrap="square" lIns="9144" tIns="9144" rIns="9144" bIns="9144" numCol="1" spcCol="0" rtlCol="0" fromWordArt="0" anchor="ctr" anchorCtr="0" forceAA="0" compatLnSpc="1">
                              <a:prstTxWarp prst="textNoShape">
                                <a:avLst/>
                              </a:prstTxWarp>
                              <a:noAutofit/>
                            </a:bodyPr>
                            <a:lstStyle/>
                            <a:p>
                              <a:pPr marL="0" marR="0">
                                <a:lnSpc>
                                  <a:spcPct val="107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</a:pPr>
                              <a:r>
                                <a:rPr lang="en-US" sz="1000">
                                  <a:effectLst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a:t>RN-2</a:t>
                              </a:r>
                              <a:endParaRPr lang="en-US" sz="1100">
                                <a:effectLst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endParaRPr>
                            </a:p>
                          </p:txBody>
                        </p:sp>
                        <p:sp>
                          <p:nvSpPr>
                            <p:cNvPr id="302" name="Text Box 282"/>
                            <p:cNvSpPr txBox="1"/>
                            <p:nvPr/>
                          </p:nvSpPr>
                          <p:spPr>
                            <a:xfrm>
                              <a:off x="1762118" y="519081"/>
                              <a:ext cx="209549" cy="175962"/>
                            </a:xfrm>
                            <a:prstGeom prst="rect">
                              <a:avLst/>
                            </a:prstGeom>
                            <a:noFill/>
                            <a:ln w="6350">
                              <a:noFill/>
                            </a:ln>
                            <a:effectLst/>
                          </p:spPr>
                          <p:style>
                            <a:lnRef idx="0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dk1"/>
                            </a:fontRef>
                          </p:style>
                          <p:txBody>
                            <a:bodyPr rot="0" spcFirstLastPara="0" vert="horz" wrap="square" lIns="9144" tIns="9144" rIns="9144" bIns="9144" numCol="1" spcCol="0" rtlCol="0" fromWordArt="0" anchor="ctr" anchorCtr="0" forceAA="0" compatLnSpc="1">
                              <a:prstTxWarp prst="textNoShape">
                                <a:avLst/>
                              </a:prstTxWarp>
                              <a:noAutofit/>
                            </a:bodyPr>
                            <a:lstStyle/>
                            <a:p>
                              <a:pPr marL="0" marR="0">
                                <a:lnSpc>
                                  <a:spcPct val="107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</a:pPr>
                              <a:r>
                                <a:rPr lang="en-US" sz="1000">
                                  <a:effectLst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a:t>RN-3</a:t>
                              </a:r>
                              <a:endParaRPr lang="en-US" sz="1100">
                                <a:effectLst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endParaRPr>
                            </a:p>
                          </p:txBody>
                        </p:sp>
                        <p:sp>
                          <p:nvSpPr>
                            <p:cNvPr id="303" name="Text Box 283"/>
                            <p:cNvSpPr txBox="1"/>
                            <p:nvPr/>
                          </p:nvSpPr>
                          <p:spPr>
                            <a:xfrm>
                              <a:off x="2643188" y="596905"/>
                              <a:ext cx="314325" cy="175962"/>
                            </a:xfrm>
                            <a:prstGeom prst="rect">
                              <a:avLst/>
                            </a:prstGeom>
                            <a:noFill/>
                            <a:ln w="6350">
                              <a:noFill/>
                            </a:ln>
                            <a:effectLst/>
                          </p:spPr>
                          <p:style>
                            <a:lnRef idx="0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dk1"/>
                            </a:fontRef>
                          </p:style>
                          <p:txBody>
                            <a:bodyPr rot="0" spcFirstLastPara="0" vert="horz" wrap="square" lIns="9144" tIns="9144" rIns="9144" bIns="9144" numCol="1" spcCol="0" rtlCol="0" fromWordArt="0" anchor="ctr" anchorCtr="0" forceAA="0" compatLnSpc="1">
                              <a:prstTxWarp prst="textNoShape">
                                <a:avLst/>
                              </a:prstTxWarp>
                              <a:noAutofit/>
                            </a:bodyPr>
                            <a:lstStyle/>
                            <a:p>
                              <a:pPr marL="0" marR="0">
                                <a:lnSpc>
                                  <a:spcPct val="107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</a:pPr>
                              <a:r>
                                <a:rPr lang="en-US" sz="1000" dirty="0" smtClean="0">
                                  <a:effectLst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a:t>EB-m1</a:t>
                              </a:r>
                              <a:endParaRPr lang="en-US" sz="1100" dirty="0">
                                <a:effectLst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endParaRPr>
                            </a:p>
                          </p:txBody>
                        </p:sp>
                      </p:grpSp>
                      <p:cxnSp>
                        <p:nvCxnSpPr>
                          <p:cNvPr id="279" name="Straight Arrow Connector 278"/>
                          <p:cNvCxnSpPr/>
                          <p:nvPr/>
                        </p:nvCxnSpPr>
                        <p:spPr>
                          <a:xfrm flipV="1">
                            <a:off x="1139588" y="2893325"/>
                            <a:ext cx="3141095" cy="675564"/>
                          </a:xfrm>
                          <a:prstGeom prst="straightConnector1">
                            <a:avLst/>
                          </a:prstGeom>
                          <a:ln w="12700">
                            <a:prstDash val="sysDot"/>
                            <a:tailEnd type="triangle"/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280" name="Straight Arrow Connector 279"/>
                          <p:cNvCxnSpPr/>
                          <p:nvPr/>
                        </p:nvCxnSpPr>
                        <p:spPr>
                          <a:xfrm flipV="1">
                            <a:off x="2292824" y="2961564"/>
                            <a:ext cx="1937982" cy="606766"/>
                          </a:xfrm>
                          <a:prstGeom prst="straightConnector1">
                            <a:avLst/>
                          </a:prstGeom>
                          <a:ln w="12700">
                            <a:prstDash val="sysDot"/>
                            <a:tailEnd type="triangle"/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281" name="Straight Arrow Connector 280"/>
                          <p:cNvCxnSpPr/>
                          <p:nvPr/>
                        </p:nvCxnSpPr>
                        <p:spPr>
                          <a:xfrm flipV="1">
                            <a:off x="3527946" y="3016155"/>
                            <a:ext cx="702263" cy="547893"/>
                          </a:xfrm>
                          <a:prstGeom prst="straightConnector1">
                            <a:avLst/>
                          </a:prstGeom>
                          <a:ln w="12700">
                            <a:prstDash val="sysDot"/>
                            <a:tailEnd type="triangle"/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</p:grpSp>
                    <p:sp>
                      <p:nvSpPr>
                        <p:cNvPr id="275" name="Text Box 289"/>
                        <p:cNvSpPr txBox="1"/>
                        <p:nvPr/>
                      </p:nvSpPr>
                      <p:spPr>
                        <a:xfrm>
                          <a:off x="955343" y="4080681"/>
                          <a:ext cx="313690" cy="288925"/>
                        </a:xfrm>
                        <a:prstGeom prst="rect">
                          <a:avLst/>
                        </a:prstGeom>
                        <a:noFill/>
                        <a:ln w="6350">
                          <a:noFill/>
                        </a:ln>
                        <a:effectLst/>
                      </p:spPr>
                      <p:style>
                        <a:lnRef idx="0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dk1"/>
                        </a:fontRef>
                      </p:style>
                      <p:txBody>
                        <a:bodyPr rot="0" spcFirstLastPara="0" vert="horz" wrap="square" lIns="9144" tIns="9144" rIns="9144" bIns="9144" numCol="1" spcCol="0" rtlCol="0" fromWordArt="0" anchor="ctr" anchorCtr="0" forceAA="0" compatLnSpc="1">
                          <a:prstTxWarp prst="textNoShape">
                            <a:avLst/>
                          </a:prstTxWarp>
                          <a:noAutofit/>
                        </a:bodyPr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000">
                              <a:effectLst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CT-1</a:t>
                          </a:r>
                          <a:endParaRPr lang="en-US" sz="1100">
                            <a:effectLst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p:txBody>
                    </p:sp>
                    <p:sp>
                      <p:nvSpPr>
                        <p:cNvPr id="276" name="Text Box 290"/>
                        <p:cNvSpPr txBox="1"/>
                        <p:nvPr/>
                      </p:nvSpPr>
                      <p:spPr>
                        <a:xfrm>
                          <a:off x="2163170" y="4067033"/>
                          <a:ext cx="313690" cy="288925"/>
                        </a:xfrm>
                        <a:prstGeom prst="rect">
                          <a:avLst/>
                        </a:prstGeom>
                        <a:noFill/>
                        <a:ln w="6350">
                          <a:noFill/>
                        </a:ln>
                        <a:effectLst/>
                      </p:spPr>
                      <p:style>
                        <a:lnRef idx="0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dk1"/>
                        </a:fontRef>
                      </p:style>
                      <p:txBody>
                        <a:bodyPr rot="0" spcFirstLastPara="0" vert="horz" wrap="square" lIns="9144" tIns="9144" rIns="9144" bIns="9144" numCol="1" spcCol="0" rtlCol="0" fromWordArt="0" anchor="ctr" anchorCtr="0" forceAA="0" compatLnSpc="1">
                          <a:prstTxWarp prst="textNoShape">
                            <a:avLst/>
                          </a:prstTxWarp>
                          <a:noAutofit/>
                        </a:bodyPr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000">
                              <a:effectLst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CT-1</a:t>
                          </a:r>
                          <a:endParaRPr lang="en-US" sz="1100">
                            <a:effectLst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p:txBody>
                    </p:sp>
                    <p:sp>
                      <p:nvSpPr>
                        <p:cNvPr id="277" name="Text Box 291"/>
                        <p:cNvSpPr txBox="1"/>
                        <p:nvPr/>
                      </p:nvSpPr>
                      <p:spPr>
                        <a:xfrm>
                          <a:off x="3459708" y="4046562"/>
                          <a:ext cx="174015" cy="288925"/>
                        </a:xfrm>
                        <a:prstGeom prst="rect">
                          <a:avLst/>
                        </a:prstGeom>
                        <a:noFill/>
                        <a:ln w="6350">
                          <a:noFill/>
                        </a:ln>
                        <a:effectLst/>
                      </p:spPr>
                      <p:style>
                        <a:lnRef idx="0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dk1"/>
                        </a:fontRef>
                      </p:style>
                      <p:txBody>
                        <a:bodyPr rot="0" spcFirstLastPara="0" vert="horz" wrap="square" lIns="9144" tIns="9144" rIns="9144" bIns="9144" numCol="1" spcCol="0" rtlCol="0" fromWordArt="0" anchor="ctr" anchorCtr="0" forceAA="0" compatLnSpc="1">
                          <a:prstTxWarp prst="textNoShape">
                            <a:avLst/>
                          </a:prstTxWarp>
                          <a:noAutofit/>
                        </a:bodyPr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000">
                              <a:effectLst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ST</a:t>
                          </a:r>
                          <a:endParaRPr lang="en-US" sz="1100">
                            <a:effectLst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p:txBody>
                    </p:sp>
                  </p:grpSp>
                  <p:sp>
                    <p:nvSpPr>
                      <p:cNvPr id="261" name="Text Box 292"/>
                      <p:cNvSpPr txBox="1"/>
                      <p:nvPr/>
                    </p:nvSpPr>
                    <p:spPr>
                      <a:xfrm>
                        <a:off x="730155" y="2770496"/>
                        <a:ext cx="376533" cy="289165"/>
                      </a:xfrm>
                      <a:prstGeom prst="rect">
                        <a:avLst/>
                      </a:prstGeom>
                      <a:noFill/>
                      <a:ln w="6350">
                        <a:noFill/>
                      </a:ln>
                      <a:effectLst/>
                    </p:spPr>
                    <p:style>
                      <a:lnRef idx="0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dk1"/>
                      </a:fontRef>
                    </p:style>
                    <p:txBody>
                      <a:bodyPr rot="0" spcFirstLastPara="0" vert="horz" wrap="square" lIns="9144" tIns="9144" rIns="9144" bIns="9144" numCol="1" spcCol="0" rtlCol="0" fromWordArt="0" anchor="ctr" anchorCtr="0" forceAA="0" compatLnSpc="1">
                        <a:prstTxWarp prst="textNoShape">
                          <a:avLst/>
                        </a:prstTxWarp>
                        <a:noAutofit/>
                      </a:bodyPr>
                      <a:lstStyle/>
                      <a:p>
                        <a:pPr marL="0" marR="0">
                          <a:lnSpc>
                            <a:spcPct val="107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</a:pPr>
                        <a:r>
                          <a:rPr lang="en-US" sz="1000">
                            <a:effectLst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a:t>BKR-1</a:t>
                        </a:r>
                        <a:endParaRPr lang="en-US" sz="1100">
                          <a:effectLst/>
                          <a:ea typeface="Calibri" panose="020F0502020204030204" pitchFamily="34" charset="0"/>
                          <a:cs typeface="Times New Roman" panose="02020603050405020304" pitchFamily="18" charset="0"/>
                        </a:endParaRPr>
                      </a:p>
                    </p:txBody>
                  </p:sp>
                  <p:sp>
                    <p:nvSpPr>
                      <p:cNvPr id="262" name="Text Box 293"/>
                      <p:cNvSpPr txBox="1"/>
                      <p:nvPr/>
                    </p:nvSpPr>
                    <p:spPr>
                      <a:xfrm>
                        <a:off x="1924334" y="2777320"/>
                        <a:ext cx="376533" cy="289165"/>
                      </a:xfrm>
                      <a:prstGeom prst="rect">
                        <a:avLst/>
                      </a:prstGeom>
                      <a:noFill/>
                      <a:ln w="6350">
                        <a:noFill/>
                      </a:ln>
                      <a:effectLst/>
                    </p:spPr>
                    <p:style>
                      <a:lnRef idx="0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dk1"/>
                      </a:fontRef>
                    </p:style>
                    <p:txBody>
                      <a:bodyPr rot="0" spcFirstLastPara="0" vert="horz" wrap="square" lIns="9144" tIns="9144" rIns="9144" bIns="9144" numCol="1" spcCol="0" rtlCol="0" fromWordArt="0" anchor="ctr" anchorCtr="0" forceAA="0" compatLnSpc="1">
                        <a:prstTxWarp prst="textNoShape">
                          <a:avLst/>
                        </a:prstTxWarp>
                        <a:noAutofit/>
                      </a:bodyPr>
                      <a:lstStyle/>
                      <a:p>
                        <a:pPr marL="0" marR="0">
                          <a:lnSpc>
                            <a:spcPct val="107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</a:pPr>
                        <a:r>
                          <a:rPr lang="en-US" sz="1000">
                            <a:effectLst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a:t>BKR-2</a:t>
                        </a:r>
                        <a:endParaRPr lang="en-US" sz="1100">
                          <a:effectLst/>
                          <a:ea typeface="Calibri" panose="020F0502020204030204" pitchFamily="34" charset="0"/>
                          <a:cs typeface="Times New Roman" panose="02020603050405020304" pitchFamily="18" charset="0"/>
                        </a:endParaRPr>
                      </a:p>
                    </p:txBody>
                  </p:sp>
                  <p:sp>
                    <p:nvSpPr>
                      <p:cNvPr id="263" name="Text Box 294"/>
                      <p:cNvSpPr txBox="1"/>
                      <p:nvPr/>
                    </p:nvSpPr>
                    <p:spPr>
                      <a:xfrm>
                        <a:off x="3159456" y="2777320"/>
                        <a:ext cx="376533" cy="289165"/>
                      </a:xfrm>
                      <a:prstGeom prst="rect">
                        <a:avLst/>
                      </a:prstGeom>
                      <a:noFill/>
                      <a:ln w="6350">
                        <a:noFill/>
                      </a:ln>
                      <a:effectLst/>
                    </p:spPr>
                    <p:style>
                      <a:lnRef idx="0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dk1"/>
                      </a:fontRef>
                    </p:style>
                    <p:txBody>
                      <a:bodyPr rot="0" spcFirstLastPara="0" vert="horz" wrap="square" lIns="9144" tIns="9144" rIns="9144" bIns="9144" numCol="1" spcCol="0" rtlCol="0" fromWordArt="0" anchor="ctr" anchorCtr="0" forceAA="0" compatLnSpc="1">
                        <a:prstTxWarp prst="textNoShape">
                          <a:avLst/>
                        </a:prstTxWarp>
                        <a:noAutofit/>
                      </a:bodyPr>
                      <a:lstStyle/>
                      <a:p>
                        <a:pPr marL="0" marR="0">
                          <a:lnSpc>
                            <a:spcPct val="107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</a:pPr>
                        <a:r>
                          <a:rPr lang="en-US" sz="1000">
                            <a:effectLst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a:t>BKR-3</a:t>
                        </a:r>
                        <a:endParaRPr lang="en-US" sz="1100">
                          <a:effectLst/>
                          <a:ea typeface="Calibri" panose="020F0502020204030204" pitchFamily="34" charset="0"/>
                          <a:cs typeface="Times New Roman" panose="02020603050405020304" pitchFamily="18" charset="0"/>
                        </a:endParaRPr>
                      </a:p>
                    </p:txBody>
                  </p:sp>
                  <p:sp>
                    <p:nvSpPr>
                      <p:cNvPr id="264" name="Text Box 295"/>
                      <p:cNvSpPr txBox="1"/>
                      <p:nvPr/>
                    </p:nvSpPr>
                    <p:spPr>
                      <a:xfrm>
                        <a:off x="667941" y="1643224"/>
                        <a:ext cx="376533" cy="289166"/>
                      </a:xfrm>
                      <a:prstGeom prst="rect">
                        <a:avLst/>
                      </a:prstGeom>
                      <a:noFill/>
                      <a:ln w="6350">
                        <a:noFill/>
                      </a:ln>
                      <a:effectLst/>
                    </p:spPr>
                    <p:style>
                      <a:lnRef idx="0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dk1"/>
                      </a:fontRef>
                    </p:style>
                    <p:txBody>
                      <a:bodyPr rot="0" spcFirstLastPara="0" vert="horz" wrap="square" lIns="9144" tIns="9144" rIns="9144" bIns="9144" numCol="1" spcCol="0" rtlCol="0" fromWordArt="0" anchor="ctr" anchorCtr="0" forceAA="0" compatLnSpc="1">
                        <a:prstTxWarp prst="textNoShape">
                          <a:avLst/>
                        </a:prstTxWarp>
                        <a:noAutofit/>
                      </a:bodyPr>
                      <a:lstStyle/>
                      <a:p>
                        <a:pPr marL="0" marR="0">
                          <a:lnSpc>
                            <a:spcPct val="107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</a:pPr>
                        <a:r>
                          <a:rPr lang="en-US" sz="1000" dirty="0">
                            <a:effectLst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a:t>BKR-5</a:t>
                        </a:r>
                        <a:endParaRPr lang="en-US" sz="1100" dirty="0">
                          <a:effectLst/>
                          <a:ea typeface="Calibri" panose="020F0502020204030204" pitchFamily="34" charset="0"/>
                          <a:cs typeface="Times New Roman" panose="02020603050405020304" pitchFamily="18" charset="0"/>
                        </a:endParaRPr>
                      </a:p>
                    </p:txBody>
                  </p:sp>
                  <p:sp>
                    <p:nvSpPr>
                      <p:cNvPr id="265" name="Text Box 296"/>
                      <p:cNvSpPr txBox="1"/>
                      <p:nvPr/>
                    </p:nvSpPr>
                    <p:spPr>
                      <a:xfrm>
                        <a:off x="658505" y="326275"/>
                        <a:ext cx="376533" cy="289166"/>
                      </a:xfrm>
                      <a:prstGeom prst="rect">
                        <a:avLst/>
                      </a:prstGeom>
                      <a:noFill/>
                      <a:ln w="6350">
                        <a:noFill/>
                      </a:ln>
                      <a:effectLst/>
                    </p:spPr>
                    <p:style>
                      <a:lnRef idx="0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dk1"/>
                      </a:fontRef>
                    </p:style>
                    <p:txBody>
                      <a:bodyPr rot="0" spcFirstLastPara="0" vert="horz" wrap="square" lIns="9144" tIns="9144" rIns="9144" bIns="9144" numCol="1" spcCol="0" rtlCol="0" fromWordArt="0" anchor="ctr" anchorCtr="0" forceAA="0" compatLnSpc="1">
                        <a:prstTxWarp prst="textNoShape">
                          <a:avLst/>
                        </a:prstTxWarp>
                        <a:noAutofit/>
                      </a:bodyPr>
                      <a:lstStyle/>
                      <a:p>
                        <a:pPr marL="0" marR="0">
                          <a:lnSpc>
                            <a:spcPct val="107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</a:pPr>
                        <a:r>
                          <a:rPr lang="en-US" sz="1000" dirty="0">
                            <a:effectLst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a:t>BKR-4</a:t>
                        </a:r>
                        <a:endParaRPr lang="en-US" sz="1100" dirty="0">
                          <a:effectLst/>
                          <a:ea typeface="Calibri" panose="020F0502020204030204" pitchFamily="34" charset="0"/>
                          <a:cs typeface="Times New Roman" panose="02020603050405020304" pitchFamily="18" charset="0"/>
                        </a:endParaRPr>
                      </a:p>
                    </p:txBody>
                  </p:sp>
                  <p:sp>
                    <p:nvSpPr>
                      <p:cNvPr id="266" name="Text Box 297"/>
                      <p:cNvSpPr txBox="1"/>
                      <p:nvPr/>
                    </p:nvSpPr>
                    <p:spPr>
                      <a:xfrm>
                        <a:off x="1221474" y="341194"/>
                        <a:ext cx="376533" cy="289165"/>
                      </a:xfrm>
                      <a:prstGeom prst="rect">
                        <a:avLst/>
                      </a:prstGeom>
                      <a:noFill/>
                      <a:ln w="6350">
                        <a:noFill/>
                      </a:ln>
                      <a:effectLst/>
                    </p:spPr>
                    <p:style>
                      <a:lnRef idx="0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dk1"/>
                      </a:fontRef>
                    </p:style>
                    <p:txBody>
                      <a:bodyPr rot="0" spcFirstLastPara="0" vert="horz" wrap="square" lIns="9144" tIns="9144" rIns="9144" bIns="9144" numCol="1" spcCol="0" rtlCol="0" fromWordArt="0" anchor="ctr" anchorCtr="0" forceAA="0" compatLnSpc="1">
                        <a:prstTxWarp prst="textNoShape">
                          <a:avLst/>
                        </a:prstTxWarp>
                        <a:noAutofit/>
                      </a:bodyPr>
                      <a:lstStyle/>
                      <a:p>
                        <a:pPr marL="0" marR="0">
                          <a:lnSpc>
                            <a:spcPct val="107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</a:pPr>
                        <a:r>
                          <a:rPr lang="en-US" sz="1000">
                            <a:effectLst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a:t>BKR-6</a:t>
                        </a:r>
                        <a:endParaRPr lang="en-US" sz="1100">
                          <a:effectLst/>
                          <a:ea typeface="Calibri" panose="020F0502020204030204" pitchFamily="34" charset="0"/>
                          <a:cs typeface="Times New Roman" panose="02020603050405020304" pitchFamily="18" charset="0"/>
                        </a:endParaRPr>
                      </a:p>
                    </p:txBody>
                  </p:sp>
                  <p:sp>
                    <p:nvSpPr>
                      <p:cNvPr id="267" name="Text Box 298"/>
                      <p:cNvSpPr txBox="1"/>
                      <p:nvPr/>
                    </p:nvSpPr>
                    <p:spPr>
                      <a:xfrm>
                        <a:off x="1235122" y="1651380"/>
                        <a:ext cx="376533" cy="289165"/>
                      </a:xfrm>
                      <a:prstGeom prst="rect">
                        <a:avLst/>
                      </a:prstGeom>
                      <a:noFill/>
                      <a:ln w="6350">
                        <a:noFill/>
                      </a:ln>
                      <a:effectLst/>
                    </p:spPr>
                    <p:style>
                      <a:lnRef idx="0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dk1"/>
                      </a:fontRef>
                    </p:style>
                    <p:txBody>
                      <a:bodyPr rot="0" spcFirstLastPara="0" vert="horz" wrap="square" lIns="9144" tIns="9144" rIns="9144" bIns="9144" numCol="1" spcCol="0" rtlCol="0" fromWordArt="0" anchor="ctr" anchorCtr="0" forceAA="0" compatLnSpc="1">
                        <a:prstTxWarp prst="textNoShape">
                          <a:avLst/>
                        </a:prstTxWarp>
                        <a:noAutofit/>
                      </a:bodyPr>
                      <a:lstStyle/>
                      <a:p>
                        <a:pPr marL="0" marR="0">
                          <a:lnSpc>
                            <a:spcPct val="107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</a:pPr>
                        <a:r>
                          <a:rPr lang="en-US" sz="1000">
                            <a:effectLst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a:t>BKR-7</a:t>
                        </a:r>
                        <a:endParaRPr lang="en-US" sz="1100">
                          <a:effectLst/>
                          <a:ea typeface="Calibri" panose="020F0502020204030204" pitchFamily="34" charset="0"/>
                          <a:cs typeface="Times New Roman" panose="02020603050405020304" pitchFamily="18" charset="0"/>
                        </a:endParaRPr>
                      </a:p>
                    </p:txBody>
                  </p:sp>
                  <p:sp>
                    <p:nvSpPr>
                      <p:cNvPr id="268" name="Text Box 299"/>
                      <p:cNvSpPr txBox="1"/>
                      <p:nvPr/>
                    </p:nvSpPr>
                    <p:spPr>
                      <a:xfrm>
                        <a:off x="2456597" y="341194"/>
                        <a:ext cx="376533" cy="289165"/>
                      </a:xfrm>
                      <a:prstGeom prst="rect">
                        <a:avLst/>
                      </a:prstGeom>
                      <a:noFill/>
                      <a:ln w="6350">
                        <a:noFill/>
                      </a:ln>
                      <a:effectLst/>
                    </p:spPr>
                    <p:style>
                      <a:lnRef idx="0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dk1"/>
                      </a:fontRef>
                    </p:style>
                    <p:txBody>
                      <a:bodyPr rot="0" spcFirstLastPara="0" vert="horz" wrap="square" lIns="9144" tIns="9144" rIns="9144" bIns="9144" numCol="1" spcCol="0" rtlCol="0" fromWordArt="0" anchor="ctr" anchorCtr="0" forceAA="0" compatLnSpc="1">
                        <a:prstTxWarp prst="textNoShape">
                          <a:avLst/>
                        </a:prstTxWarp>
                        <a:noAutofit/>
                      </a:bodyPr>
                      <a:lstStyle/>
                      <a:p>
                        <a:pPr marL="0" marR="0">
                          <a:lnSpc>
                            <a:spcPct val="107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</a:pPr>
                        <a:r>
                          <a:rPr lang="en-US" sz="1000">
                            <a:effectLst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a:t>BKR-8</a:t>
                        </a:r>
                        <a:endParaRPr lang="en-US" sz="1100">
                          <a:effectLst/>
                          <a:ea typeface="Calibri" panose="020F0502020204030204" pitchFamily="34" charset="0"/>
                          <a:cs typeface="Times New Roman" panose="02020603050405020304" pitchFamily="18" charset="0"/>
                        </a:endParaRPr>
                      </a:p>
                    </p:txBody>
                  </p:sp>
                  <p:sp>
                    <p:nvSpPr>
                      <p:cNvPr id="269" name="Text Box 300"/>
                      <p:cNvSpPr txBox="1"/>
                      <p:nvPr/>
                    </p:nvSpPr>
                    <p:spPr>
                      <a:xfrm>
                        <a:off x="2470244" y="1651380"/>
                        <a:ext cx="376533" cy="289165"/>
                      </a:xfrm>
                      <a:prstGeom prst="rect">
                        <a:avLst/>
                      </a:prstGeom>
                      <a:noFill/>
                      <a:ln w="6350">
                        <a:noFill/>
                      </a:ln>
                      <a:effectLst/>
                    </p:spPr>
                    <p:style>
                      <a:lnRef idx="0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dk1"/>
                      </a:fontRef>
                    </p:style>
                    <p:txBody>
                      <a:bodyPr rot="0" spcFirstLastPara="0" vert="horz" wrap="square" lIns="9144" tIns="9144" rIns="9144" bIns="9144" numCol="1" spcCol="0" rtlCol="0" fromWordArt="0" anchor="ctr" anchorCtr="0" forceAA="0" compatLnSpc="1">
                        <a:prstTxWarp prst="textNoShape">
                          <a:avLst/>
                        </a:prstTxWarp>
                        <a:noAutofit/>
                      </a:bodyPr>
                      <a:lstStyle/>
                      <a:p>
                        <a:pPr marL="0" marR="0">
                          <a:lnSpc>
                            <a:spcPct val="107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</a:pPr>
                        <a:r>
                          <a:rPr lang="en-US" sz="1000">
                            <a:effectLst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a:t>BKR-9</a:t>
                        </a:r>
                        <a:endParaRPr lang="en-US" sz="1100">
                          <a:effectLst/>
                          <a:ea typeface="Calibri" panose="020F0502020204030204" pitchFamily="34" charset="0"/>
                          <a:cs typeface="Times New Roman" panose="02020603050405020304" pitchFamily="18" charset="0"/>
                        </a:endParaRPr>
                      </a:p>
                    </p:txBody>
                  </p:sp>
                  <p:sp>
                    <p:nvSpPr>
                      <p:cNvPr id="270" name="Text Box 301"/>
                      <p:cNvSpPr txBox="1"/>
                      <p:nvPr/>
                    </p:nvSpPr>
                    <p:spPr>
                      <a:xfrm>
                        <a:off x="4183038" y="511791"/>
                        <a:ext cx="410039" cy="289165"/>
                      </a:xfrm>
                      <a:prstGeom prst="rect">
                        <a:avLst/>
                      </a:prstGeom>
                      <a:noFill/>
                      <a:ln w="6350">
                        <a:noFill/>
                      </a:ln>
                      <a:effectLst/>
                    </p:spPr>
                    <p:style>
                      <a:lnRef idx="0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dk1"/>
                      </a:fontRef>
                    </p:style>
                    <p:txBody>
                      <a:bodyPr rot="0" spcFirstLastPara="0" vert="horz" wrap="square" lIns="9144" tIns="9144" rIns="9144" bIns="9144" numCol="1" spcCol="0" rtlCol="0" fromWordArt="0" anchor="ctr" anchorCtr="0" forceAA="0" compatLnSpc="1">
                        <a:prstTxWarp prst="textNoShape">
                          <a:avLst/>
                        </a:prstTxWarp>
                        <a:noAutofit/>
                      </a:bodyPr>
                      <a:lstStyle/>
                      <a:p>
                        <a:pPr marL="0" marR="0">
                          <a:lnSpc>
                            <a:spcPct val="107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</a:pPr>
                        <a:r>
                          <a:rPr lang="en-US" sz="1000">
                            <a:effectLst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a:t>BKR-10</a:t>
                        </a:r>
                        <a:endParaRPr lang="en-US" sz="1100">
                          <a:effectLst/>
                          <a:ea typeface="Calibri" panose="020F0502020204030204" pitchFamily="34" charset="0"/>
                          <a:cs typeface="Times New Roman" panose="02020603050405020304" pitchFamily="18" charset="0"/>
                        </a:endParaRPr>
                      </a:p>
                    </p:txBody>
                  </p:sp>
                  <p:sp>
                    <p:nvSpPr>
                      <p:cNvPr id="271" name="Text Box 302"/>
                      <p:cNvSpPr txBox="1"/>
                      <p:nvPr/>
                    </p:nvSpPr>
                    <p:spPr>
                      <a:xfrm>
                        <a:off x="4183038" y="1460311"/>
                        <a:ext cx="410039" cy="289165"/>
                      </a:xfrm>
                      <a:prstGeom prst="rect">
                        <a:avLst/>
                      </a:prstGeom>
                      <a:noFill/>
                      <a:ln w="6350">
                        <a:noFill/>
                      </a:ln>
                      <a:effectLst/>
                    </p:spPr>
                    <p:style>
                      <a:lnRef idx="0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dk1"/>
                      </a:fontRef>
                    </p:style>
                    <p:txBody>
                      <a:bodyPr rot="0" spcFirstLastPara="0" vert="horz" wrap="square" lIns="9144" tIns="9144" rIns="9144" bIns="9144" numCol="1" spcCol="0" rtlCol="0" fromWordArt="0" anchor="ctr" anchorCtr="0" forceAA="0" compatLnSpc="1">
                        <a:prstTxWarp prst="textNoShape">
                          <a:avLst/>
                        </a:prstTxWarp>
                        <a:noAutofit/>
                      </a:bodyPr>
                      <a:lstStyle/>
                      <a:p>
                        <a:pPr marL="0" marR="0">
                          <a:lnSpc>
                            <a:spcPct val="107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</a:pPr>
                        <a:r>
                          <a:rPr lang="en-US" sz="1000">
                            <a:effectLst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a:t>BKR-11</a:t>
                        </a:r>
                        <a:endParaRPr lang="en-US" sz="1100">
                          <a:effectLst/>
                          <a:ea typeface="Calibri" panose="020F0502020204030204" pitchFamily="34" charset="0"/>
                          <a:cs typeface="Times New Roman" panose="02020603050405020304" pitchFamily="18" charset="0"/>
                        </a:endParaRPr>
                      </a:p>
                    </p:txBody>
                  </p:sp>
                  <p:sp>
                    <p:nvSpPr>
                      <p:cNvPr id="272" name="Oval 271"/>
                      <p:cNvSpPr/>
                      <p:nvPr/>
                    </p:nvSpPr>
                    <p:spPr>
                      <a:xfrm>
                        <a:off x="211540" y="3678072"/>
                        <a:ext cx="4415051" cy="563472"/>
                      </a:xfrm>
                      <a:prstGeom prst="ellipse">
                        <a:avLst/>
                      </a:prstGeom>
                      <a:noFill/>
                      <a:ln w="22225">
                        <a:prstDash val="sysDot"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ot="0" spcFirstLastPara="0" vert="horz" wrap="square" lIns="91440" tIns="45720" rIns="91440" bIns="45720" numCol="1" spcCol="0" rtlCol="0" fromWordArt="0" anchor="ctr" anchorCtr="0" forceAA="0" compatLnSpc="1">
                        <a:prstTxWarp prst="textNoShape">
                          <a:avLst/>
                        </a:prstTxWarp>
                        <a:noAutofit/>
                      </a:bodyPr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273" name="Text Box 304"/>
                      <p:cNvSpPr txBox="1"/>
                      <p:nvPr/>
                    </p:nvSpPr>
                    <p:spPr>
                      <a:xfrm>
                        <a:off x="4094328" y="3807726"/>
                        <a:ext cx="551282" cy="289164"/>
                      </a:xfrm>
                      <a:prstGeom prst="rect">
                        <a:avLst/>
                      </a:prstGeom>
                      <a:noFill/>
                      <a:ln w="6350">
                        <a:noFill/>
                      </a:ln>
                      <a:effectLst/>
                    </p:spPr>
                    <p:style>
                      <a:lnRef idx="0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dk1"/>
                      </a:fontRef>
                    </p:style>
                    <p:txBody>
                      <a:bodyPr rot="0" spcFirstLastPara="0" vert="horz" wrap="square" lIns="9144" tIns="9144" rIns="9144" bIns="9144" numCol="1" spcCol="0" rtlCol="0" fromWordArt="0" anchor="ctr" anchorCtr="0" forceAA="0" compatLnSpc="1">
                        <a:prstTxWarp prst="textNoShape">
                          <a:avLst/>
                        </a:prstTxWarp>
                        <a:noAutofit/>
                      </a:bodyPr>
                      <a:lstStyle/>
                      <a:p>
                        <a:pPr marL="0" marR="0">
                          <a:lnSpc>
                            <a:spcPct val="107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</a:pPr>
                        <a:r>
                          <a:rPr lang="en-US" sz="1000">
                            <a:effectLst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a:t>CC Train</a:t>
                        </a:r>
                        <a:endParaRPr lang="en-US" sz="1100">
                          <a:effectLst/>
                          <a:ea typeface="Calibri" panose="020F0502020204030204" pitchFamily="34" charset="0"/>
                          <a:cs typeface="Times New Roman" panose="02020603050405020304" pitchFamily="18" charset="0"/>
                        </a:endParaRPr>
                      </a:p>
                    </p:txBody>
                  </p:sp>
                </p:grpSp>
                <p:sp>
                  <p:nvSpPr>
                    <p:cNvPr id="259" name="Cloud 258"/>
                    <p:cNvSpPr/>
                    <p:nvPr/>
                  </p:nvSpPr>
                  <p:spPr>
                    <a:xfrm>
                      <a:off x="211540" y="4879075"/>
                      <a:ext cx="5291195" cy="1112663"/>
                    </a:xfrm>
                    <a:prstGeom prst="cloud">
                      <a:avLst/>
                    </a:prstGeom>
                    <a:noFill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="horz" wrap="square" lIns="91440" tIns="45720" rIns="91440" bIns="4572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256" name="Text Box 310"/>
                  <p:cNvSpPr txBox="1"/>
                  <p:nvPr/>
                </p:nvSpPr>
                <p:spPr>
                  <a:xfrm>
                    <a:off x="2533024" y="5292610"/>
                    <a:ext cx="979170" cy="246380"/>
                  </a:xfrm>
                  <a:prstGeom prst="rect">
                    <a:avLst/>
                  </a:prstGeom>
                  <a:noFill/>
                  <a:ln w="6350">
                    <a:noFill/>
                  </a:ln>
                  <a:effectLst/>
                </p:spPr>
                <p:style>
                  <a:lnRef idx="0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ot="0" spcFirstLastPara="0" vert="horz" wrap="none" lIns="0" tIns="0" rIns="0" bIns="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marL="0" marR="0">
                      <a:lnSpc>
                        <a:spcPct val="107000"/>
                      </a:lnSpc>
                      <a:spcBef>
                        <a:spcPts val="0"/>
                      </a:spcBef>
                      <a:spcAft>
                        <a:spcPts val="800"/>
                      </a:spcAft>
                    </a:pPr>
                    <a:r>
                      <a:rPr lang="en-US" sz="1600">
                        <a:effectLst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a:t>Rest of Grid</a:t>
                    </a:r>
                    <a:endParaRPr lang="en-US" sz="1100">
                      <a:effectLst/>
                      <a:ea typeface="Calibri" panose="020F0502020204030204" pitchFamily="34" charset="0"/>
                      <a:cs typeface="Times New Roman" panose="02020603050405020304" pitchFamily="18" charset="0"/>
                    </a:endParaRPr>
                  </a:p>
                </p:txBody>
              </p:sp>
              <p:sp>
                <p:nvSpPr>
                  <p:cNvPr id="257" name="Text Box 312"/>
                  <p:cNvSpPr txBox="1"/>
                  <p:nvPr/>
                </p:nvSpPr>
                <p:spPr>
                  <a:xfrm rot="16200000">
                    <a:off x="334815" y="3255269"/>
                    <a:ext cx="584826" cy="186058"/>
                  </a:xfrm>
                  <a:prstGeom prst="rect">
                    <a:avLst/>
                  </a:prstGeom>
                  <a:noFill/>
                  <a:ln w="6350">
                    <a:noFill/>
                  </a:ln>
                  <a:effectLst/>
                </p:spPr>
                <p:txBody>
                  <a:bodyPr rot="0" spcFirstLastPara="0" vert="horz" wrap="none" lIns="0" tIns="0" rIns="0" bIns="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marL="0" marR="0">
                      <a:lnSpc>
                        <a:spcPct val="107000"/>
                      </a:lnSpc>
                      <a:spcBef>
                        <a:spcPts val="0"/>
                      </a:spcBef>
                      <a:spcAft>
                        <a:spcPts val="800"/>
                      </a:spcAft>
                    </a:pPr>
                    <a:r>
                      <a:rPr lang="en-US" sz="110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a:t>Over Load</a:t>
                    </a:r>
                    <a:endParaRPr lang="en-US" sz="1100">
                      <a:effectLst/>
                      <a:latin typeface="Calibri" panose="020F050202020403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endParaRPr>
                  </a:p>
                </p:txBody>
              </p:sp>
            </p:grpSp>
            <p:sp>
              <p:nvSpPr>
                <p:cNvPr id="253" name="Cloud 252"/>
                <p:cNvSpPr/>
                <p:nvPr/>
              </p:nvSpPr>
              <p:spPr>
                <a:xfrm>
                  <a:off x="4257675" y="2590800"/>
                  <a:ext cx="1577340" cy="790575"/>
                </a:xfrm>
                <a:prstGeom prst="cloud">
                  <a:avLst/>
                </a:prstGeom>
                <a:noFill/>
                <a:ln w="12700" cap="flat" cmpd="sng" algn="ctr">
                  <a:solidFill>
                    <a:srgbClr val="5B9BD5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54" name="Text Box 501"/>
                <p:cNvSpPr txBox="1"/>
                <p:nvPr/>
              </p:nvSpPr>
              <p:spPr>
                <a:xfrm>
                  <a:off x="4272821" y="2625963"/>
                  <a:ext cx="1649223" cy="664862"/>
                </a:xfrm>
                <a:prstGeom prst="rect">
                  <a:avLst/>
                </a:prstGeom>
                <a:noFill/>
                <a:ln w="6350">
                  <a:noFill/>
                </a:ln>
                <a:effectLst/>
              </p:spPr>
              <p:txBody>
                <a:bodyPr rot="0" spcFirstLastPara="0" vert="horz" wrap="square" lIns="9144" tIns="9144" rIns="9144" bIns="9144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algn="ctr">
                    <a:lnSpc>
                      <a:spcPct val="107000"/>
                    </a:lnSpc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200" b="1">
                      <a:effectLst/>
                      <a:latin typeface="Calibri" panose="020F050202020403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Logical Resource Node</a:t>
                  </a:r>
                  <a:endParaRPr lang="en-US" sz="11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endParaRPr>
                </a:p>
                <a:p>
                  <a:pPr marL="0" marR="0" algn="ctr">
                    <a:lnSpc>
                      <a:spcPct val="107000"/>
                    </a:lnSpc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200" b="1">
                      <a:effectLst/>
                      <a:latin typeface="Calibri" panose="020F050202020403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(Dispatch)</a:t>
                  </a:r>
                  <a:endParaRPr lang="en-US" sz="11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endParaRPr>
                </a:p>
                <a:p>
                  <a:pPr marL="0" marR="0" algn="ctr">
                    <a:lnSpc>
                      <a:spcPct val="107000"/>
                    </a:lnSpc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200" b="1">
                      <a:effectLst/>
                      <a:latin typeface="Calibri" panose="020F050202020403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LMP: LRN_LMP_SF_AGG</a:t>
                  </a:r>
                  <a:endParaRPr lang="en-US" sz="11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endParaRPr>
                </a:p>
              </p:txBody>
            </p:sp>
          </p:grpSp>
          <p:cxnSp>
            <p:nvCxnSpPr>
              <p:cNvPr id="251" name="Straight Arrow Connector 250"/>
              <p:cNvCxnSpPr/>
              <p:nvPr/>
            </p:nvCxnSpPr>
            <p:spPr>
              <a:xfrm flipV="1">
                <a:off x="495300" y="3067050"/>
                <a:ext cx="7655" cy="463170"/>
              </a:xfrm>
              <a:prstGeom prst="straightConnector1">
                <a:avLst/>
              </a:prstGeom>
              <a:ln>
                <a:solidFill>
                  <a:srgbClr val="C0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3" name="Group 242"/>
            <p:cNvGrpSpPr/>
            <p:nvPr/>
          </p:nvGrpSpPr>
          <p:grpSpPr>
            <a:xfrm>
              <a:off x="571500" y="0"/>
              <a:ext cx="4240014" cy="1094329"/>
              <a:chOff x="0" y="0"/>
              <a:chExt cx="4240014" cy="1094329"/>
            </a:xfrm>
          </p:grpSpPr>
          <p:grpSp>
            <p:nvGrpSpPr>
              <p:cNvPr id="244" name="Group 243"/>
              <p:cNvGrpSpPr/>
              <p:nvPr/>
            </p:nvGrpSpPr>
            <p:grpSpPr>
              <a:xfrm>
                <a:off x="2571750" y="0"/>
                <a:ext cx="1668264" cy="790575"/>
                <a:chOff x="0" y="0"/>
                <a:chExt cx="1668264" cy="790575"/>
              </a:xfrm>
            </p:grpSpPr>
            <p:sp>
              <p:nvSpPr>
                <p:cNvPr id="248" name="Cloud 247"/>
                <p:cNvSpPr/>
                <p:nvPr/>
              </p:nvSpPr>
              <p:spPr>
                <a:xfrm>
                  <a:off x="0" y="0"/>
                  <a:ext cx="1577331" cy="790575"/>
                </a:xfrm>
                <a:prstGeom prst="cloud">
                  <a:avLst/>
                </a:prstGeom>
                <a:noFill/>
                <a:ln w="12700" cap="flat" cmpd="sng" algn="ctr">
                  <a:solidFill>
                    <a:srgbClr val="5B9BD5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49" name="Text Box 18"/>
                <p:cNvSpPr txBox="1"/>
                <p:nvPr/>
              </p:nvSpPr>
              <p:spPr>
                <a:xfrm>
                  <a:off x="19050" y="38100"/>
                  <a:ext cx="1649214" cy="664862"/>
                </a:xfrm>
                <a:prstGeom prst="rect">
                  <a:avLst/>
                </a:prstGeom>
                <a:noFill/>
                <a:ln w="6350">
                  <a:noFill/>
                </a:ln>
                <a:effectLst/>
              </p:spPr>
              <p:txBody>
                <a:bodyPr rot="0" spcFirstLastPara="0" vert="horz" wrap="square" lIns="9144" tIns="9144" rIns="9144" bIns="9144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algn="ctr">
                    <a:lnSpc>
                      <a:spcPct val="107000"/>
                    </a:lnSpc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200" b="1">
                      <a:effectLst/>
                      <a:latin typeface="Calibri" panose="020F050202020403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Logical Resource Node</a:t>
                  </a:r>
                  <a:endParaRPr lang="en-US" sz="11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endParaRPr>
                </a:p>
                <a:p>
                  <a:pPr marL="0" marR="0" algn="ctr">
                    <a:lnSpc>
                      <a:spcPct val="107000"/>
                    </a:lnSpc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200" b="1">
                      <a:effectLst/>
                      <a:latin typeface="Calibri" panose="020F050202020403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LMP: LRN_LMP_RN_LMP_AGG</a:t>
                  </a:r>
                  <a:endParaRPr lang="en-US" sz="11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endParaRPr>
                </a:p>
              </p:txBody>
            </p:sp>
          </p:grpSp>
          <p:cxnSp>
            <p:nvCxnSpPr>
              <p:cNvPr id="245" name="Straight Arrow Connector 244"/>
              <p:cNvCxnSpPr/>
              <p:nvPr/>
            </p:nvCxnSpPr>
            <p:spPr>
              <a:xfrm flipV="1">
                <a:off x="0" y="381000"/>
                <a:ext cx="2595670" cy="675480"/>
              </a:xfrm>
              <a:prstGeom prst="straightConnector1">
                <a:avLst/>
              </a:prstGeom>
              <a:ln w="12700">
                <a:prstDash val="sysDot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6" name="Straight Arrow Connector 245"/>
              <p:cNvCxnSpPr/>
              <p:nvPr/>
            </p:nvCxnSpPr>
            <p:spPr>
              <a:xfrm flipV="1">
                <a:off x="1181100" y="485775"/>
                <a:ext cx="1414145" cy="608330"/>
              </a:xfrm>
              <a:prstGeom prst="straightConnector1">
                <a:avLst/>
              </a:prstGeom>
              <a:ln w="12700">
                <a:prstDash val="sysDot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7" name="Straight Arrow Connector 246"/>
              <p:cNvCxnSpPr/>
              <p:nvPr/>
            </p:nvCxnSpPr>
            <p:spPr>
              <a:xfrm flipV="1">
                <a:off x="2428875" y="609600"/>
                <a:ext cx="219075" cy="484729"/>
              </a:xfrm>
              <a:prstGeom prst="straightConnector1">
                <a:avLst/>
              </a:prstGeom>
              <a:ln w="12700">
                <a:prstDash val="sysDot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3" name="TextBox 2"/>
          <p:cNvSpPr txBox="1"/>
          <p:nvPr/>
        </p:nvSpPr>
        <p:spPr>
          <a:xfrm>
            <a:off x="923640" y="5010170"/>
            <a:ext cx="64419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4">
                    <a:lumMod val="50000"/>
                    <a:lumOff val="50000"/>
                  </a:schemeClr>
                </a:solidFill>
              </a:rPr>
              <a:t>LRN_LMP_RN_LMP_AGG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accent4">
                    <a:lumMod val="50000"/>
                    <a:lumOff val="50000"/>
                  </a:schemeClr>
                </a:solidFill>
              </a:rPr>
              <a:t>&gt;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accent4">
                    <a:lumMod val="50000"/>
                    <a:lumOff val="50000"/>
                  </a:schemeClr>
                </a:solidFill>
              </a:rPr>
              <a:t>LRN_LMP_SF_AGG</a:t>
            </a:r>
            <a:endParaRPr lang="en-US" dirty="0">
              <a:solidFill>
                <a:schemeClr val="accent4">
                  <a:lumMod val="50000"/>
                  <a:lumOff val="50000"/>
                </a:schemeClr>
              </a:solidFill>
            </a:endParaRPr>
          </a:p>
        </p:txBody>
      </p:sp>
      <p:grpSp>
        <p:nvGrpSpPr>
          <p:cNvPr id="132" name="Group 131"/>
          <p:cNvGrpSpPr/>
          <p:nvPr/>
        </p:nvGrpSpPr>
        <p:grpSpPr>
          <a:xfrm>
            <a:off x="76200" y="856400"/>
            <a:ext cx="1943612" cy="4630000"/>
            <a:chOff x="363176" y="1039443"/>
            <a:chExt cx="1943612" cy="4630000"/>
          </a:xfrm>
        </p:grpSpPr>
        <p:grpSp>
          <p:nvGrpSpPr>
            <p:cNvPr id="133" name="Group 132"/>
            <p:cNvGrpSpPr/>
            <p:nvPr/>
          </p:nvGrpSpPr>
          <p:grpSpPr>
            <a:xfrm flipH="1">
              <a:off x="363176" y="1039443"/>
              <a:ext cx="1943612" cy="4630000"/>
              <a:chOff x="5326993" y="1196039"/>
              <a:chExt cx="1943612" cy="4630000"/>
            </a:xfrm>
          </p:grpSpPr>
          <p:grpSp>
            <p:nvGrpSpPr>
              <p:cNvPr id="135" name="Group 134"/>
              <p:cNvGrpSpPr/>
              <p:nvPr/>
            </p:nvGrpSpPr>
            <p:grpSpPr>
              <a:xfrm>
                <a:off x="5326993" y="1196039"/>
                <a:ext cx="1943612" cy="4630000"/>
                <a:chOff x="5326993" y="1196039"/>
                <a:chExt cx="1943612" cy="4630000"/>
              </a:xfrm>
            </p:grpSpPr>
            <p:sp>
              <p:nvSpPr>
                <p:cNvPr id="137" name="Rectangle 136"/>
                <p:cNvSpPr/>
                <p:nvPr/>
              </p:nvSpPr>
              <p:spPr>
                <a:xfrm>
                  <a:off x="6382869" y="1730081"/>
                  <a:ext cx="260289" cy="167961"/>
                </a:xfrm>
                <a:prstGeom prst="rect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rgbClr val="5B9BD5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/>
                </a:p>
              </p:txBody>
            </p:sp>
            <p:cxnSp>
              <p:nvCxnSpPr>
                <p:cNvPr id="138" name="Straight Connector 137"/>
                <p:cNvCxnSpPr/>
                <p:nvPr/>
              </p:nvCxnSpPr>
              <p:spPr>
                <a:xfrm flipH="1">
                  <a:off x="6528324" y="1196039"/>
                  <a:ext cx="166" cy="2252864"/>
                </a:xfrm>
                <a:prstGeom prst="line">
                  <a:avLst/>
                </a:prstGeom>
                <a:noFill/>
                <a:ln w="25400" cap="flat" cmpd="sng" algn="ctr">
                  <a:solidFill>
                    <a:srgbClr val="5B9BD5"/>
                  </a:solidFill>
                  <a:prstDash val="solid"/>
                  <a:miter lim="800000"/>
                </a:ln>
                <a:effectLst/>
              </p:spPr>
            </p:cxnSp>
            <p:cxnSp>
              <p:nvCxnSpPr>
                <p:cNvPr id="139" name="Straight Connector 138"/>
                <p:cNvCxnSpPr/>
                <p:nvPr/>
              </p:nvCxnSpPr>
              <p:spPr>
                <a:xfrm>
                  <a:off x="7255603" y="2247828"/>
                  <a:ext cx="3062" cy="1001296"/>
                </a:xfrm>
                <a:prstGeom prst="line">
                  <a:avLst/>
                </a:prstGeom>
                <a:noFill/>
                <a:ln w="25400" cap="flat" cmpd="sng" algn="ctr">
                  <a:solidFill>
                    <a:srgbClr val="5B9BD5"/>
                  </a:solidFill>
                  <a:prstDash val="solid"/>
                  <a:miter lim="800000"/>
                </a:ln>
                <a:effectLst/>
              </p:spPr>
            </p:cxnSp>
            <p:cxnSp>
              <p:nvCxnSpPr>
                <p:cNvPr id="140" name="Straight Connector 139"/>
                <p:cNvCxnSpPr/>
                <p:nvPr/>
              </p:nvCxnSpPr>
              <p:spPr>
                <a:xfrm>
                  <a:off x="6520670" y="2240830"/>
                  <a:ext cx="738401" cy="0"/>
                </a:xfrm>
                <a:prstGeom prst="line">
                  <a:avLst/>
                </a:prstGeom>
                <a:noFill/>
                <a:ln w="25400" cap="flat" cmpd="sng" algn="ctr">
                  <a:solidFill>
                    <a:srgbClr val="5B9BD5"/>
                  </a:solidFill>
                  <a:prstDash val="solid"/>
                  <a:miter lim="800000"/>
                </a:ln>
                <a:effectLst/>
              </p:spPr>
            </p:cxnSp>
            <p:cxnSp>
              <p:nvCxnSpPr>
                <p:cNvPr id="141" name="Straight Connector 140"/>
                <p:cNvCxnSpPr/>
                <p:nvPr/>
              </p:nvCxnSpPr>
              <p:spPr>
                <a:xfrm flipH="1">
                  <a:off x="5326993" y="3224045"/>
                  <a:ext cx="1943612" cy="2601994"/>
                </a:xfrm>
                <a:prstGeom prst="line">
                  <a:avLst/>
                </a:prstGeom>
                <a:noFill/>
                <a:ln w="25400" cap="flat" cmpd="sng" algn="ctr">
                  <a:solidFill>
                    <a:srgbClr val="5B9BD5"/>
                  </a:solidFill>
                  <a:prstDash val="solid"/>
                  <a:miter lim="800000"/>
                  <a:tailEnd type="triangle"/>
                </a:ln>
                <a:effectLst/>
              </p:spPr>
            </p:cxnSp>
            <p:sp>
              <p:nvSpPr>
                <p:cNvPr id="142" name="Rectangle 141"/>
                <p:cNvSpPr/>
                <p:nvPr/>
              </p:nvSpPr>
              <p:spPr>
                <a:xfrm>
                  <a:off x="6390524" y="2569885"/>
                  <a:ext cx="260289" cy="167961"/>
                </a:xfrm>
                <a:prstGeom prst="rect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rgbClr val="5B9BD5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/>
                </a:p>
              </p:txBody>
            </p:sp>
            <p:sp>
              <p:nvSpPr>
                <p:cNvPr id="143" name="Text Box 128"/>
                <p:cNvSpPr txBox="1"/>
                <p:nvPr/>
              </p:nvSpPr>
              <p:spPr>
                <a:xfrm>
                  <a:off x="6797422" y="2433781"/>
                  <a:ext cx="324768" cy="156428"/>
                </a:xfrm>
                <a:prstGeom prst="rect">
                  <a:avLst/>
                </a:prstGeom>
                <a:solidFill>
                  <a:sysClr val="window" lastClr="FFFFFF"/>
                </a:solidFill>
                <a:ln w="6350">
                  <a:noFill/>
                </a:ln>
                <a:effectLst/>
              </p:spPr>
              <p:txBody>
                <a:bodyPr rot="0" spcFirstLastPara="0" vert="horz" wrap="square" lIns="0" tIns="0" rIns="0" bIns="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>
                    <a:lnSpc>
                      <a:spcPct val="107000"/>
                    </a:lnSpc>
                    <a:spcBef>
                      <a:spcPts val="0"/>
                    </a:spcBef>
                    <a:spcAft>
                      <a:spcPts val="800"/>
                    </a:spcAft>
                  </a:pPr>
                  <a:r>
                    <a:rPr lang="en-US" sz="800" dirty="0" smtClean="0">
                      <a:effectLst/>
                      <a:latin typeface="Calibri" panose="020F050202020403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meter2</a:t>
                  </a:r>
                  <a:endParaRPr lang="en-US" sz="11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44" name="Freeform 143"/>
                <p:cNvSpPr/>
                <p:nvPr/>
              </p:nvSpPr>
              <p:spPr>
                <a:xfrm>
                  <a:off x="6765647" y="2200343"/>
                  <a:ext cx="181800" cy="65812"/>
                </a:xfrm>
                <a:custGeom>
                  <a:avLst/>
                  <a:gdLst>
                    <a:gd name="connsiteX0" fmla="*/ 0 w 228600"/>
                    <a:gd name="connsiteY0" fmla="*/ 223841 h 228604"/>
                    <a:gd name="connsiteX1" fmla="*/ 114300 w 228600"/>
                    <a:gd name="connsiteY1" fmla="*/ 4 h 228604"/>
                    <a:gd name="connsiteX2" fmla="*/ 228600 w 228600"/>
                    <a:gd name="connsiteY2" fmla="*/ 228604 h 22860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228600" h="228604">
                      <a:moveTo>
                        <a:pt x="0" y="223841"/>
                      </a:moveTo>
                      <a:cubicBezTo>
                        <a:pt x="38100" y="111525"/>
                        <a:pt x="76200" y="-790"/>
                        <a:pt x="114300" y="4"/>
                      </a:cubicBezTo>
                      <a:cubicBezTo>
                        <a:pt x="152400" y="798"/>
                        <a:pt x="190500" y="114701"/>
                        <a:pt x="228600" y="228604"/>
                      </a:cubicBezTo>
                    </a:path>
                  </a:pathLst>
                </a:custGeom>
                <a:noFill/>
                <a:ln w="12700" cap="flat" cmpd="sng" algn="ctr">
                  <a:solidFill>
                    <a:srgbClr val="5B9BD5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/>
                </a:p>
              </p:txBody>
            </p:sp>
            <p:sp>
              <p:nvSpPr>
                <p:cNvPr id="145" name="Freeform 144"/>
                <p:cNvSpPr/>
                <p:nvPr/>
              </p:nvSpPr>
              <p:spPr>
                <a:xfrm>
                  <a:off x="6943659" y="2198972"/>
                  <a:ext cx="181800" cy="65812"/>
                </a:xfrm>
                <a:custGeom>
                  <a:avLst/>
                  <a:gdLst>
                    <a:gd name="connsiteX0" fmla="*/ 0 w 228600"/>
                    <a:gd name="connsiteY0" fmla="*/ 223841 h 228604"/>
                    <a:gd name="connsiteX1" fmla="*/ 114300 w 228600"/>
                    <a:gd name="connsiteY1" fmla="*/ 4 h 228604"/>
                    <a:gd name="connsiteX2" fmla="*/ 228600 w 228600"/>
                    <a:gd name="connsiteY2" fmla="*/ 228604 h 22860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228600" h="228604">
                      <a:moveTo>
                        <a:pt x="0" y="223841"/>
                      </a:moveTo>
                      <a:cubicBezTo>
                        <a:pt x="38100" y="111525"/>
                        <a:pt x="76200" y="-790"/>
                        <a:pt x="114300" y="4"/>
                      </a:cubicBezTo>
                      <a:cubicBezTo>
                        <a:pt x="152400" y="798"/>
                        <a:pt x="190500" y="114701"/>
                        <a:pt x="228600" y="228604"/>
                      </a:cubicBezTo>
                    </a:path>
                  </a:pathLst>
                </a:custGeom>
                <a:noFill/>
                <a:ln w="12700" cap="flat" cmpd="sng" algn="ctr">
                  <a:solidFill>
                    <a:srgbClr val="5B9BD5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/>
                </a:p>
              </p:txBody>
            </p:sp>
            <p:cxnSp>
              <p:nvCxnSpPr>
                <p:cNvPr id="146" name="Straight Connector 145"/>
                <p:cNvCxnSpPr/>
                <p:nvPr/>
              </p:nvCxnSpPr>
              <p:spPr>
                <a:xfrm>
                  <a:off x="6949380" y="2261957"/>
                  <a:ext cx="0" cy="164694"/>
                </a:xfrm>
                <a:prstGeom prst="line">
                  <a:avLst/>
                </a:prstGeom>
                <a:noFill/>
                <a:ln w="12700" cap="flat" cmpd="sng" algn="ctr">
                  <a:solidFill>
                    <a:srgbClr val="5B9BD5"/>
                  </a:solidFill>
                  <a:prstDash val="solid"/>
                  <a:miter lim="800000"/>
                </a:ln>
                <a:effectLst/>
              </p:spPr>
            </p:cxnSp>
            <p:sp>
              <p:nvSpPr>
                <p:cNvPr id="147" name="Oval 146"/>
                <p:cNvSpPr/>
                <p:nvPr/>
              </p:nvSpPr>
              <p:spPr>
                <a:xfrm>
                  <a:off x="6765647" y="2422920"/>
                  <a:ext cx="359810" cy="171693"/>
                </a:xfrm>
                <a:prstGeom prst="ellipse">
                  <a:avLst/>
                </a:prstGeom>
                <a:noFill/>
                <a:ln w="12700" cap="flat" cmpd="sng" algn="ctr">
                  <a:solidFill>
                    <a:srgbClr val="5B9BD5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/>
                </a:p>
              </p:txBody>
            </p:sp>
            <p:sp>
              <p:nvSpPr>
                <p:cNvPr id="148" name="Text Box 160"/>
                <p:cNvSpPr txBox="1"/>
                <p:nvPr/>
              </p:nvSpPr>
              <p:spPr>
                <a:xfrm>
                  <a:off x="6632579" y="1665054"/>
                  <a:ext cx="409978" cy="258556"/>
                </a:xfrm>
                <a:prstGeom prst="rect">
                  <a:avLst/>
                </a:prstGeom>
                <a:noFill/>
                <a:ln w="6350">
                  <a:noFill/>
                </a:ln>
                <a:effectLst/>
              </p:spPr>
              <p:txBody>
                <a:bodyPr rot="0" spcFirstLastPara="0" vert="horz" wrap="square" lIns="9144" tIns="9144" rIns="9144" bIns="9144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>
                    <a:lnSpc>
                      <a:spcPct val="107000"/>
                    </a:lnSpc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000" dirty="0" smtClean="0">
                      <a:effectLst/>
                      <a:latin typeface="Calibri" panose="020F050202020403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BKR-12</a:t>
                  </a:r>
                  <a:endParaRPr lang="en-US" sz="11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49" name="Text Box 161"/>
                <p:cNvSpPr txBox="1"/>
                <p:nvPr/>
              </p:nvSpPr>
              <p:spPr>
                <a:xfrm>
                  <a:off x="6592476" y="2674653"/>
                  <a:ext cx="409978" cy="258556"/>
                </a:xfrm>
                <a:prstGeom prst="rect">
                  <a:avLst/>
                </a:prstGeom>
                <a:noFill/>
                <a:ln w="6350">
                  <a:noFill/>
                </a:ln>
                <a:effectLst/>
              </p:spPr>
              <p:txBody>
                <a:bodyPr rot="0" spcFirstLastPara="0" vert="horz" wrap="square" lIns="9144" tIns="9144" rIns="9144" bIns="9144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>
                    <a:lnSpc>
                      <a:spcPct val="107000"/>
                    </a:lnSpc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000" dirty="0" smtClean="0">
                      <a:effectLst/>
                      <a:latin typeface="Calibri" panose="020F050202020403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BKR-13</a:t>
                  </a:r>
                  <a:endParaRPr lang="en-US" sz="11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endParaRPr>
                </a:p>
              </p:txBody>
            </p:sp>
          </p:grpSp>
          <p:sp>
            <p:nvSpPr>
              <p:cNvPr id="136" name="Oval 135"/>
              <p:cNvSpPr/>
              <p:nvPr/>
            </p:nvSpPr>
            <p:spPr>
              <a:xfrm>
                <a:off x="6485431" y="2204600"/>
                <a:ext cx="80841" cy="73901"/>
              </a:xfrm>
              <a:prstGeom prst="ellipse">
                <a:avLst/>
              </a:prstGeom>
              <a:solidFill>
                <a:srgbClr val="5B9BD5"/>
              </a:solidFill>
              <a:ln w="12700" cap="flat" cmpd="sng" algn="ctr">
                <a:solidFill>
                  <a:srgbClr val="5B9BD5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</p:grpSp>
        <p:sp>
          <p:nvSpPr>
            <p:cNvPr id="134" name="Text Box 137"/>
            <p:cNvSpPr txBox="1"/>
            <p:nvPr/>
          </p:nvSpPr>
          <p:spPr>
            <a:xfrm>
              <a:off x="1174355" y="1959354"/>
              <a:ext cx="505267" cy="258572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square" lIns="9144" tIns="9144" rIns="9144" bIns="9144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000" dirty="0" smtClean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EB-m2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92993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2667000"/>
            <a:ext cx="6400800" cy="1752600"/>
          </a:xfrm>
        </p:spPr>
        <p:txBody>
          <a:bodyPr/>
          <a:lstStyle/>
          <a:p>
            <a:r>
              <a:rPr lang="en-US" sz="4800" b="1" dirty="0" smtClean="0">
                <a:solidFill>
                  <a:schemeClr val="tx2"/>
                </a:solidFill>
              </a:rPr>
              <a:t>Questions?</a:t>
            </a:r>
            <a:endParaRPr lang="en-US" sz="48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726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71500"/>
          </a:xfrm>
        </p:spPr>
        <p:txBody>
          <a:bodyPr/>
          <a:lstStyle/>
          <a:p>
            <a:r>
              <a:rPr lang="en-US" dirty="0" smtClean="0"/>
              <a:t>Logical Resource Node (LRN)- Shift Factor and Dispatch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023267"/>
            <a:ext cx="8458200" cy="5148933"/>
          </a:xfrm>
        </p:spPr>
        <p:txBody>
          <a:bodyPr/>
          <a:lstStyle/>
          <a:p>
            <a:r>
              <a:rPr lang="en-US" sz="2000" dirty="0" smtClean="0">
                <a:solidFill>
                  <a:schemeClr val="tx2"/>
                </a:solidFill>
              </a:rPr>
              <a:t>Type of aggregated Settlement Point – used only for Combined Cycle (CC) Train</a:t>
            </a:r>
          </a:p>
          <a:p>
            <a:endParaRPr lang="en-US" sz="2000" dirty="0" smtClean="0">
              <a:solidFill>
                <a:schemeClr val="tx2"/>
              </a:solidFill>
            </a:endParaRPr>
          </a:p>
          <a:p>
            <a:r>
              <a:rPr lang="en-US" sz="2000" dirty="0" smtClean="0">
                <a:solidFill>
                  <a:schemeClr val="tx2"/>
                </a:solidFill>
              </a:rPr>
              <a:t>LRN Shift Factor to a constraint is an aggregation of the individual physical Generation Resource Shift Factors of the Combined Cycle Generation Resource (CC configuration)</a:t>
            </a:r>
          </a:p>
          <a:p>
            <a:pPr lvl="1"/>
            <a:r>
              <a:rPr lang="en-US" sz="1800" dirty="0" smtClean="0">
                <a:solidFill>
                  <a:schemeClr val="tx2"/>
                </a:solidFill>
              </a:rPr>
              <a:t>Day-Ahead Market (DAM) : LRN shift Factor is the aggregation of HRL weighted Shift Factors of the individual physical Generation Resources in the CC configuration</a:t>
            </a:r>
          </a:p>
          <a:p>
            <a:pPr lvl="1"/>
            <a:endParaRPr lang="en-US" sz="1800" dirty="0" smtClean="0">
              <a:solidFill>
                <a:schemeClr val="tx2"/>
              </a:solidFill>
            </a:endParaRPr>
          </a:p>
          <a:p>
            <a:pPr lvl="1"/>
            <a:r>
              <a:rPr lang="en-US" sz="1800" dirty="0" smtClean="0">
                <a:solidFill>
                  <a:schemeClr val="tx2"/>
                </a:solidFill>
              </a:rPr>
              <a:t>Real-Time Market (RTM) : </a:t>
            </a:r>
            <a:r>
              <a:rPr lang="en-US" sz="1800" dirty="0">
                <a:solidFill>
                  <a:schemeClr val="tx2"/>
                </a:solidFill>
              </a:rPr>
              <a:t>LRN shift Factor is the aggregation of </a:t>
            </a:r>
            <a:r>
              <a:rPr lang="en-US" sz="1800" dirty="0" smtClean="0">
                <a:solidFill>
                  <a:schemeClr val="tx2"/>
                </a:solidFill>
              </a:rPr>
              <a:t>State Estimator output </a:t>
            </a:r>
            <a:r>
              <a:rPr lang="en-US" sz="1800" dirty="0">
                <a:solidFill>
                  <a:schemeClr val="tx2"/>
                </a:solidFill>
              </a:rPr>
              <a:t>weighted Shift Factors of the individual </a:t>
            </a:r>
            <a:r>
              <a:rPr lang="en-US" sz="1800" dirty="0" smtClean="0">
                <a:solidFill>
                  <a:schemeClr val="tx2"/>
                </a:solidFill>
              </a:rPr>
              <a:t>physical Generation Resources </a:t>
            </a:r>
            <a:r>
              <a:rPr lang="en-US" sz="1800" dirty="0">
                <a:solidFill>
                  <a:schemeClr val="tx2"/>
                </a:solidFill>
              </a:rPr>
              <a:t>in </a:t>
            </a:r>
            <a:r>
              <a:rPr lang="en-US" sz="1800" dirty="0" smtClean="0">
                <a:solidFill>
                  <a:schemeClr val="tx2"/>
                </a:solidFill>
              </a:rPr>
              <a:t>the CC configuration</a:t>
            </a:r>
          </a:p>
          <a:p>
            <a:pPr lvl="1"/>
            <a:endParaRPr lang="en-US" sz="1800" dirty="0" smtClean="0">
              <a:solidFill>
                <a:schemeClr val="tx2"/>
              </a:solidFill>
            </a:endParaRPr>
          </a:p>
          <a:p>
            <a:r>
              <a:rPr lang="en-US" sz="2000" dirty="0" smtClean="0">
                <a:solidFill>
                  <a:schemeClr val="tx2"/>
                </a:solidFill>
              </a:rPr>
              <a:t>Dispatch in DAM and RTM is governed by the On-Line CC configuration Energy-Offer Curve (EOC) and the LRN Shift Factor</a:t>
            </a:r>
          </a:p>
          <a:p>
            <a:pPr lvl="1"/>
            <a:endParaRPr lang="en-US" sz="1050" dirty="0" smtClean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7224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71500"/>
          </a:xfrm>
        </p:spPr>
        <p:txBody>
          <a:bodyPr/>
          <a:lstStyle/>
          <a:p>
            <a:r>
              <a:rPr lang="en-US" dirty="0" smtClean="0"/>
              <a:t>Logical Resource Node (LRN)- Shift Factor and Dispatch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1105456" y="1066800"/>
            <a:ext cx="6438344" cy="5357494"/>
            <a:chOff x="-494818" y="0"/>
            <a:chExt cx="6439306" cy="5991738"/>
          </a:xfrm>
        </p:grpSpPr>
        <p:grpSp>
          <p:nvGrpSpPr>
            <p:cNvPr id="7" name="Group 6"/>
            <p:cNvGrpSpPr/>
            <p:nvPr/>
          </p:nvGrpSpPr>
          <p:grpSpPr>
            <a:xfrm>
              <a:off x="-494818" y="0"/>
              <a:ext cx="6439306" cy="5991738"/>
              <a:chOff x="-494818" y="0"/>
              <a:chExt cx="6439306" cy="5991738"/>
            </a:xfrm>
          </p:grpSpPr>
          <p:grpSp>
            <p:nvGrpSpPr>
              <p:cNvPr id="9" name="Group 8"/>
              <p:cNvGrpSpPr/>
              <p:nvPr/>
            </p:nvGrpSpPr>
            <p:grpSpPr>
              <a:xfrm>
                <a:off x="-494818" y="0"/>
                <a:ext cx="6439306" cy="5009050"/>
                <a:chOff x="-494818" y="0"/>
                <a:chExt cx="6439306" cy="5009050"/>
              </a:xfrm>
            </p:grpSpPr>
            <p:grpSp>
              <p:nvGrpSpPr>
                <p:cNvPr id="11" name="Group 10"/>
                <p:cNvGrpSpPr/>
                <p:nvPr/>
              </p:nvGrpSpPr>
              <p:grpSpPr>
                <a:xfrm>
                  <a:off x="-494818" y="0"/>
                  <a:ext cx="6439306" cy="5009050"/>
                  <a:chOff x="-631295" y="0"/>
                  <a:chExt cx="6439306" cy="5009246"/>
                </a:xfrm>
              </p:grpSpPr>
              <p:grpSp>
                <p:nvGrpSpPr>
                  <p:cNvPr id="25" name="Group 24"/>
                  <p:cNvGrpSpPr/>
                  <p:nvPr/>
                </p:nvGrpSpPr>
                <p:grpSpPr>
                  <a:xfrm>
                    <a:off x="-631295" y="0"/>
                    <a:ext cx="6439306" cy="5009246"/>
                    <a:chOff x="-631295" y="0"/>
                    <a:chExt cx="6439306" cy="5009246"/>
                  </a:xfrm>
                </p:grpSpPr>
                <p:grpSp>
                  <p:nvGrpSpPr>
                    <p:cNvPr id="29" name="Group 28"/>
                    <p:cNvGrpSpPr/>
                    <p:nvPr/>
                  </p:nvGrpSpPr>
                  <p:grpSpPr>
                    <a:xfrm>
                      <a:off x="-631295" y="0"/>
                      <a:ext cx="6327880" cy="5009246"/>
                      <a:chOff x="-392668" y="0"/>
                      <a:chExt cx="3935968" cy="3047910"/>
                    </a:xfrm>
                  </p:grpSpPr>
                  <p:cxnSp>
                    <p:nvCxnSpPr>
                      <p:cNvPr id="35" name="Straight Connector 34"/>
                      <p:cNvCxnSpPr/>
                      <p:nvPr/>
                    </p:nvCxnSpPr>
                    <p:spPr>
                      <a:xfrm>
                        <a:off x="-392668" y="9243"/>
                        <a:ext cx="3935968" cy="282"/>
                      </a:xfrm>
                      <a:prstGeom prst="line">
                        <a:avLst/>
                      </a:prstGeom>
                      <a:noFill/>
                      <a:ln w="25400" cap="flat" cmpd="sng" algn="ctr">
                        <a:solidFill>
                          <a:srgbClr val="5B9BD5"/>
                        </a:solidFill>
                        <a:prstDash val="solid"/>
                        <a:miter lim="800000"/>
                      </a:ln>
                      <a:effectLst/>
                    </p:spPr>
                  </p:cxnSp>
                  <p:cxnSp>
                    <p:nvCxnSpPr>
                      <p:cNvPr id="36" name="Straight Connector 35"/>
                      <p:cNvCxnSpPr/>
                      <p:nvPr/>
                    </p:nvCxnSpPr>
                    <p:spPr>
                      <a:xfrm>
                        <a:off x="-392668" y="1487421"/>
                        <a:ext cx="3935968" cy="897"/>
                      </a:xfrm>
                      <a:prstGeom prst="line">
                        <a:avLst/>
                      </a:prstGeom>
                      <a:noFill/>
                      <a:ln w="25400" cap="flat" cmpd="sng" algn="ctr">
                        <a:solidFill>
                          <a:srgbClr val="5B9BD5"/>
                        </a:solidFill>
                        <a:prstDash val="solid"/>
                        <a:miter lim="800000"/>
                      </a:ln>
                      <a:effectLst/>
                    </p:spPr>
                  </p:cxnSp>
                  <p:sp>
                    <p:nvSpPr>
                      <p:cNvPr id="37" name="Rectangle 36"/>
                      <p:cNvSpPr/>
                      <p:nvPr/>
                    </p:nvSpPr>
                    <p:spPr>
                      <a:xfrm>
                        <a:off x="2795588" y="347662"/>
                        <a:ext cx="161925" cy="114300"/>
                      </a:xfrm>
                      <a:prstGeom prst="rect">
                        <a:avLst/>
                      </a:prstGeom>
                      <a:solidFill>
                        <a:srgbClr val="5B9BD5"/>
                      </a:solidFill>
                      <a:ln w="12700" cap="flat" cmpd="sng" algn="ctr">
                        <a:solidFill>
                          <a:srgbClr val="5B9BD5">
                            <a:shade val="50000"/>
                          </a:srgbClr>
                        </a:solidFill>
                        <a:prstDash val="solid"/>
                        <a:miter lim="800000"/>
                      </a:ln>
                      <a:effectLst/>
                    </p:spPr>
                    <p:txBody>
                      <a:bodyPr rot="0" spcFirstLastPara="0" vert="horz" wrap="square" lIns="91440" tIns="45720" rIns="91440" bIns="45720" numCol="1" spcCol="0" rtlCol="0" fromWordArt="0" anchor="ctr" anchorCtr="0" forceAA="0" compatLnSpc="1">
                        <a:prstTxWarp prst="textNoShape">
                          <a:avLst/>
                        </a:prstTxWarp>
                        <a:noAutofit/>
                      </a:bodyPr>
                      <a:lstStyle/>
                      <a:p>
                        <a:endParaRPr lang="en-US"/>
                      </a:p>
                    </p:txBody>
                  </p:sp>
                  <p:grpSp>
                    <p:nvGrpSpPr>
                      <p:cNvPr id="38" name="Group 37"/>
                      <p:cNvGrpSpPr/>
                      <p:nvPr/>
                    </p:nvGrpSpPr>
                    <p:grpSpPr>
                      <a:xfrm>
                        <a:off x="200025" y="4762"/>
                        <a:ext cx="721043" cy="2514917"/>
                        <a:chOff x="0" y="0"/>
                        <a:chExt cx="721043" cy="2514917"/>
                      </a:xfrm>
                    </p:grpSpPr>
                    <p:grpSp>
                      <p:nvGrpSpPr>
                        <p:cNvPr id="104" name="Group 103"/>
                        <p:cNvGrpSpPr/>
                        <p:nvPr/>
                      </p:nvGrpSpPr>
                      <p:grpSpPr>
                        <a:xfrm>
                          <a:off x="23813" y="0"/>
                          <a:ext cx="697230" cy="2514917"/>
                          <a:chOff x="0" y="0"/>
                          <a:chExt cx="697230" cy="2514917"/>
                        </a:xfrm>
                      </p:grpSpPr>
                      <p:grpSp>
                        <p:nvGrpSpPr>
                          <p:cNvPr id="107" name="Group 106"/>
                          <p:cNvGrpSpPr/>
                          <p:nvPr/>
                        </p:nvGrpSpPr>
                        <p:grpSpPr>
                          <a:xfrm>
                            <a:off x="0" y="0"/>
                            <a:ext cx="697230" cy="2514917"/>
                            <a:chOff x="0" y="0"/>
                            <a:chExt cx="697230" cy="2514917"/>
                          </a:xfrm>
                        </p:grpSpPr>
                        <p:cxnSp>
                          <p:nvCxnSpPr>
                            <p:cNvPr id="109" name="Straight Connector 108"/>
                            <p:cNvCxnSpPr/>
                            <p:nvPr/>
                          </p:nvCxnSpPr>
                          <p:spPr>
                            <a:xfrm>
                              <a:off x="4762" y="0"/>
                              <a:ext cx="0" cy="1483743"/>
                            </a:xfrm>
                            <a:prstGeom prst="line">
                              <a:avLst/>
                            </a:prstGeom>
                            <a:noFill/>
                            <a:ln w="25400" cap="flat" cmpd="sng" algn="ctr">
                              <a:solidFill>
                                <a:srgbClr val="5B9BD5"/>
                              </a:solidFill>
                              <a:prstDash val="solid"/>
                              <a:miter lim="800000"/>
                            </a:ln>
                            <a:effectLst/>
                          </p:spPr>
                        </p:cxnSp>
                        <p:cxnSp>
                          <p:nvCxnSpPr>
                            <p:cNvPr id="110" name="Straight Connector 109"/>
                            <p:cNvCxnSpPr/>
                            <p:nvPr/>
                          </p:nvCxnSpPr>
                          <p:spPr>
                            <a:xfrm>
                              <a:off x="457200" y="690563"/>
                              <a:ext cx="1905" cy="681487"/>
                            </a:xfrm>
                            <a:prstGeom prst="line">
                              <a:avLst/>
                            </a:prstGeom>
                            <a:noFill/>
                            <a:ln w="25400" cap="flat" cmpd="sng" algn="ctr">
                              <a:solidFill>
                                <a:srgbClr val="5B9BD5"/>
                              </a:solidFill>
                              <a:prstDash val="solid"/>
                              <a:miter lim="800000"/>
                            </a:ln>
                            <a:effectLst/>
                          </p:spPr>
                        </p:cxnSp>
                        <p:cxnSp>
                          <p:nvCxnSpPr>
                            <p:cNvPr id="111" name="Straight Connector 110"/>
                            <p:cNvCxnSpPr/>
                            <p:nvPr/>
                          </p:nvCxnSpPr>
                          <p:spPr>
                            <a:xfrm>
                              <a:off x="0" y="685800"/>
                              <a:ext cx="459357" cy="0"/>
                            </a:xfrm>
                            <a:prstGeom prst="line">
                              <a:avLst/>
                            </a:prstGeom>
                            <a:noFill/>
                            <a:ln w="25400" cap="flat" cmpd="sng" algn="ctr">
                              <a:solidFill>
                                <a:srgbClr val="5B9BD5"/>
                              </a:solidFill>
                              <a:prstDash val="solid"/>
                              <a:miter lim="800000"/>
                            </a:ln>
                            <a:effectLst/>
                          </p:spPr>
                        </p:cxnSp>
                        <p:sp>
                          <p:nvSpPr>
                            <p:cNvPr id="112" name="Freeform 111"/>
                            <p:cNvSpPr/>
                            <p:nvPr/>
                          </p:nvSpPr>
                          <p:spPr>
                            <a:xfrm>
                              <a:off x="447675" y="1362075"/>
                              <a:ext cx="119063" cy="223838"/>
                            </a:xfrm>
                            <a:custGeom>
                              <a:avLst/>
                              <a:gdLst>
                                <a:gd name="connsiteX0" fmla="*/ 0 w 119063"/>
                                <a:gd name="connsiteY0" fmla="*/ 0 h 223838"/>
                                <a:gd name="connsiteX1" fmla="*/ 119063 w 119063"/>
                                <a:gd name="connsiteY1" fmla="*/ 104775 h 223838"/>
                                <a:gd name="connsiteX2" fmla="*/ 0 w 119063"/>
                                <a:gd name="connsiteY2" fmla="*/ 223838 h 223838"/>
                              </a:gdLst>
                              <a:ahLst/>
                              <a:cxnLst>
                                <a:cxn ang="0">
                                  <a:pos x="connsiteX0" y="connsiteY0"/>
                                </a:cxn>
                                <a:cxn ang="0">
                                  <a:pos x="connsiteX1" y="connsiteY1"/>
                                </a:cxn>
                                <a:cxn ang="0">
                                  <a:pos x="connsiteX2" y="connsiteY2"/>
                                </a:cxn>
                              </a:cxnLst>
                              <a:rect l="l" t="t" r="r" b="b"/>
                              <a:pathLst>
                                <a:path w="119063" h="223838">
                                  <a:moveTo>
                                    <a:pt x="0" y="0"/>
                                  </a:moveTo>
                                  <a:cubicBezTo>
                                    <a:pt x="59531" y="33734"/>
                                    <a:pt x="119063" y="67469"/>
                                    <a:pt x="119063" y="104775"/>
                                  </a:cubicBezTo>
                                  <a:cubicBezTo>
                                    <a:pt x="119063" y="142081"/>
                                    <a:pt x="59531" y="182959"/>
                                    <a:pt x="0" y="223838"/>
                                  </a:cubicBezTo>
                                </a:path>
                              </a:pathLst>
                            </a:custGeom>
                            <a:noFill/>
                            <a:ln w="25400" cap="flat" cmpd="sng" algn="ctr">
                              <a:solidFill>
                                <a:srgbClr val="5B9BD5">
                                  <a:shade val="50000"/>
                                </a:srgbClr>
                              </a:solidFill>
                              <a:prstDash val="solid"/>
                              <a:miter lim="800000"/>
                            </a:ln>
                            <a:effectLst/>
                          </p:spPr>
                          <p:txBody>
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<a:prstTxWarp prst="textNoShape">
                                <a:avLst/>
                              </a:prstTxWarp>
                              <a:noAutofit/>
                            </a:bodyPr>
                            <a:lstStyle/>
                            <a:p>
                              <a:endParaRPr lang="en-US"/>
                            </a:p>
                          </p:txBody>
                        </p:sp>
                        <p:cxnSp>
                          <p:nvCxnSpPr>
                            <p:cNvPr id="113" name="Straight Connector 112"/>
                            <p:cNvCxnSpPr/>
                            <p:nvPr/>
                          </p:nvCxnSpPr>
                          <p:spPr>
                            <a:xfrm>
                              <a:off x="457200" y="1585913"/>
                              <a:ext cx="1905" cy="700087"/>
                            </a:xfrm>
                            <a:prstGeom prst="line">
                              <a:avLst/>
                            </a:prstGeom>
                            <a:noFill/>
                            <a:ln w="25400" cap="flat" cmpd="sng" algn="ctr">
                              <a:solidFill>
                                <a:srgbClr val="5B9BD5"/>
                              </a:solidFill>
                              <a:prstDash val="solid"/>
                              <a:miter lim="800000"/>
                            </a:ln>
                            <a:effectLst/>
                          </p:spPr>
                        </p:cxnSp>
                        <p:grpSp>
                          <p:nvGrpSpPr>
                            <p:cNvPr id="114" name="Group 113"/>
                            <p:cNvGrpSpPr/>
                            <p:nvPr/>
                          </p:nvGrpSpPr>
                          <p:grpSpPr>
                            <a:xfrm>
                              <a:off x="233362" y="1943100"/>
                              <a:ext cx="463868" cy="114300"/>
                              <a:chOff x="0" y="0"/>
                              <a:chExt cx="463868" cy="114300"/>
                            </a:xfrm>
                          </p:grpSpPr>
                          <p:cxnSp>
                            <p:nvCxnSpPr>
                              <p:cNvPr id="117" name="Straight Connector 116"/>
                              <p:cNvCxnSpPr/>
                              <p:nvPr/>
                            </p:nvCxnSpPr>
                            <p:spPr>
                              <a:xfrm flipV="1">
                                <a:off x="0" y="0"/>
                                <a:ext cx="114300" cy="114300"/>
                              </a:xfrm>
                              <a:prstGeom prst="line">
                                <a:avLst/>
                              </a:prstGeom>
                              <a:noFill/>
                              <a:ln w="25400" cap="flat" cmpd="sng" algn="ctr">
                                <a:solidFill>
                                  <a:srgbClr val="5B9BD5"/>
                                </a:solidFill>
                                <a:prstDash val="solid"/>
                                <a:miter lim="800000"/>
                              </a:ln>
                              <a:effectLst/>
                            </p:spPr>
                          </p:cxnSp>
                          <p:cxnSp>
                            <p:nvCxnSpPr>
                              <p:cNvPr id="118" name="Straight Connector 117"/>
                              <p:cNvCxnSpPr/>
                              <p:nvPr/>
                            </p:nvCxnSpPr>
                            <p:spPr>
                              <a:xfrm flipV="1">
                                <a:off x="223838" y="0"/>
                                <a:ext cx="114300" cy="114300"/>
                              </a:xfrm>
                              <a:prstGeom prst="line">
                                <a:avLst/>
                              </a:prstGeom>
                              <a:noFill/>
                              <a:ln w="25400" cap="flat" cmpd="sng" algn="ctr">
                                <a:solidFill>
                                  <a:srgbClr val="5B9BD5"/>
                                </a:solidFill>
                                <a:prstDash val="solid"/>
                                <a:miter lim="800000"/>
                              </a:ln>
                              <a:effectLst/>
                            </p:spPr>
                          </p:cxnSp>
                          <p:cxnSp>
                            <p:nvCxnSpPr>
                              <p:cNvPr id="119" name="Straight Connector 118"/>
                              <p:cNvCxnSpPr/>
                              <p:nvPr/>
                            </p:nvCxnSpPr>
                            <p:spPr>
                              <a:xfrm>
                                <a:off x="114300" y="0"/>
                                <a:ext cx="111443" cy="114300"/>
                              </a:xfrm>
                              <a:prstGeom prst="line">
                                <a:avLst/>
                              </a:prstGeom>
                              <a:noFill/>
                              <a:ln w="25400" cap="flat" cmpd="sng" algn="ctr">
                                <a:solidFill>
                                  <a:srgbClr val="5B9BD5"/>
                                </a:solidFill>
                                <a:prstDash val="solid"/>
                                <a:miter lim="800000"/>
                              </a:ln>
                              <a:effectLst/>
                            </p:spPr>
                          </p:cxnSp>
                          <p:cxnSp>
                            <p:nvCxnSpPr>
                              <p:cNvPr id="120" name="Straight Connector 119"/>
                              <p:cNvCxnSpPr/>
                              <p:nvPr/>
                            </p:nvCxnSpPr>
                            <p:spPr>
                              <a:xfrm>
                                <a:off x="352425" y="0"/>
                                <a:ext cx="111443" cy="114300"/>
                              </a:xfrm>
                              <a:prstGeom prst="line">
                                <a:avLst/>
                              </a:prstGeom>
                              <a:noFill/>
                              <a:ln w="25400" cap="flat" cmpd="sng" algn="ctr">
                                <a:solidFill>
                                  <a:srgbClr val="5B9BD5"/>
                                </a:solidFill>
                                <a:prstDash val="solid"/>
                                <a:miter lim="800000"/>
                              </a:ln>
                              <a:effectLst/>
                            </p:spPr>
                          </p:cxnSp>
                        </p:grpSp>
                        <p:sp>
                          <p:nvSpPr>
                            <p:cNvPr id="115" name="Oval 114"/>
                            <p:cNvSpPr/>
                            <p:nvPr/>
                          </p:nvSpPr>
                          <p:spPr>
                            <a:xfrm>
                              <a:off x="347662" y="2286000"/>
                              <a:ext cx="228678" cy="228917"/>
                            </a:xfrm>
                            <a:prstGeom prst="ellipse">
                              <a:avLst/>
                            </a:prstGeom>
                            <a:noFill/>
                            <a:ln w="12700" cap="flat" cmpd="sng" algn="ctr">
                              <a:solidFill>
                                <a:srgbClr val="5B9BD5">
                                  <a:shade val="50000"/>
                                </a:srgbClr>
                              </a:solidFill>
                              <a:prstDash val="solid"/>
                              <a:miter lim="800000"/>
                            </a:ln>
                            <a:effectLst/>
                          </p:spPr>
                          <p:txBody>
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<a:prstTxWarp prst="textNoShape">
                                <a:avLst/>
                              </a:prstTxWarp>
                              <a:noAutofit/>
                            </a:bodyPr>
                            <a:lstStyle/>
                            <a:p>
                              <a:endParaRPr lang="en-US"/>
                            </a:p>
                          </p:txBody>
                        </p:sp>
                        <p:sp>
                          <p:nvSpPr>
                            <p:cNvPr id="116" name="Freeform 115"/>
                            <p:cNvSpPr/>
                            <p:nvPr/>
                          </p:nvSpPr>
                          <p:spPr>
                            <a:xfrm>
                              <a:off x="409575" y="2343150"/>
                              <a:ext cx="114300" cy="114300"/>
                            </a:xfrm>
                            <a:custGeom>
                              <a:avLst/>
                              <a:gdLst>
                                <a:gd name="connsiteX0" fmla="*/ 0 w 919163"/>
                                <a:gd name="connsiteY0" fmla="*/ 228600 h 452440"/>
                                <a:gd name="connsiteX1" fmla="*/ 233363 w 919163"/>
                                <a:gd name="connsiteY1" fmla="*/ 0 h 452440"/>
                                <a:gd name="connsiteX2" fmla="*/ 457200 w 919163"/>
                                <a:gd name="connsiteY2" fmla="*/ 228600 h 452440"/>
                                <a:gd name="connsiteX3" fmla="*/ 690563 w 919163"/>
                                <a:gd name="connsiteY3" fmla="*/ 452437 h 452440"/>
                                <a:gd name="connsiteX4" fmla="*/ 919163 w 919163"/>
                                <a:gd name="connsiteY4" fmla="*/ 223837 h 452440"/>
                              </a:gdLst>
                              <a:ahLst/>
                              <a:cxnLst>
                                <a:cxn ang="0">
                                  <a:pos x="connsiteX0" y="connsiteY0"/>
                                </a:cxn>
                                <a:cxn ang="0">
                                  <a:pos x="connsiteX1" y="connsiteY1"/>
                                </a:cxn>
                                <a:cxn ang="0">
                                  <a:pos x="connsiteX2" y="connsiteY2"/>
                                </a:cxn>
                                <a:cxn ang="0">
                                  <a:pos x="connsiteX3" y="connsiteY3"/>
                                </a:cxn>
                                <a:cxn ang="0">
                                  <a:pos x="connsiteX4" y="connsiteY4"/>
                                </a:cxn>
                              </a:cxnLst>
                              <a:rect l="l" t="t" r="r" b="b"/>
                              <a:pathLst>
                                <a:path w="919163" h="452440">
                                  <a:moveTo>
                                    <a:pt x="0" y="228600"/>
                                  </a:moveTo>
                                  <a:cubicBezTo>
                                    <a:pt x="78581" y="114300"/>
                                    <a:pt x="157163" y="0"/>
                                    <a:pt x="233363" y="0"/>
                                  </a:cubicBezTo>
                                  <a:cubicBezTo>
                                    <a:pt x="309563" y="0"/>
                                    <a:pt x="381000" y="153194"/>
                                    <a:pt x="457200" y="228600"/>
                                  </a:cubicBezTo>
                                  <a:cubicBezTo>
                                    <a:pt x="533400" y="304006"/>
                                    <a:pt x="613569" y="453231"/>
                                    <a:pt x="690563" y="452437"/>
                                  </a:cubicBezTo>
                                  <a:cubicBezTo>
                                    <a:pt x="767557" y="451643"/>
                                    <a:pt x="843360" y="337740"/>
                                    <a:pt x="919163" y="223837"/>
                                  </a:cubicBezTo>
                                </a:path>
                              </a:pathLst>
                            </a:custGeom>
                            <a:noFill/>
                            <a:ln w="12700" cap="flat" cmpd="sng" algn="ctr">
                              <a:solidFill>
                                <a:srgbClr val="5B9BD5">
                                  <a:shade val="50000"/>
                                </a:srgbClr>
                              </a:solidFill>
                              <a:prstDash val="solid"/>
                              <a:miter lim="800000"/>
                            </a:ln>
                            <a:effectLst/>
                          </p:spPr>
                          <p:txBody>
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<a:prstTxWarp prst="textNoShape">
                                <a:avLst/>
                              </a:prstTxWarp>
                              <a:noAutofit/>
                            </a:bodyPr>
                            <a:lstStyle/>
                            <a:p>
                              <a:endParaRPr lang="en-US"/>
                            </a:p>
                          </p:txBody>
                        </p:sp>
                      </p:grpSp>
                      <p:sp>
                        <p:nvSpPr>
                          <p:cNvPr id="108" name="Rectangle 107"/>
                          <p:cNvSpPr/>
                          <p:nvPr/>
                        </p:nvSpPr>
                        <p:spPr>
                          <a:xfrm>
                            <a:off x="376237" y="1714500"/>
                            <a:ext cx="161925" cy="114300"/>
                          </a:xfrm>
                          <a:prstGeom prst="rect">
                            <a:avLst/>
                          </a:prstGeom>
                          <a:solidFill>
                            <a:srgbClr val="5B9BD5"/>
                          </a:solidFill>
                          <a:ln w="12700" cap="flat" cmpd="sng" algn="ctr">
                            <a:solidFill>
                              <a:srgbClr val="5B9BD5">
                                <a:shade val="50000"/>
                              </a:srgbClr>
                            </a:solidFill>
                            <a:prstDash val="solid"/>
                            <a:miter lim="800000"/>
                          </a:ln>
                          <a:effectLst/>
                        </p:spPr>
                        <p:txBody>
                          <a:bodyPr rot="0" spcFirstLastPara="0" vert="horz" wrap="square" lIns="91440" tIns="45720" rIns="91440" bIns="45720" numCol="1" spcCol="0" rtlCol="0" fromWordArt="0" anchor="ctr" anchorCtr="0" forceAA="0" compatLnSpc="1">
                            <a:prstTxWarp prst="textNoShape">
                              <a:avLst/>
                            </a:prstTxWarp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sp>
                      <p:nvSpPr>
                        <p:cNvPr id="105" name="Oval 104"/>
                        <p:cNvSpPr/>
                        <p:nvPr/>
                      </p:nvSpPr>
                      <p:spPr>
                        <a:xfrm>
                          <a:off x="457200" y="2143125"/>
                          <a:ext cx="50291" cy="50291"/>
                        </a:xfrm>
                        <a:prstGeom prst="ellipse">
                          <a:avLst/>
                        </a:prstGeom>
                        <a:solidFill>
                          <a:srgbClr val="5B9BD5"/>
                        </a:solidFill>
                        <a:ln w="12700" cap="flat" cmpd="sng" algn="ctr">
                          <a:solidFill>
                            <a:srgbClr val="5B9BD5">
                              <a:shade val="50000"/>
                            </a:srgbClr>
                          </a:solidFill>
                          <a:prstDash val="solid"/>
                          <a:miter lim="800000"/>
                        </a:ln>
                        <a:effectLst/>
                      </p:spPr>
                      <p:txBody>
                        <a:bodyPr rot="0" spcFirstLastPara="0" vert="horz" wrap="square" lIns="91440" tIns="45720" rIns="91440" bIns="45720" numCol="1" spcCol="0" rtlCol="0" fromWordArt="0" anchor="ctr" anchorCtr="0" forceAA="0" compatLnSpc="1">
                          <a:prstTxWarp prst="textNoShape">
                            <a:avLst/>
                          </a:prstTxWarp>
                          <a:noAutofit/>
                        </a:bodyPr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106" name="Oval 105"/>
                        <p:cNvSpPr/>
                        <p:nvPr/>
                      </p:nvSpPr>
                      <p:spPr>
                        <a:xfrm>
                          <a:off x="0" y="657225"/>
                          <a:ext cx="50291" cy="50291"/>
                        </a:xfrm>
                        <a:prstGeom prst="ellipse">
                          <a:avLst/>
                        </a:prstGeom>
                        <a:solidFill>
                          <a:srgbClr val="5B9BD5"/>
                        </a:solidFill>
                        <a:ln w="12700" cap="flat" cmpd="sng" algn="ctr">
                          <a:solidFill>
                            <a:srgbClr val="5B9BD5">
                              <a:shade val="50000"/>
                            </a:srgbClr>
                          </a:solidFill>
                          <a:prstDash val="solid"/>
                          <a:miter lim="800000"/>
                        </a:ln>
                        <a:effectLst/>
                      </p:spPr>
                      <p:txBody>
                        <a:bodyPr rot="0" spcFirstLastPara="0" vert="horz" wrap="square" lIns="91440" tIns="45720" rIns="91440" bIns="45720" numCol="1" spcCol="0" rtlCol="0" fromWordArt="0" anchor="ctr" anchorCtr="0" forceAA="0" compatLnSpc="1">
                          <a:prstTxWarp prst="textNoShape">
                            <a:avLst/>
                          </a:prstTxWarp>
                          <a:noAutofit/>
                        </a:bodyPr>
                        <a:lstStyle/>
                        <a:p>
                          <a:endParaRPr lang="en-US"/>
                        </a:p>
                      </p:txBody>
                    </p:sp>
                  </p:grpSp>
                  <p:grpSp>
                    <p:nvGrpSpPr>
                      <p:cNvPr id="39" name="Group 38"/>
                      <p:cNvGrpSpPr/>
                      <p:nvPr/>
                    </p:nvGrpSpPr>
                    <p:grpSpPr>
                      <a:xfrm>
                        <a:off x="942975" y="4762"/>
                        <a:ext cx="721043" cy="2514917"/>
                        <a:chOff x="0" y="0"/>
                        <a:chExt cx="721043" cy="2514917"/>
                      </a:xfrm>
                    </p:grpSpPr>
                    <p:grpSp>
                      <p:nvGrpSpPr>
                        <p:cNvPr id="87" name="Group 86"/>
                        <p:cNvGrpSpPr/>
                        <p:nvPr/>
                      </p:nvGrpSpPr>
                      <p:grpSpPr>
                        <a:xfrm>
                          <a:off x="23813" y="0"/>
                          <a:ext cx="697230" cy="2514917"/>
                          <a:chOff x="0" y="0"/>
                          <a:chExt cx="697230" cy="2514917"/>
                        </a:xfrm>
                      </p:grpSpPr>
                      <p:grpSp>
                        <p:nvGrpSpPr>
                          <p:cNvPr id="90" name="Group 89"/>
                          <p:cNvGrpSpPr/>
                          <p:nvPr/>
                        </p:nvGrpSpPr>
                        <p:grpSpPr>
                          <a:xfrm>
                            <a:off x="0" y="0"/>
                            <a:ext cx="697230" cy="2514917"/>
                            <a:chOff x="0" y="0"/>
                            <a:chExt cx="697230" cy="2514917"/>
                          </a:xfrm>
                        </p:grpSpPr>
                        <p:cxnSp>
                          <p:nvCxnSpPr>
                            <p:cNvPr id="92" name="Straight Connector 91"/>
                            <p:cNvCxnSpPr/>
                            <p:nvPr/>
                          </p:nvCxnSpPr>
                          <p:spPr>
                            <a:xfrm>
                              <a:off x="4762" y="0"/>
                              <a:ext cx="0" cy="1483743"/>
                            </a:xfrm>
                            <a:prstGeom prst="line">
                              <a:avLst/>
                            </a:prstGeom>
                            <a:noFill/>
                            <a:ln w="25400" cap="flat" cmpd="sng" algn="ctr">
                              <a:solidFill>
                                <a:srgbClr val="5B9BD5"/>
                              </a:solidFill>
                              <a:prstDash val="solid"/>
                              <a:miter lim="800000"/>
                            </a:ln>
                            <a:effectLst/>
                          </p:spPr>
                        </p:cxnSp>
                        <p:cxnSp>
                          <p:nvCxnSpPr>
                            <p:cNvPr id="93" name="Straight Connector 92"/>
                            <p:cNvCxnSpPr/>
                            <p:nvPr/>
                          </p:nvCxnSpPr>
                          <p:spPr>
                            <a:xfrm>
                              <a:off x="457200" y="690563"/>
                              <a:ext cx="1905" cy="681487"/>
                            </a:xfrm>
                            <a:prstGeom prst="line">
                              <a:avLst/>
                            </a:prstGeom>
                            <a:noFill/>
                            <a:ln w="25400" cap="flat" cmpd="sng" algn="ctr">
                              <a:solidFill>
                                <a:srgbClr val="5B9BD5"/>
                              </a:solidFill>
                              <a:prstDash val="solid"/>
                              <a:miter lim="800000"/>
                            </a:ln>
                            <a:effectLst/>
                          </p:spPr>
                        </p:cxnSp>
                        <p:cxnSp>
                          <p:nvCxnSpPr>
                            <p:cNvPr id="94" name="Straight Connector 93"/>
                            <p:cNvCxnSpPr/>
                            <p:nvPr/>
                          </p:nvCxnSpPr>
                          <p:spPr>
                            <a:xfrm>
                              <a:off x="0" y="685800"/>
                              <a:ext cx="459357" cy="0"/>
                            </a:xfrm>
                            <a:prstGeom prst="line">
                              <a:avLst/>
                            </a:prstGeom>
                            <a:noFill/>
                            <a:ln w="25400" cap="flat" cmpd="sng" algn="ctr">
                              <a:solidFill>
                                <a:srgbClr val="5B9BD5"/>
                              </a:solidFill>
                              <a:prstDash val="solid"/>
                              <a:miter lim="800000"/>
                            </a:ln>
                            <a:effectLst/>
                          </p:spPr>
                        </p:cxnSp>
                        <p:sp>
                          <p:nvSpPr>
                            <p:cNvPr id="95" name="Freeform 94"/>
                            <p:cNvSpPr/>
                            <p:nvPr/>
                          </p:nvSpPr>
                          <p:spPr>
                            <a:xfrm>
                              <a:off x="447675" y="1362075"/>
                              <a:ext cx="119063" cy="223838"/>
                            </a:xfrm>
                            <a:custGeom>
                              <a:avLst/>
                              <a:gdLst>
                                <a:gd name="connsiteX0" fmla="*/ 0 w 119063"/>
                                <a:gd name="connsiteY0" fmla="*/ 0 h 223838"/>
                                <a:gd name="connsiteX1" fmla="*/ 119063 w 119063"/>
                                <a:gd name="connsiteY1" fmla="*/ 104775 h 223838"/>
                                <a:gd name="connsiteX2" fmla="*/ 0 w 119063"/>
                                <a:gd name="connsiteY2" fmla="*/ 223838 h 223838"/>
                              </a:gdLst>
                              <a:ahLst/>
                              <a:cxnLst>
                                <a:cxn ang="0">
                                  <a:pos x="connsiteX0" y="connsiteY0"/>
                                </a:cxn>
                                <a:cxn ang="0">
                                  <a:pos x="connsiteX1" y="connsiteY1"/>
                                </a:cxn>
                                <a:cxn ang="0">
                                  <a:pos x="connsiteX2" y="connsiteY2"/>
                                </a:cxn>
                              </a:cxnLst>
                              <a:rect l="l" t="t" r="r" b="b"/>
                              <a:pathLst>
                                <a:path w="119063" h="223838">
                                  <a:moveTo>
                                    <a:pt x="0" y="0"/>
                                  </a:moveTo>
                                  <a:cubicBezTo>
                                    <a:pt x="59531" y="33734"/>
                                    <a:pt x="119063" y="67469"/>
                                    <a:pt x="119063" y="104775"/>
                                  </a:cubicBezTo>
                                  <a:cubicBezTo>
                                    <a:pt x="119063" y="142081"/>
                                    <a:pt x="59531" y="182959"/>
                                    <a:pt x="0" y="223838"/>
                                  </a:cubicBezTo>
                                </a:path>
                              </a:pathLst>
                            </a:custGeom>
                            <a:noFill/>
                            <a:ln w="25400" cap="flat" cmpd="sng" algn="ctr">
                              <a:solidFill>
                                <a:srgbClr val="5B9BD5">
                                  <a:shade val="50000"/>
                                </a:srgbClr>
                              </a:solidFill>
                              <a:prstDash val="solid"/>
                              <a:miter lim="800000"/>
                            </a:ln>
                            <a:effectLst/>
                          </p:spPr>
                          <p:txBody>
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<a:prstTxWarp prst="textNoShape">
                                <a:avLst/>
                              </a:prstTxWarp>
                              <a:noAutofit/>
                            </a:bodyPr>
                            <a:lstStyle/>
                            <a:p>
                              <a:endParaRPr lang="en-US"/>
                            </a:p>
                          </p:txBody>
                        </p:sp>
                        <p:cxnSp>
                          <p:nvCxnSpPr>
                            <p:cNvPr id="96" name="Straight Connector 95"/>
                            <p:cNvCxnSpPr/>
                            <p:nvPr/>
                          </p:nvCxnSpPr>
                          <p:spPr>
                            <a:xfrm>
                              <a:off x="457200" y="1585913"/>
                              <a:ext cx="1905" cy="700087"/>
                            </a:xfrm>
                            <a:prstGeom prst="line">
                              <a:avLst/>
                            </a:prstGeom>
                            <a:noFill/>
                            <a:ln w="25400" cap="flat" cmpd="sng" algn="ctr">
                              <a:solidFill>
                                <a:srgbClr val="5B9BD5"/>
                              </a:solidFill>
                              <a:prstDash val="solid"/>
                              <a:miter lim="800000"/>
                            </a:ln>
                            <a:effectLst/>
                          </p:spPr>
                        </p:cxnSp>
                        <p:grpSp>
                          <p:nvGrpSpPr>
                            <p:cNvPr id="97" name="Group 96"/>
                            <p:cNvGrpSpPr/>
                            <p:nvPr/>
                          </p:nvGrpSpPr>
                          <p:grpSpPr>
                            <a:xfrm>
                              <a:off x="233362" y="1943100"/>
                              <a:ext cx="463868" cy="114300"/>
                              <a:chOff x="0" y="0"/>
                              <a:chExt cx="463868" cy="114300"/>
                            </a:xfrm>
                          </p:grpSpPr>
                          <p:cxnSp>
                            <p:nvCxnSpPr>
                              <p:cNvPr id="100" name="Straight Connector 99"/>
                              <p:cNvCxnSpPr/>
                              <p:nvPr/>
                            </p:nvCxnSpPr>
                            <p:spPr>
                              <a:xfrm flipV="1">
                                <a:off x="0" y="0"/>
                                <a:ext cx="114300" cy="114300"/>
                              </a:xfrm>
                              <a:prstGeom prst="line">
                                <a:avLst/>
                              </a:prstGeom>
                              <a:noFill/>
                              <a:ln w="25400" cap="flat" cmpd="sng" algn="ctr">
                                <a:solidFill>
                                  <a:srgbClr val="5B9BD5"/>
                                </a:solidFill>
                                <a:prstDash val="solid"/>
                                <a:miter lim="800000"/>
                              </a:ln>
                              <a:effectLst/>
                            </p:spPr>
                          </p:cxnSp>
                          <p:cxnSp>
                            <p:nvCxnSpPr>
                              <p:cNvPr id="101" name="Straight Connector 100"/>
                              <p:cNvCxnSpPr/>
                              <p:nvPr/>
                            </p:nvCxnSpPr>
                            <p:spPr>
                              <a:xfrm flipV="1">
                                <a:off x="223838" y="0"/>
                                <a:ext cx="114300" cy="114300"/>
                              </a:xfrm>
                              <a:prstGeom prst="line">
                                <a:avLst/>
                              </a:prstGeom>
                              <a:noFill/>
                              <a:ln w="25400" cap="flat" cmpd="sng" algn="ctr">
                                <a:solidFill>
                                  <a:srgbClr val="5B9BD5"/>
                                </a:solidFill>
                                <a:prstDash val="solid"/>
                                <a:miter lim="800000"/>
                              </a:ln>
                              <a:effectLst/>
                            </p:spPr>
                          </p:cxnSp>
                          <p:cxnSp>
                            <p:nvCxnSpPr>
                              <p:cNvPr id="102" name="Straight Connector 101"/>
                              <p:cNvCxnSpPr/>
                              <p:nvPr/>
                            </p:nvCxnSpPr>
                            <p:spPr>
                              <a:xfrm>
                                <a:off x="114300" y="0"/>
                                <a:ext cx="111443" cy="114300"/>
                              </a:xfrm>
                              <a:prstGeom prst="line">
                                <a:avLst/>
                              </a:prstGeom>
                              <a:noFill/>
                              <a:ln w="25400" cap="flat" cmpd="sng" algn="ctr">
                                <a:solidFill>
                                  <a:srgbClr val="5B9BD5"/>
                                </a:solidFill>
                                <a:prstDash val="solid"/>
                                <a:miter lim="800000"/>
                              </a:ln>
                              <a:effectLst/>
                            </p:spPr>
                          </p:cxnSp>
                          <p:cxnSp>
                            <p:nvCxnSpPr>
                              <p:cNvPr id="103" name="Straight Connector 102"/>
                              <p:cNvCxnSpPr/>
                              <p:nvPr/>
                            </p:nvCxnSpPr>
                            <p:spPr>
                              <a:xfrm>
                                <a:off x="352425" y="0"/>
                                <a:ext cx="111443" cy="114300"/>
                              </a:xfrm>
                              <a:prstGeom prst="line">
                                <a:avLst/>
                              </a:prstGeom>
                              <a:noFill/>
                              <a:ln w="25400" cap="flat" cmpd="sng" algn="ctr">
                                <a:solidFill>
                                  <a:srgbClr val="5B9BD5"/>
                                </a:solidFill>
                                <a:prstDash val="solid"/>
                                <a:miter lim="800000"/>
                              </a:ln>
                              <a:effectLst/>
                            </p:spPr>
                          </p:cxnSp>
                        </p:grpSp>
                        <p:sp>
                          <p:nvSpPr>
                            <p:cNvPr id="98" name="Oval 97"/>
                            <p:cNvSpPr/>
                            <p:nvPr/>
                          </p:nvSpPr>
                          <p:spPr>
                            <a:xfrm>
                              <a:off x="347662" y="2286000"/>
                              <a:ext cx="228678" cy="228917"/>
                            </a:xfrm>
                            <a:prstGeom prst="ellipse">
                              <a:avLst/>
                            </a:prstGeom>
                            <a:noFill/>
                            <a:ln w="12700" cap="flat" cmpd="sng" algn="ctr">
                              <a:solidFill>
                                <a:srgbClr val="5B9BD5">
                                  <a:shade val="50000"/>
                                </a:srgbClr>
                              </a:solidFill>
                              <a:prstDash val="solid"/>
                              <a:miter lim="800000"/>
                            </a:ln>
                            <a:effectLst/>
                          </p:spPr>
                          <p:txBody>
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<a:prstTxWarp prst="textNoShape">
                                <a:avLst/>
                              </a:prstTxWarp>
                              <a:noAutofit/>
                            </a:bodyPr>
                            <a:lstStyle/>
                            <a:p>
                              <a:endParaRPr lang="en-US"/>
                            </a:p>
                          </p:txBody>
                        </p:sp>
                        <p:sp>
                          <p:nvSpPr>
                            <p:cNvPr id="99" name="Freeform 98"/>
                            <p:cNvSpPr/>
                            <p:nvPr/>
                          </p:nvSpPr>
                          <p:spPr>
                            <a:xfrm>
                              <a:off x="409575" y="2343150"/>
                              <a:ext cx="114300" cy="114300"/>
                            </a:xfrm>
                            <a:custGeom>
                              <a:avLst/>
                              <a:gdLst>
                                <a:gd name="connsiteX0" fmla="*/ 0 w 919163"/>
                                <a:gd name="connsiteY0" fmla="*/ 228600 h 452440"/>
                                <a:gd name="connsiteX1" fmla="*/ 233363 w 919163"/>
                                <a:gd name="connsiteY1" fmla="*/ 0 h 452440"/>
                                <a:gd name="connsiteX2" fmla="*/ 457200 w 919163"/>
                                <a:gd name="connsiteY2" fmla="*/ 228600 h 452440"/>
                                <a:gd name="connsiteX3" fmla="*/ 690563 w 919163"/>
                                <a:gd name="connsiteY3" fmla="*/ 452437 h 452440"/>
                                <a:gd name="connsiteX4" fmla="*/ 919163 w 919163"/>
                                <a:gd name="connsiteY4" fmla="*/ 223837 h 452440"/>
                              </a:gdLst>
                              <a:ahLst/>
                              <a:cxnLst>
                                <a:cxn ang="0">
                                  <a:pos x="connsiteX0" y="connsiteY0"/>
                                </a:cxn>
                                <a:cxn ang="0">
                                  <a:pos x="connsiteX1" y="connsiteY1"/>
                                </a:cxn>
                                <a:cxn ang="0">
                                  <a:pos x="connsiteX2" y="connsiteY2"/>
                                </a:cxn>
                                <a:cxn ang="0">
                                  <a:pos x="connsiteX3" y="connsiteY3"/>
                                </a:cxn>
                                <a:cxn ang="0">
                                  <a:pos x="connsiteX4" y="connsiteY4"/>
                                </a:cxn>
                              </a:cxnLst>
                              <a:rect l="l" t="t" r="r" b="b"/>
                              <a:pathLst>
                                <a:path w="919163" h="452440">
                                  <a:moveTo>
                                    <a:pt x="0" y="228600"/>
                                  </a:moveTo>
                                  <a:cubicBezTo>
                                    <a:pt x="78581" y="114300"/>
                                    <a:pt x="157163" y="0"/>
                                    <a:pt x="233363" y="0"/>
                                  </a:cubicBezTo>
                                  <a:cubicBezTo>
                                    <a:pt x="309563" y="0"/>
                                    <a:pt x="381000" y="153194"/>
                                    <a:pt x="457200" y="228600"/>
                                  </a:cubicBezTo>
                                  <a:cubicBezTo>
                                    <a:pt x="533400" y="304006"/>
                                    <a:pt x="613569" y="453231"/>
                                    <a:pt x="690563" y="452437"/>
                                  </a:cubicBezTo>
                                  <a:cubicBezTo>
                                    <a:pt x="767557" y="451643"/>
                                    <a:pt x="843360" y="337740"/>
                                    <a:pt x="919163" y="223837"/>
                                  </a:cubicBezTo>
                                </a:path>
                              </a:pathLst>
                            </a:custGeom>
                            <a:noFill/>
                            <a:ln w="12700" cap="flat" cmpd="sng" algn="ctr">
                              <a:solidFill>
                                <a:srgbClr val="5B9BD5">
                                  <a:shade val="50000"/>
                                </a:srgbClr>
                              </a:solidFill>
                              <a:prstDash val="solid"/>
                              <a:miter lim="800000"/>
                            </a:ln>
                            <a:effectLst/>
                          </p:spPr>
                          <p:txBody>
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<a:prstTxWarp prst="textNoShape">
                                <a:avLst/>
                              </a:prstTxWarp>
                              <a:noAutofit/>
                            </a:bodyPr>
                            <a:lstStyle/>
                            <a:p>
                              <a:endParaRPr lang="en-US"/>
                            </a:p>
                          </p:txBody>
                        </p:sp>
                      </p:grpSp>
                      <p:sp>
                        <p:nvSpPr>
                          <p:cNvPr id="91" name="Rectangle 90"/>
                          <p:cNvSpPr/>
                          <p:nvPr/>
                        </p:nvSpPr>
                        <p:spPr>
                          <a:xfrm>
                            <a:off x="376237" y="1714500"/>
                            <a:ext cx="161925" cy="114300"/>
                          </a:xfrm>
                          <a:prstGeom prst="rect">
                            <a:avLst/>
                          </a:prstGeom>
                          <a:solidFill>
                            <a:srgbClr val="5B9BD5"/>
                          </a:solidFill>
                          <a:ln w="12700" cap="flat" cmpd="sng" algn="ctr">
                            <a:solidFill>
                              <a:srgbClr val="5B9BD5">
                                <a:shade val="50000"/>
                              </a:srgbClr>
                            </a:solidFill>
                            <a:prstDash val="solid"/>
                            <a:miter lim="800000"/>
                          </a:ln>
                          <a:effectLst/>
                        </p:spPr>
                        <p:txBody>
                          <a:bodyPr rot="0" spcFirstLastPara="0" vert="horz" wrap="square" lIns="91440" tIns="45720" rIns="91440" bIns="45720" numCol="1" spcCol="0" rtlCol="0" fromWordArt="0" anchor="ctr" anchorCtr="0" forceAA="0" compatLnSpc="1">
                            <a:prstTxWarp prst="textNoShape">
                              <a:avLst/>
                            </a:prstTxWarp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sp>
                      <p:nvSpPr>
                        <p:cNvPr id="88" name="Oval 87"/>
                        <p:cNvSpPr/>
                        <p:nvPr/>
                      </p:nvSpPr>
                      <p:spPr>
                        <a:xfrm>
                          <a:off x="457200" y="2143125"/>
                          <a:ext cx="50291" cy="50291"/>
                        </a:xfrm>
                        <a:prstGeom prst="ellipse">
                          <a:avLst/>
                        </a:prstGeom>
                        <a:solidFill>
                          <a:srgbClr val="5B9BD5"/>
                        </a:solidFill>
                        <a:ln w="12700" cap="flat" cmpd="sng" algn="ctr">
                          <a:solidFill>
                            <a:srgbClr val="5B9BD5">
                              <a:shade val="50000"/>
                            </a:srgbClr>
                          </a:solidFill>
                          <a:prstDash val="solid"/>
                          <a:miter lim="800000"/>
                        </a:ln>
                        <a:effectLst/>
                      </p:spPr>
                      <p:txBody>
                        <a:bodyPr rot="0" spcFirstLastPara="0" vert="horz" wrap="square" lIns="91440" tIns="45720" rIns="91440" bIns="45720" numCol="1" spcCol="0" rtlCol="0" fromWordArt="0" anchor="ctr" anchorCtr="0" forceAA="0" compatLnSpc="1">
                          <a:prstTxWarp prst="textNoShape">
                            <a:avLst/>
                          </a:prstTxWarp>
                          <a:noAutofit/>
                        </a:bodyPr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89" name="Oval 88"/>
                        <p:cNvSpPr/>
                        <p:nvPr/>
                      </p:nvSpPr>
                      <p:spPr>
                        <a:xfrm>
                          <a:off x="0" y="657225"/>
                          <a:ext cx="50291" cy="50291"/>
                        </a:xfrm>
                        <a:prstGeom prst="ellipse">
                          <a:avLst/>
                        </a:prstGeom>
                        <a:solidFill>
                          <a:srgbClr val="5B9BD5"/>
                        </a:solidFill>
                        <a:ln w="12700" cap="flat" cmpd="sng" algn="ctr">
                          <a:solidFill>
                            <a:srgbClr val="5B9BD5">
                              <a:shade val="50000"/>
                            </a:srgbClr>
                          </a:solidFill>
                          <a:prstDash val="solid"/>
                          <a:miter lim="800000"/>
                        </a:ln>
                        <a:effectLst/>
                      </p:spPr>
                      <p:txBody>
                        <a:bodyPr rot="0" spcFirstLastPara="0" vert="horz" wrap="square" lIns="91440" tIns="45720" rIns="91440" bIns="45720" numCol="1" spcCol="0" rtlCol="0" fromWordArt="0" anchor="ctr" anchorCtr="0" forceAA="0" compatLnSpc="1">
                          <a:prstTxWarp prst="textNoShape">
                            <a:avLst/>
                          </a:prstTxWarp>
                          <a:noAutofit/>
                        </a:bodyPr>
                        <a:lstStyle/>
                        <a:p>
                          <a:endParaRPr lang="en-US"/>
                        </a:p>
                      </p:txBody>
                    </p:sp>
                  </p:grpSp>
                  <p:grpSp>
                    <p:nvGrpSpPr>
                      <p:cNvPr id="40" name="Group 39"/>
                      <p:cNvGrpSpPr/>
                      <p:nvPr/>
                    </p:nvGrpSpPr>
                    <p:grpSpPr>
                      <a:xfrm>
                        <a:off x="1714500" y="0"/>
                        <a:ext cx="721043" cy="2514917"/>
                        <a:chOff x="0" y="0"/>
                        <a:chExt cx="721043" cy="2514917"/>
                      </a:xfrm>
                    </p:grpSpPr>
                    <p:grpSp>
                      <p:nvGrpSpPr>
                        <p:cNvPr id="70" name="Group 69"/>
                        <p:cNvGrpSpPr/>
                        <p:nvPr/>
                      </p:nvGrpSpPr>
                      <p:grpSpPr>
                        <a:xfrm>
                          <a:off x="23813" y="0"/>
                          <a:ext cx="697230" cy="2514917"/>
                          <a:chOff x="0" y="0"/>
                          <a:chExt cx="697230" cy="2514917"/>
                        </a:xfrm>
                      </p:grpSpPr>
                      <p:grpSp>
                        <p:nvGrpSpPr>
                          <p:cNvPr id="73" name="Group 72"/>
                          <p:cNvGrpSpPr/>
                          <p:nvPr/>
                        </p:nvGrpSpPr>
                        <p:grpSpPr>
                          <a:xfrm>
                            <a:off x="0" y="0"/>
                            <a:ext cx="697230" cy="2514917"/>
                            <a:chOff x="0" y="0"/>
                            <a:chExt cx="697230" cy="2514917"/>
                          </a:xfrm>
                        </p:grpSpPr>
                        <p:cxnSp>
                          <p:nvCxnSpPr>
                            <p:cNvPr id="75" name="Straight Connector 74"/>
                            <p:cNvCxnSpPr/>
                            <p:nvPr/>
                          </p:nvCxnSpPr>
                          <p:spPr>
                            <a:xfrm>
                              <a:off x="4762" y="0"/>
                              <a:ext cx="0" cy="1483743"/>
                            </a:xfrm>
                            <a:prstGeom prst="line">
                              <a:avLst/>
                            </a:prstGeom>
                            <a:noFill/>
                            <a:ln w="25400" cap="flat" cmpd="sng" algn="ctr">
                              <a:solidFill>
                                <a:srgbClr val="5B9BD5"/>
                              </a:solidFill>
                              <a:prstDash val="solid"/>
                              <a:miter lim="800000"/>
                            </a:ln>
                            <a:effectLst/>
                          </p:spPr>
                        </p:cxnSp>
                        <p:cxnSp>
                          <p:nvCxnSpPr>
                            <p:cNvPr id="76" name="Straight Connector 75"/>
                            <p:cNvCxnSpPr/>
                            <p:nvPr/>
                          </p:nvCxnSpPr>
                          <p:spPr>
                            <a:xfrm>
                              <a:off x="457200" y="690563"/>
                              <a:ext cx="1905" cy="681487"/>
                            </a:xfrm>
                            <a:prstGeom prst="line">
                              <a:avLst/>
                            </a:prstGeom>
                            <a:noFill/>
                            <a:ln w="25400" cap="flat" cmpd="sng" algn="ctr">
                              <a:solidFill>
                                <a:srgbClr val="5B9BD5"/>
                              </a:solidFill>
                              <a:prstDash val="solid"/>
                              <a:miter lim="800000"/>
                            </a:ln>
                            <a:effectLst/>
                          </p:spPr>
                        </p:cxnSp>
                        <p:cxnSp>
                          <p:nvCxnSpPr>
                            <p:cNvPr id="77" name="Straight Connector 76"/>
                            <p:cNvCxnSpPr/>
                            <p:nvPr/>
                          </p:nvCxnSpPr>
                          <p:spPr>
                            <a:xfrm>
                              <a:off x="0" y="685800"/>
                              <a:ext cx="459357" cy="0"/>
                            </a:xfrm>
                            <a:prstGeom prst="line">
                              <a:avLst/>
                            </a:prstGeom>
                            <a:noFill/>
                            <a:ln w="25400" cap="flat" cmpd="sng" algn="ctr">
                              <a:solidFill>
                                <a:srgbClr val="5B9BD5"/>
                              </a:solidFill>
                              <a:prstDash val="solid"/>
                              <a:miter lim="800000"/>
                            </a:ln>
                            <a:effectLst/>
                          </p:spPr>
                        </p:cxnSp>
                        <p:sp>
                          <p:nvSpPr>
                            <p:cNvPr id="78" name="Freeform 77"/>
                            <p:cNvSpPr/>
                            <p:nvPr/>
                          </p:nvSpPr>
                          <p:spPr>
                            <a:xfrm>
                              <a:off x="447675" y="1362075"/>
                              <a:ext cx="119063" cy="223838"/>
                            </a:xfrm>
                            <a:custGeom>
                              <a:avLst/>
                              <a:gdLst>
                                <a:gd name="connsiteX0" fmla="*/ 0 w 119063"/>
                                <a:gd name="connsiteY0" fmla="*/ 0 h 223838"/>
                                <a:gd name="connsiteX1" fmla="*/ 119063 w 119063"/>
                                <a:gd name="connsiteY1" fmla="*/ 104775 h 223838"/>
                                <a:gd name="connsiteX2" fmla="*/ 0 w 119063"/>
                                <a:gd name="connsiteY2" fmla="*/ 223838 h 223838"/>
                              </a:gdLst>
                              <a:ahLst/>
                              <a:cxnLst>
                                <a:cxn ang="0">
                                  <a:pos x="connsiteX0" y="connsiteY0"/>
                                </a:cxn>
                                <a:cxn ang="0">
                                  <a:pos x="connsiteX1" y="connsiteY1"/>
                                </a:cxn>
                                <a:cxn ang="0">
                                  <a:pos x="connsiteX2" y="connsiteY2"/>
                                </a:cxn>
                              </a:cxnLst>
                              <a:rect l="l" t="t" r="r" b="b"/>
                              <a:pathLst>
                                <a:path w="119063" h="223838">
                                  <a:moveTo>
                                    <a:pt x="0" y="0"/>
                                  </a:moveTo>
                                  <a:cubicBezTo>
                                    <a:pt x="59531" y="33734"/>
                                    <a:pt x="119063" y="67469"/>
                                    <a:pt x="119063" y="104775"/>
                                  </a:cubicBezTo>
                                  <a:cubicBezTo>
                                    <a:pt x="119063" y="142081"/>
                                    <a:pt x="59531" y="182959"/>
                                    <a:pt x="0" y="223838"/>
                                  </a:cubicBezTo>
                                </a:path>
                              </a:pathLst>
                            </a:custGeom>
                            <a:noFill/>
                            <a:ln w="25400" cap="flat" cmpd="sng" algn="ctr">
                              <a:solidFill>
                                <a:srgbClr val="5B9BD5">
                                  <a:shade val="50000"/>
                                </a:srgbClr>
                              </a:solidFill>
                              <a:prstDash val="solid"/>
                              <a:miter lim="800000"/>
                            </a:ln>
                            <a:effectLst/>
                          </p:spPr>
                          <p:txBody>
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<a:prstTxWarp prst="textNoShape">
                                <a:avLst/>
                              </a:prstTxWarp>
                              <a:noAutofit/>
                            </a:bodyPr>
                            <a:lstStyle/>
                            <a:p>
                              <a:endParaRPr lang="en-US"/>
                            </a:p>
                          </p:txBody>
                        </p:sp>
                        <p:cxnSp>
                          <p:nvCxnSpPr>
                            <p:cNvPr id="79" name="Straight Connector 78"/>
                            <p:cNvCxnSpPr/>
                            <p:nvPr/>
                          </p:nvCxnSpPr>
                          <p:spPr>
                            <a:xfrm>
                              <a:off x="457200" y="1585913"/>
                              <a:ext cx="1905" cy="700087"/>
                            </a:xfrm>
                            <a:prstGeom prst="line">
                              <a:avLst/>
                            </a:prstGeom>
                            <a:noFill/>
                            <a:ln w="25400" cap="flat" cmpd="sng" algn="ctr">
                              <a:solidFill>
                                <a:srgbClr val="5B9BD5"/>
                              </a:solidFill>
                              <a:prstDash val="solid"/>
                              <a:miter lim="800000"/>
                            </a:ln>
                            <a:effectLst/>
                          </p:spPr>
                        </p:cxnSp>
                        <p:grpSp>
                          <p:nvGrpSpPr>
                            <p:cNvPr id="80" name="Group 79"/>
                            <p:cNvGrpSpPr/>
                            <p:nvPr/>
                          </p:nvGrpSpPr>
                          <p:grpSpPr>
                            <a:xfrm>
                              <a:off x="233362" y="1943100"/>
                              <a:ext cx="463868" cy="114300"/>
                              <a:chOff x="0" y="0"/>
                              <a:chExt cx="463868" cy="114300"/>
                            </a:xfrm>
                          </p:grpSpPr>
                          <p:cxnSp>
                            <p:nvCxnSpPr>
                              <p:cNvPr id="83" name="Straight Connector 82"/>
                              <p:cNvCxnSpPr/>
                              <p:nvPr/>
                            </p:nvCxnSpPr>
                            <p:spPr>
                              <a:xfrm flipV="1">
                                <a:off x="0" y="0"/>
                                <a:ext cx="114300" cy="114300"/>
                              </a:xfrm>
                              <a:prstGeom prst="line">
                                <a:avLst/>
                              </a:prstGeom>
                              <a:noFill/>
                              <a:ln w="25400" cap="flat" cmpd="sng" algn="ctr">
                                <a:solidFill>
                                  <a:srgbClr val="5B9BD5"/>
                                </a:solidFill>
                                <a:prstDash val="solid"/>
                                <a:miter lim="800000"/>
                              </a:ln>
                              <a:effectLst/>
                            </p:spPr>
                          </p:cxnSp>
                          <p:cxnSp>
                            <p:nvCxnSpPr>
                              <p:cNvPr id="84" name="Straight Connector 83"/>
                              <p:cNvCxnSpPr/>
                              <p:nvPr/>
                            </p:nvCxnSpPr>
                            <p:spPr>
                              <a:xfrm flipV="1">
                                <a:off x="223838" y="0"/>
                                <a:ext cx="114300" cy="114300"/>
                              </a:xfrm>
                              <a:prstGeom prst="line">
                                <a:avLst/>
                              </a:prstGeom>
                              <a:noFill/>
                              <a:ln w="25400" cap="flat" cmpd="sng" algn="ctr">
                                <a:solidFill>
                                  <a:srgbClr val="5B9BD5"/>
                                </a:solidFill>
                                <a:prstDash val="solid"/>
                                <a:miter lim="800000"/>
                              </a:ln>
                              <a:effectLst/>
                            </p:spPr>
                          </p:cxnSp>
                          <p:cxnSp>
                            <p:nvCxnSpPr>
                              <p:cNvPr id="85" name="Straight Connector 84"/>
                              <p:cNvCxnSpPr/>
                              <p:nvPr/>
                            </p:nvCxnSpPr>
                            <p:spPr>
                              <a:xfrm>
                                <a:off x="114300" y="0"/>
                                <a:ext cx="111443" cy="114300"/>
                              </a:xfrm>
                              <a:prstGeom prst="line">
                                <a:avLst/>
                              </a:prstGeom>
                              <a:noFill/>
                              <a:ln w="25400" cap="flat" cmpd="sng" algn="ctr">
                                <a:solidFill>
                                  <a:srgbClr val="5B9BD5"/>
                                </a:solidFill>
                                <a:prstDash val="solid"/>
                                <a:miter lim="800000"/>
                              </a:ln>
                              <a:effectLst/>
                            </p:spPr>
                          </p:cxnSp>
                          <p:cxnSp>
                            <p:nvCxnSpPr>
                              <p:cNvPr id="86" name="Straight Connector 85"/>
                              <p:cNvCxnSpPr/>
                              <p:nvPr/>
                            </p:nvCxnSpPr>
                            <p:spPr>
                              <a:xfrm>
                                <a:off x="352425" y="0"/>
                                <a:ext cx="111443" cy="114300"/>
                              </a:xfrm>
                              <a:prstGeom prst="line">
                                <a:avLst/>
                              </a:prstGeom>
                              <a:noFill/>
                              <a:ln w="25400" cap="flat" cmpd="sng" algn="ctr">
                                <a:solidFill>
                                  <a:srgbClr val="5B9BD5"/>
                                </a:solidFill>
                                <a:prstDash val="solid"/>
                                <a:miter lim="800000"/>
                              </a:ln>
                              <a:effectLst/>
                            </p:spPr>
                          </p:cxnSp>
                        </p:grpSp>
                        <p:sp>
                          <p:nvSpPr>
                            <p:cNvPr id="81" name="Oval 80"/>
                            <p:cNvSpPr/>
                            <p:nvPr/>
                          </p:nvSpPr>
                          <p:spPr>
                            <a:xfrm>
                              <a:off x="347662" y="2286000"/>
                              <a:ext cx="228678" cy="228917"/>
                            </a:xfrm>
                            <a:prstGeom prst="ellipse">
                              <a:avLst/>
                            </a:prstGeom>
                            <a:noFill/>
                            <a:ln w="12700" cap="flat" cmpd="sng" algn="ctr">
                              <a:solidFill>
                                <a:srgbClr val="5B9BD5">
                                  <a:shade val="50000"/>
                                </a:srgbClr>
                              </a:solidFill>
                              <a:prstDash val="solid"/>
                              <a:miter lim="800000"/>
                            </a:ln>
                            <a:effectLst/>
                          </p:spPr>
                          <p:txBody>
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<a:prstTxWarp prst="textNoShape">
                                <a:avLst/>
                              </a:prstTxWarp>
                              <a:noAutofit/>
                            </a:bodyPr>
                            <a:lstStyle/>
                            <a:p>
                              <a:endParaRPr lang="en-US"/>
                            </a:p>
                          </p:txBody>
                        </p:sp>
                        <p:sp>
                          <p:nvSpPr>
                            <p:cNvPr id="82" name="Freeform 81"/>
                            <p:cNvSpPr/>
                            <p:nvPr/>
                          </p:nvSpPr>
                          <p:spPr>
                            <a:xfrm>
                              <a:off x="409575" y="2343150"/>
                              <a:ext cx="114300" cy="114300"/>
                            </a:xfrm>
                            <a:custGeom>
                              <a:avLst/>
                              <a:gdLst>
                                <a:gd name="connsiteX0" fmla="*/ 0 w 919163"/>
                                <a:gd name="connsiteY0" fmla="*/ 228600 h 452440"/>
                                <a:gd name="connsiteX1" fmla="*/ 233363 w 919163"/>
                                <a:gd name="connsiteY1" fmla="*/ 0 h 452440"/>
                                <a:gd name="connsiteX2" fmla="*/ 457200 w 919163"/>
                                <a:gd name="connsiteY2" fmla="*/ 228600 h 452440"/>
                                <a:gd name="connsiteX3" fmla="*/ 690563 w 919163"/>
                                <a:gd name="connsiteY3" fmla="*/ 452437 h 452440"/>
                                <a:gd name="connsiteX4" fmla="*/ 919163 w 919163"/>
                                <a:gd name="connsiteY4" fmla="*/ 223837 h 452440"/>
                              </a:gdLst>
                              <a:ahLst/>
                              <a:cxnLst>
                                <a:cxn ang="0">
                                  <a:pos x="connsiteX0" y="connsiteY0"/>
                                </a:cxn>
                                <a:cxn ang="0">
                                  <a:pos x="connsiteX1" y="connsiteY1"/>
                                </a:cxn>
                                <a:cxn ang="0">
                                  <a:pos x="connsiteX2" y="connsiteY2"/>
                                </a:cxn>
                                <a:cxn ang="0">
                                  <a:pos x="connsiteX3" y="connsiteY3"/>
                                </a:cxn>
                                <a:cxn ang="0">
                                  <a:pos x="connsiteX4" y="connsiteY4"/>
                                </a:cxn>
                              </a:cxnLst>
                              <a:rect l="l" t="t" r="r" b="b"/>
                              <a:pathLst>
                                <a:path w="919163" h="452440">
                                  <a:moveTo>
                                    <a:pt x="0" y="228600"/>
                                  </a:moveTo>
                                  <a:cubicBezTo>
                                    <a:pt x="78581" y="114300"/>
                                    <a:pt x="157163" y="0"/>
                                    <a:pt x="233363" y="0"/>
                                  </a:cubicBezTo>
                                  <a:cubicBezTo>
                                    <a:pt x="309563" y="0"/>
                                    <a:pt x="381000" y="153194"/>
                                    <a:pt x="457200" y="228600"/>
                                  </a:cubicBezTo>
                                  <a:cubicBezTo>
                                    <a:pt x="533400" y="304006"/>
                                    <a:pt x="613569" y="453231"/>
                                    <a:pt x="690563" y="452437"/>
                                  </a:cubicBezTo>
                                  <a:cubicBezTo>
                                    <a:pt x="767557" y="451643"/>
                                    <a:pt x="843360" y="337740"/>
                                    <a:pt x="919163" y="223837"/>
                                  </a:cubicBezTo>
                                </a:path>
                              </a:pathLst>
                            </a:custGeom>
                            <a:noFill/>
                            <a:ln w="12700" cap="flat" cmpd="sng" algn="ctr">
                              <a:solidFill>
                                <a:srgbClr val="5B9BD5">
                                  <a:shade val="50000"/>
                                </a:srgbClr>
                              </a:solidFill>
                              <a:prstDash val="solid"/>
                              <a:miter lim="800000"/>
                            </a:ln>
                            <a:effectLst/>
                          </p:spPr>
                          <p:txBody>
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<a:prstTxWarp prst="textNoShape">
                                <a:avLst/>
                              </a:prstTxWarp>
                              <a:noAutofit/>
                            </a:bodyPr>
                            <a:lstStyle/>
                            <a:p>
                              <a:endParaRPr lang="en-US"/>
                            </a:p>
                          </p:txBody>
                        </p:sp>
                      </p:grpSp>
                      <p:sp>
                        <p:nvSpPr>
                          <p:cNvPr id="74" name="Rectangle 73"/>
                          <p:cNvSpPr/>
                          <p:nvPr/>
                        </p:nvSpPr>
                        <p:spPr>
                          <a:xfrm>
                            <a:off x="376237" y="1714500"/>
                            <a:ext cx="161925" cy="114300"/>
                          </a:xfrm>
                          <a:prstGeom prst="rect">
                            <a:avLst/>
                          </a:prstGeom>
                          <a:solidFill>
                            <a:srgbClr val="5B9BD5"/>
                          </a:solidFill>
                          <a:ln w="12700" cap="flat" cmpd="sng" algn="ctr">
                            <a:solidFill>
                              <a:srgbClr val="5B9BD5">
                                <a:shade val="50000"/>
                              </a:srgbClr>
                            </a:solidFill>
                            <a:prstDash val="solid"/>
                            <a:miter lim="800000"/>
                          </a:ln>
                          <a:effectLst/>
                        </p:spPr>
                        <p:txBody>
                          <a:bodyPr rot="0" spcFirstLastPara="0" vert="horz" wrap="square" lIns="91440" tIns="45720" rIns="91440" bIns="45720" numCol="1" spcCol="0" rtlCol="0" fromWordArt="0" anchor="ctr" anchorCtr="0" forceAA="0" compatLnSpc="1">
                            <a:prstTxWarp prst="textNoShape">
                              <a:avLst/>
                            </a:prstTxWarp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sp>
                      <p:nvSpPr>
                        <p:cNvPr id="71" name="Oval 70"/>
                        <p:cNvSpPr/>
                        <p:nvPr/>
                      </p:nvSpPr>
                      <p:spPr>
                        <a:xfrm>
                          <a:off x="457200" y="2143125"/>
                          <a:ext cx="50291" cy="50291"/>
                        </a:xfrm>
                        <a:prstGeom prst="ellipse">
                          <a:avLst/>
                        </a:prstGeom>
                        <a:solidFill>
                          <a:srgbClr val="5B9BD5"/>
                        </a:solidFill>
                        <a:ln w="12700" cap="flat" cmpd="sng" algn="ctr">
                          <a:solidFill>
                            <a:srgbClr val="5B9BD5">
                              <a:shade val="50000"/>
                            </a:srgbClr>
                          </a:solidFill>
                          <a:prstDash val="solid"/>
                          <a:miter lim="800000"/>
                        </a:ln>
                        <a:effectLst/>
                      </p:spPr>
                      <p:txBody>
                        <a:bodyPr rot="0" spcFirstLastPara="0" vert="horz" wrap="square" lIns="91440" tIns="45720" rIns="91440" bIns="45720" numCol="1" spcCol="0" rtlCol="0" fromWordArt="0" anchor="ctr" anchorCtr="0" forceAA="0" compatLnSpc="1">
                          <a:prstTxWarp prst="textNoShape">
                            <a:avLst/>
                          </a:prstTxWarp>
                          <a:noAutofit/>
                        </a:bodyPr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72" name="Oval 71"/>
                        <p:cNvSpPr/>
                        <p:nvPr/>
                      </p:nvSpPr>
                      <p:spPr>
                        <a:xfrm>
                          <a:off x="0" y="657225"/>
                          <a:ext cx="50291" cy="50291"/>
                        </a:xfrm>
                        <a:prstGeom prst="ellipse">
                          <a:avLst/>
                        </a:prstGeom>
                        <a:solidFill>
                          <a:srgbClr val="5B9BD5"/>
                        </a:solidFill>
                        <a:ln w="12700" cap="flat" cmpd="sng" algn="ctr">
                          <a:solidFill>
                            <a:srgbClr val="5B9BD5">
                              <a:shade val="50000"/>
                            </a:srgbClr>
                          </a:solidFill>
                          <a:prstDash val="solid"/>
                          <a:miter lim="800000"/>
                        </a:ln>
                        <a:effectLst/>
                      </p:spPr>
                      <p:txBody>
                        <a:bodyPr rot="0" spcFirstLastPara="0" vert="horz" wrap="square" lIns="91440" tIns="45720" rIns="91440" bIns="45720" numCol="1" spcCol="0" rtlCol="0" fromWordArt="0" anchor="ctr" anchorCtr="0" forceAA="0" compatLnSpc="1">
                          <a:prstTxWarp prst="textNoShape">
                            <a:avLst/>
                          </a:prstTxWarp>
                          <a:noAutofit/>
                        </a:bodyPr>
                        <a:lstStyle/>
                        <a:p>
                          <a:endParaRPr lang="en-US"/>
                        </a:p>
                      </p:txBody>
                    </p:sp>
                  </p:grpSp>
                  <p:grpSp>
                    <p:nvGrpSpPr>
                      <p:cNvPr id="41" name="Group 40"/>
                      <p:cNvGrpSpPr/>
                      <p:nvPr/>
                    </p:nvGrpSpPr>
                    <p:grpSpPr>
                      <a:xfrm>
                        <a:off x="2857500" y="9525"/>
                        <a:ext cx="590551" cy="3038385"/>
                        <a:chOff x="0" y="0"/>
                        <a:chExt cx="590551" cy="3038785"/>
                      </a:xfrm>
                    </p:grpSpPr>
                    <p:grpSp>
                      <p:nvGrpSpPr>
                        <p:cNvPr id="63" name="Group 62"/>
                        <p:cNvGrpSpPr/>
                        <p:nvPr/>
                      </p:nvGrpSpPr>
                      <p:grpSpPr>
                        <a:xfrm>
                          <a:off x="23813" y="0"/>
                          <a:ext cx="566738" cy="3038785"/>
                          <a:chOff x="0" y="0"/>
                          <a:chExt cx="566738" cy="3038785"/>
                        </a:xfrm>
                      </p:grpSpPr>
                      <p:cxnSp>
                        <p:nvCxnSpPr>
                          <p:cNvPr id="65" name="Straight Connector 64"/>
                          <p:cNvCxnSpPr/>
                          <p:nvPr/>
                        </p:nvCxnSpPr>
                        <p:spPr>
                          <a:xfrm>
                            <a:off x="4762" y="0"/>
                            <a:ext cx="0" cy="1483743"/>
                          </a:xfrm>
                          <a:prstGeom prst="line">
                            <a:avLst/>
                          </a:prstGeom>
                          <a:noFill/>
                          <a:ln w="25400" cap="flat" cmpd="sng" algn="ctr">
                            <a:solidFill>
                              <a:srgbClr val="5B9BD5"/>
                            </a:solidFill>
                            <a:prstDash val="solid"/>
                            <a:miter lim="800000"/>
                          </a:ln>
                          <a:effectLst/>
                        </p:spPr>
                      </p:cxnSp>
                      <p:cxnSp>
                        <p:nvCxnSpPr>
                          <p:cNvPr id="66" name="Straight Connector 65"/>
                          <p:cNvCxnSpPr/>
                          <p:nvPr/>
                        </p:nvCxnSpPr>
                        <p:spPr>
                          <a:xfrm>
                            <a:off x="457200" y="690563"/>
                            <a:ext cx="1905" cy="681487"/>
                          </a:xfrm>
                          <a:prstGeom prst="line">
                            <a:avLst/>
                          </a:prstGeom>
                          <a:noFill/>
                          <a:ln w="25400" cap="flat" cmpd="sng" algn="ctr">
                            <a:solidFill>
                              <a:srgbClr val="5B9BD5"/>
                            </a:solidFill>
                            <a:prstDash val="solid"/>
                            <a:miter lim="800000"/>
                          </a:ln>
                          <a:effectLst/>
                        </p:spPr>
                      </p:cxnSp>
                      <p:cxnSp>
                        <p:nvCxnSpPr>
                          <p:cNvPr id="67" name="Straight Connector 66"/>
                          <p:cNvCxnSpPr/>
                          <p:nvPr/>
                        </p:nvCxnSpPr>
                        <p:spPr>
                          <a:xfrm>
                            <a:off x="0" y="685800"/>
                            <a:ext cx="459357" cy="0"/>
                          </a:xfrm>
                          <a:prstGeom prst="line">
                            <a:avLst/>
                          </a:prstGeom>
                          <a:noFill/>
                          <a:ln w="25400" cap="flat" cmpd="sng" algn="ctr">
                            <a:solidFill>
                              <a:srgbClr val="5B9BD5"/>
                            </a:solidFill>
                            <a:prstDash val="solid"/>
                            <a:miter lim="800000"/>
                          </a:ln>
                          <a:effectLst/>
                        </p:spPr>
                      </p:cxnSp>
                      <p:sp>
                        <p:nvSpPr>
                          <p:cNvPr id="68" name="Freeform 67"/>
                          <p:cNvSpPr/>
                          <p:nvPr/>
                        </p:nvSpPr>
                        <p:spPr>
                          <a:xfrm>
                            <a:off x="447675" y="1362075"/>
                            <a:ext cx="119063" cy="223838"/>
                          </a:xfrm>
                          <a:custGeom>
                            <a:avLst/>
                            <a:gdLst>
                              <a:gd name="connsiteX0" fmla="*/ 0 w 119063"/>
                              <a:gd name="connsiteY0" fmla="*/ 0 h 223838"/>
                              <a:gd name="connsiteX1" fmla="*/ 119063 w 119063"/>
                              <a:gd name="connsiteY1" fmla="*/ 104775 h 223838"/>
                              <a:gd name="connsiteX2" fmla="*/ 0 w 119063"/>
                              <a:gd name="connsiteY2" fmla="*/ 223838 h 223838"/>
                            </a:gdLst>
                            <a:ahLst/>
                            <a:cxnLst>
                              <a:cxn ang="0">
                                <a:pos x="connsiteX0" y="connsiteY0"/>
                              </a:cxn>
                              <a:cxn ang="0">
                                <a:pos x="connsiteX1" y="connsiteY1"/>
                              </a:cxn>
                              <a:cxn ang="0">
                                <a:pos x="connsiteX2" y="connsiteY2"/>
                              </a:cxn>
                            </a:cxnLst>
                            <a:rect l="l" t="t" r="r" b="b"/>
                            <a:pathLst>
                              <a:path w="119063" h="223838">
                                <a:moveTo>
                                  <a:pt x="0" y="0"/>
                                </a:moveTo>
                                <a:cubicBezTo>
                                  <a:pt x="59531" y="33734"/>
                                  <a:pt x="119063" y="67469"/>
                                  <a:pt x="119063" y="104775"/>
                                </a:cubicBezTo>
                                <a:cubicBezTo>
                                  <a:pt x="119063" y="142081"/>
                                  <a:pt x="59531" y="182959"/>
                                  <a:pt x="0" y="223838"/>
                                </a:cubicBezTo>
                              </a:path>
                            </a:pathLst>
                          </a:custGeom>
                          <a:noFill/>
                          <a:ln w="25400" cap="flat" cmpd="sng" algn="ctr">
                            <a:solidFill>
                              <a:srgbClr val="5B9BD5">
                                <a:shade val="50000"/>
                              </a:srgbClr>
                            </a:solidFill>
                            <a:prstDash val="solid"/>
                            <a:miter lim="800000"/>
                          </a:ln>
                          <a:effectLst/>
                        </p:spPr>
                        <p:txBody>
                          <a:bodyPr rot="0" spcFirstLastPara="0" vert="horz" wrap="square" lIns="91440" tIns="45720" rIns="91440" bIns="45720" numCol="1" spcCol="0" rtlCol="0" fromWordArt="0" anchor="ctr" anchorCtr="0" forceAA="0" compatLnSpc="1">
                            <a:prstTxWarp prst="textNoShape">
                              <a:avLst/>
                            </a:prstTxWarp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cxnSp>
                        <p:nvCxnSpPr>
                          <p:cNvPr id="69" name="Straight Connector 68"/>
                          <p:cNvCxnSpPr/>
                          <p:nvPr/>
                        </p:nvCxnSpPr>
                        <p:spPr>
                          <a:xfrm flipH="1">
                            <a:off x="80656" y="1585792"/>
                            <a:ext cx="375854" cy="1452993"/>
                          </a:xfrm>
                          <a:prstGeom prst="line">
                            <a:avLst/>
                          </a:prstGeom>
                          <a:noFill/>
                          <a:ln w="25400" cap="flat" cmpd="sng" algn="ctr">
                            <a:solidFill>
                              <a:srgbClr val="5B9BD5"/>
                            </a:solidFill>
                            <a:prstDash val="solid"/>
                            <a:miter lim="800000"/>
                            <a:tailEnd type="triangle"/>
                          </a:ln>
                          <a:effectLst/>
                        </p:spPr>
                      </p:cxnSp>
                    </p:grpSp>
                    <p:sp>
                      <p:nvSpPr>
                        <p:cNvPr id="64" name="Oval 63"/>
                        <p:cNvSpPr/>
                        <p:nvPr/>
                      </p:nvSpPr>
                      <p:spPr>
                        <a:xfrm>
                          <a:off x="0" y="657225"/>
                          <a:ext cx="50291" cy="50291"/>
                        </a:xfrm>
                        <a:prstGeom prst="ellipse">
                          <a:avLst/>
                        </a:prstGeom>
                        <a:solidFill>
                          <a:srgbClr val="5B9BD5"/>
                        </a:solidFill>
                        <a:ln w="12700" cap="flat" cmpd="sng" algn="ctr">
                          <a:solidFill>
                            <a:srgbClr val="5B9BD5">
                              <a:shade val="50000"/>
                            </a:srgbClr>
                          </a:solidFill>
                          <a:prstDash val="solid"/>
                          <a:miter lim="800000"/>
                        </a:ln>
                        <a:effectLst/>
                      </p:spPr>
                      <p:txBody>
                        <a:bodyPr rot="0" spcFirstLastPara="0" vert="horz" wrap="square" lIns="91440" tIns="45720" rIns="91440" bIns="45720" numCol="1" spcCol="0" rtlCol="0" fromWordArt="0" anchor="ctr" anchorCtr="0" forceAA="0" compatLnSpc="1">
                          <a:prstTxWarp prst="textNoShape">
                            <a:avLst/>
                          </a:prstTxWarp>
                          <a:noAutofit/>
                        </a:bodyPr>
                        <a:lstStyle/>
                        <a:p>
                          <a:endParaRPr lang="en-US"/>
                        </a:p>
                      </p:txBody>
                    </p:sp>
                  </p:grpSp>
                  <p:sp>
                    <p:nvSpPr>
                      <p:cNvPr id="42" name="Rectangle 41"/>
                      <p:cNvSpPr/>
                      <p:nvPr/>
                    </p:nvSpPr>
                    <p:spPr>
                      <a:xfrm>
                        <a:off x="2800350" y="919162"/>
                        <a:ext cx="161925" cy="114300"/>
                      </a:xfrm>
                      <a:prstGeom prst="rect">
                        <a:avLst/>
                      </a:prstGeom>
                      <a:solidFill>
                        <a:srgbClr val="5B9BD5"/>
                      </a:solidFill>
                      <a:ln w="12700" cap="flat" cmpd="sng" algn="ctr">
                        <a:solidFill>
                          <a:srgbClr val="5B9BD5">
                            <a:shade val="50000"/>
                          </a:srgbClr>
                        </a:solidFill>
                        <a:prstDash val="solid"/>
                        <a:miter lim="800000"/>
                      </a:ln>
                      <a:effectLst/>
                    </p:spPr>
                    <p:txBody>
                      <a:bodyPr rot="0" spcFirstLastPara="0" vert="horz" wrap="square" lIns="91440" tIns="45720" rIns="91440" bIns="45720" numCol="1" spcCol="0" rtlCol="0" fromWordArt="0" anchor="ctr" anchorCtr="0" forceAA="0" compatLnSpc="1">
                        <a:prstTxWarp prst="textNoShape">
                          <a:avLst/>
                        </a:prstTxWarp>
                        <a:noAutofit/>
                      </a:bodyPr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43" name="Rectangle 42"/>
                      <p:cNvSpPr/>
                      <p:nvPr/>
                    </p:nvSpPr>
                    <p:spPr>
                      <a:xfrm>
                        <a:off x="147638" y="233362"/>
                        <a:ext cx="161926" cy="114300"/>
                      </a:xfrm>
                      <a:prstGeom prst="rect">
                        <a:avLst/>
                      </a:prstGeom>
                      <a:solidFill>
                        <a:srgbClr val="5B9BD5"/>
                      </a:solidFill>
                      <a:ln w="12700" cap="flat" cmpd="sng" algn="ctr">
                        <a:solidFill>
                          <a:srgbClr val="5B9BD5">
                            <a:shade val="50000"/>
                          </a:srgbClr>
                        </a:solidFill>
                        <a:prstDash val="solid"/>
                        <a:miter lim="800000"/>
                      </a:ln>
                      <a:effectLst/>
                    </p:spPr>
                    <p:txBody>
                      <a:bodyPr rot="0" spcFirstLastPara="0" vert="horz" wrap="square" lIns="91440" tIns="45720" rIns="91440" bIns="45720" numCol="1" spcCol="0" rtlCol="0" fromWordArt="0" anchor="ctr" anchorCtr="0" forceAA="0" compatLnSpc="1">
                        <a:prstTxWarp prst="textNoShape">
                          <a:avLst/>
                        </a:prstTxWarp>
                        <a:noAutofit/>
                      </a:bodyPr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44" name="Rectangle 43"/>
                      <p:cNvSpPr/>
                      <p:nvPr/>
                    </p:nvSpPr>
                    <p:spPr>
                      <a:xfrm>
                        <a:off x="890588" y="1033462"/>
                        <a:ext cx="161925" cy="114300"/>
                      </a:xfrm>
                      <a:prstGeom prst="rect">
                        <a:avLst/>
                      </a:prstGeom>
                      <a:solidFill>
                        <a:srgbClr val="5B9BD5"/>
                      </a:solidFill>
                      <a:ln w="12700" cap="flat" cmpd="sng" algn="ctr">
                        <a:solidFill>
                          <a:srgbClr val="5B9BD5">
                            <a:shade val="50000"/>
                          </a:srgbClr>
                        </a:solidFill>
                        <a:prstDash val="solid"/>
                        <a:miter lim="800000"/>
                      </a:ln>
                      <a:effectLst/>
                    </p:spPr>
                    <p:txBody>
                      <a:bodyPr rot="0" spcFirstLastPara="0" vert="horz" wrap="square" lIns="91440" tIns="45720" rIns="91440" bIns="45720" numCol="1" spcCol="0" rtlCol="0" fromWordArt="0" anchor="ctr" anchorCtr="0" forceAA="0" compatLnSpc="1">
                        <a:prstTxWarp prst="textNoShape">
                          <a:avLst/>
                        </a:prstTxWarp>
                        <a:noAutofit/>
                      </a:bodyPr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45" name="Rectangle 44"/>
                      <p:cNvSpPr/>
                      <p:nvPr/>
                    </p:nvSpPr>
                    <p:spPr>
                      <a:xfrm>
                        <a:off x="152400" y="1033462"/>
                        <a:ext cx="161925" cy="114300"/>
                      </a:xfrm>
                      <a:prstGeom prst="rect">
                        <a:avLst/>
                      </a:prstGeom>
                      <a:solidFill>
                        <a:srgbClr val="5B9BD5"/>
                      </a:solidFill>
                      <a:ln w="12700" cap="flat" cmpd="sng" algn="ctr">
                        <a:solidFill>
                          <a:srgbClr val="5B9BD5">
                            <a:shade val="50000"/>
                          </a:srgbClr>
                        </a:solidFill>
                        <a:prstDash val="solid"/>
                        <a:miter lim="800000"/>
                      </a:ln>
                      <a:effectLst/>
                    </p:spPr>
                    <p:txBody>
                      <a:bodyPr rot="0" spcFirstLastPara="0" vert="horz" wrap="square" lIns="91440" tIns="45720" rIns="91440" bIns="45720" numCol="1" spcCol="0" rtlCol="0" fromWordArt="0" anchor="ctr" anchorCtr="0" forceAA="0" compatLnSpc="1">
                        <a:prstTxWarp prst="textNoShape">
                          <a:avLst/>
                        </a:prstTxWarp>
                        <a:noAutofit/>
                      </a:bodyPr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46" name="Rectangle 45"/>
                      <p:cNvSpPr/>
                      <p:nvPr/>
                    </p:nvSpPr>
                    <p:spPr>
                      <a:xfrm>
                        <a:off x="890588" y="233362"/>
                        <a:ext cx="161926" cy="114300"/>
                      </a:xfrm>
                      <a:prstGeom prst="rect">
                        <a:avLst/>
                      </a:prstGeom>
                      <a:solidFill>
                        <a:srgbClr val="5B9BD5"/>
                      </a:solidFill>
                      <a:ln w="12700" cap="flat" cmpd="sng" algn="ctr">
                        <a:solidFill>
                          <a:srgbClr val="5B9BD5">
                            <a:shade val="50000"/>
                          </a:srgbClr>
                        </a:solidFill>
                        <a:prstDash val="solid"/>
                        <a:miter lim="800000"/>
                      </a:ln>
                      <a:effectLst/>
                    </p:spPr>
                    <p:txBody>
                      <a:bodyPr rot="0" spcFirstLastPara="0" vert="horz" wrap="square" lIns="91440" tIns="45720" rIns="91440" bIns="45720" numCol="1" spcCol="0" rtlCol="0" fromWordArt="0" anchor="ctr" anchorCtr="0" forceAA="0" compatLnSpc="1">
                        <a:prstTxWarp prst="textNoShape">
                          <a:avLst/>
                        </a:prstTxWarp>
                        <a:noAutofit/>
                      </a:bodyPr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47" name="Rectangle 46"/>
                      <p:cNvSpPr/>
                      <p:nvPr/>
                    </p:nvSpPr>
                    <p:spPr>
                      <a:xfrm>
                        <a:off x="1662113" y="233362"/>
                        <a:ext cx="161926" cy="114300"/>
                      </a:xfrm>
                      <a:prstGeom prst="rect">
                        <a:avLst/>
                      </a:prstGeom>
                      <a:solidFill>
                        <a:srgbClr val="5B9BD5"/>
                      </a:solidFill>
                      <a:ln w="12700" cap="flat" cmpd="sng" algn="ctr">
                        <a:solidFill>
                          <a:srgbClr val="5B9BD5">
                            <a:shade val="50000"/>
                          </a:srgbClr>
                        </a:solidFill>
                        <a:prstDash val="solid"/>
                        <a:miter lim="800000"/>
                      </a:ln>
                      <a:effectLst/>
                    </p:spPr>
                    <p:txBody>
                      <a:bodyPr rot="0" spcFirstLastPara="0" vert="horz" wrap="square" lIns="91440" tIns="45720" rIns="91440" bIns="45720" numCol="1" spcCol="0" rtlCol="0" fromWordArt="0" anchor="ctr" anchorCtr="0" forceAA="0" compatLnSpc="1">
                        <a:prstTxWarp prst="textNoShape">
                          <a:avLst/>
                        </a:prstTxWarp>
                        <a:noAutofit/>
                      </a:bodyPr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48" name="Rectangle 47"/>
                      <p:cNvSpPr/>
                      <p:nvPr/>
                    </p:nvSpPr>
                    <p:spPr>
                      <a:xfrm>
                        <a:off x="1666875" y="1033462"/>
                        <a:ext cx="161925" cy="114300"/>
                      </a:xfrm>
                      <a:prstGeom prst="rect">
                        <a:avLst/>
                      </a:prstGeom>
                      <a:solidFill>
                        <a:srgbClr val="5B9BD5"/>
                      </a:solidFill>
                      <a:ln w="12700" cap="flat" cmpd="sng" algn="ctr">
                        <a:solidFill>
                          <a:srgbClr val="5B9BD5">
                            <a:shade val="50000"/>
                          </a:srgbClr>
                        </a:solidFill>
                        <a:prstDash val="solid"/>
                        <a:miter lim="800000"/>
                      </a:ln>
                      <a:effectLst/>
                    </p:spPr>
                    <p:txBody>
                      <a:bodyPr rot="0" spcFirstLastPara="0" vert="horz" wrap="square" lIns="91440" tIns="45720" rIns="91440" bIns="45720" numCol="1" spcCol="0" rtlCol="0" fromWordArt="0" anchor="ctr" anchorCtr="0" forceAA="0" compatLnSpc="1">
                        <a:prstTxWarp prst="textNoShape">
                          <a:avLst/>
                        </a:prstTxWarp>
                        <a:noAutofit/>
                      </a:bodyPr>
                      <a:lstStyle/>
                      <a:p>
                        <a:endParaRPr lang="en-US"/>
                      </a:p>
                    </p:txBody>
                  </p:sp>
                  <p:grpSp>
                    <p:nvGrpSpPr>
                      <p:cNvPr id="49" name="Group 48"/>
                      <p:cNvGrpSpPr/>
                      <p:nvPr/>
                    </p:nvGrpSpPr>
                    <p:grpSpPr>
                      <a:xfrm>
                        <a:off x="3033713" y="666750"/>
                        <a:ext cx="223838" cy="269240"/>
                        <a:chOff x="9525" y="0"/>
                        <a:chExt cx="223838" cy="269240"/>
                      </a:xfrm>
                    </p:grpSpPr>
                    <p:sp>
                      <p:nvSpPr>
                        <p:cNvPr id="57" name="Text Box 128"/>
                        <p:cNvSpPr txBox="1"/>
                        <p:nvPr/>
                      </p:nvSpPr>
                      <p:spPr>
                        <a:xfrm>
                          <a:off x="29292" y="159791"/>
                          <a:ext cx="202037" cy="106452"/>
                        </a:xfrm>
                        <a:prstGeom prst="rect">
                          <a:avLst/>
                        </a:prstGeom>
                        <a:solidFill>
                          <a:sysClr val="window" lastClr="FFFFFF"/>
                        </a:solidFill>
                        <a:ln w="6350">
                          <a:noFill/>
                        </a:ln>
                        <a:effectLst/>
                      </p:spPr>
                      <p:txBody>
                        <a:bodyPr rot="0" spcFirstLastPara="0" vert="horz" wrap="square" lIns="0" tIns="0" rIns="0" bIns="0" numCol="1" spcCol="0" rtlCol="0" fromWordArt="0" anchor="ctr" anchorCtr="0" forceAA="0" compatLnSpc="1">
                          <a:prstTxWarp prst="textNoShape">
                            <a:avLst/>
                          </a:prstTxWarp>
                          <a:noAutofit/>
                        </a:bodyPr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800"/>
                            </a:spcAft>
                          </a:pPr>
                          <a:r>
                            <a:rPr lang="en-US" sz="800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meter1</a:t>
                          </a:r>
                          <a:endParaRPr lang="en-US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p:txBody>
                    </p:sp>
                    <p:grpSp>
                      <p:nvGrpSpPr>
                        <p:cNvPr id="58" name="Group 57"/>
                        <p:cNvGrpSpPr/>
                        <p:nvPr/>
                      </p:nvGrpSpPr>
                      <p:grpSpPr>
                        <a:xfrm>
                          <a:off x="9525" y="0"/>
                          <a:ext cx="223838" cy="45719"/>
                          <a:chOff x="0" y="0"/>
                          <a:chExt cx="452437" cy="233367"/>
                        </a:xfrm>
                      </p:grpSpPr>
                      <p:sp>
                        <p:nvSpPr>
                          <p:cNvPr id="61" name="Freeform 60"/>
                          <p:cNvSpPr/>
                          <p:nvPr/>
                        </p:nvSpPr>
                        <p:spPr>
                          <a:xfrm>
                            <a:off x="0" y="4763"/>
                            <a:ext cx="228600" cy="228604"/>
                          </a:xfrm>
                          <a:custGeom>
                            <a:avLst/>
                            <a:gdLst>
                              <a:gd name="connsiteX0" fmla="*/ 0 w 228600"/>
                              <a:gd name="connsiteY0" fmla="*/ 223841 h 228604"/>
                              <a:gd name="connsiteX1" fmla="*/ 114300 w 228600"/>
                              <a:gd name="connsiteY1" fmla="*/ 4 h 228604"/>
                              <a:gd name="connsiteX2" fmla="*/ 228600 w 228600"/>
                              <a:gd name="connsiteY2" fmla="*/ 228604 h 228604"/>
                            </a:gdLst>
                            <a:ahLst/>
                            <a:cxnLst>
                              <a:cxn ang="0">
                                <a:pos x="connsiteX0" y="connsiteY0"/>
                              </a:cxn>
                              <a:cxn ang="0">
                                <a:pos x="connsiteX1" y="connsiteY1"/>
                              </a:cxn>
                              <a:cxn ang="0">
                                <a:pos x="connsiteX2" y="connsiteY2"/>
                              </a:cxn>
                            </a:cxnLst>
                            <a:rect l="l" t="t" r="r" b="b"/>
                            <a:pathLst>
                              <a:path w="228600" h="228604">
                                <a:moveTo>
                                  <a:pt x="0" y="223841"/>
                                </a:moveTo>
                                <a:cubicBezTo>
                                  <a:pt x="38100" y="111525"/>
                                  <a:pt x="76200" y="-790"/>
                                  <a:pt x="114300" y="4"/>
                                </a:cubicBezTo>
                                <a:cubicBezTo>
                                  <a:pt x="152400" y="798"/>
                                  <a:pt x="190500" y="114701"/>
                                  <a:pt x="228600" y="228604"/>
                                </a:cubicBezTo>
                              </a:path>
                            </a:pathLst>
                          </a:custGeom>
                          <a:noFill/>
                          <a:ln w="12700" cap="flat" cmpd="sng" algn="ctr">
                            <a:solidFill>
                              <a:srgbClr val="5B9BD5">
                                <a:shade val="50000"/>
                              </a:srgbClr>
                            </a:solidFill>
                            <a:prstDash val="solid"/>
                            <a:miter lim="800000"/>
                          </a:ln>
                          <a:effectLst/>
                        </p:spPr>
                        <p:txBody>
                          <a:bodyPr rot="0" spcFirstLastPara="0" vert="horz" wrap="square" lIns="91440" tIns="45720" rIns="91440" bIns="45720" numCol="1" spcCol="0" rtlCol="0" fromWordArt="0" anchor="ctr" anchorCtr="0" forceAA="0" compatLnSpc="1">
                            <a:prstTxWarp prst="textNoShape">
                              <a:avLst/>
                            </a:prstTxWarp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62" name="Freeform 61"/>
                          <p:cNvSpPr/>
                          <p:nvPr/>
                        </p:nvSpPr>
                        <p:spPr>
                          <a:xfrm>
                            <a:off x="223837" y="0"/>
                            <a:ext cx="228600" cy="228604"/>
                          </a:xfrm>
                          <a:custGeom>
                            <a:avLst/>
                            <a:gdLst>
                              <a:gd name="connsiteX0" fmla="*/ 0 w 228600"/>
                              <a:gd name="connsiteY0" fmla="*/ 223841 h 228604"/>
                              <a:gd name="connsiteX1" fmla="*/ 114300 w 228600"/>
                              <a:gd name="connsiteY1" fmla="*/ 4 h 228604"/>
                              <a:gd name="connsiteX2" fmla="*/ 228600 w 228600"/>
                              <a:gd name="connsiteY2" fmla="*/ 228604 h 228604"/>
                            </a:gdLst>
                            <a:ahLst/>
                            <a:cxnLst>
                              <a:cxn ang="0">
                                <a:pos x="connsiteX0" y="connsiteY0"/>
                              </a:cxn>
                              <a:cxn ang="0">
                                <a:pos x="connsiteX1" y="connsiteY1"/>
                              </a:cxn>
                              <a:cxn ang="0">
                                <a:pos x="connsiteX2" y="connsiteY2"/>
                              </a:cxn>
                            </a:cxnLst>
                            <a:rect l="l" t="t" r="r" b="b"/>
                            <a:pathLst>
                              <a:path w="228600" h="228604">
                                <a:moveTo>
                                  <a:pt x="0" y="223841"/>
                                </a:moveTo>
                                <a:cubicBezTo>
                                  <a:pt x="38100" y="111525"/>
                                  <a:pt x="76200" y="-790"/>
                                  <a:pt x="114300" y="4"/>
                                </a:cubicBezTo>
                                <a:cubicBezTo>
                                  <a:pt x="152400" y="798"/>
                                  <a:pt x="190500" y="114701"/>
                                  <a:pt x="228600" y="228604"/>
                                </a:cubicBezTo>
                              </a:path>
                            </a:pathLst>
                          </a:custGeom>
                          <a:noFill/>
                          <a:ln w="12700" cap="flat" cmpd="sng" algn="ctr">
                            <a:solidFill>
                              <a:srgbClr val="5B9BD5">
                                <a:shade val="50000"/>
                              </a:srgbClr>
                            </a:solidFill>
                            <a:prstDash val="solid"/>
                            <a:miter lim="800000"/>
                          </a:ln>
                          <a:effectLst/>
                        </p:spPr>
                        <p:txBody>
                          <a:bodyPr rot="0" spcFirstLastPara="0" vert="horz" wrap="square" lIns="91440" tIns="45720" rIns="91440" bIns="45720" numCol="1" spcCol="0" rtlCol="0" fromWordArt="0" anchor="ctr" anchorCtr="0" forceAA="0" compatLnSpc="1">
                            <a:prstTxWarp prst="textNoShape">
                              <a:avLst/>
                            </a:prstTxWarp>
                            <a:noAutofit/>
                          </a:bodyPr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cxnSp>
                      <p:nvCxnSpPr>
                        <p:cNvPr id="59" name="Straight Connector 58"/>
                        <p:cNvCxnSpPr/>
                        <p:nvPr/>
                      </p:nvCxnSpPr>
                      <p:spPr>
                        <a:xfrm>
                          <a:off x="123825" y="42862"/>
                          <a:ext cx="0" cy="112077"/>
                        </a:xfrm>
                        <a:prstGeom prst="line">
                          <a:avLst/>
                        </a:prstGeom>
                        <a:noFill/>
                        <a:ln w="12700" cap="flat" cmpd="sng" algn="ctr">
                          <a:solidFill>
                            <a:srgbClr val="5B9BD5"/>
                          </a:solidFill>
                          <a:prstDash val="solid"/>
                          <a:miter lim="800000"/>
                        </a:ln>
                        <a:effectLst/>
                      </p:spPr>
                    </p:cxnSp>
                    <p:sp>
                      <p:nvSpPr>
                        <p:cNvPr id="60" name="Oval 59"/>
                        <p:cNvSpPr/>
                        <p:nvPr/>
                      </p:nvSpPr>
                      <p:spPr>
                        <a:xfrm>
                          <a:off x="9525" y="152400"/>
                          <a:ext cx="223837" cy="116840"/>
                        </a:xfrm>
                        <a:prstGeom prst="ellipse">
                          <a:avLst/>
                        </a:prstGeom>
                        <a:noFill/>
                        <a:ln w="12700" cap="flat" cmpd="sng" algn="ctr">
                          <a:solidFill>
                            <a:srgbClr val="5B9BD5">
                              <a:shade val="50000"/>
                            </a:srgbClr>
                          </a:solidFill>
                          <a:prstDash val="solid"/>
                          <a:miter lim="800000"/>
                        </a:ln>
                        <a:effectLst/>
                      </p:spPr>
                      <p:txBody>
                        <a:bodyPr rot="0" spcFirstLastPara="0" vert="horz" wrap="square" lIns="91440" tIns="45720" rIns="91440" bIns="45720" numCol="1" spcCol="0" rtlCol="0" fromWordArt="0" anchor="ctr" anchorCtr="0" forceAA="0" compatLnSpc="1">
                          <a:prstTxWarp prst="textNoShape">
                            <a:avLst/>
                          </a:prstTxWarp>
                          <a:noAutofit/>
                        </a:bodyPr>
                        <a:lstStyle/>
                        <a:p>
                          <a:endParaRPr lang="en-US"/>
                        </a:p>
                      </p:txBody>
                    </p:sp>
                  </p:grpSp>
                  <p:sp>
                    <p:nvSpPr>
                      <p:cNvPr id="50" name="Text Box 131"/>
                      <p:cNvSpPr txBox="1"/>
                      <p:nvPr/>
                    </p:nvSpPr>
                    <p:spPr>
                      <a:xfrm>
                        <a:off x="357188" y="2105025"/>
                        <a:ext cx="342900" cy="175962"/>
                      </a:xfrm>
                      <a:prstGeom prst="rect">
                        <a:avLst/>
                      </a:prstGeom>
                      <a:noFill/>
                      <a:ln w="6350">
                        <a:noFill/>
                      </a:ln>
                      <a:effectLst/>
                    </p:spPr>
                    <p:txBody>
                      <a:bodyPr rot="0" spcFirstLastPara="0" vert="horz" wrap="square" lIns="9144" tIns="9144" rIns="9144" bIns="9144" numCol="1" spcCol="0" rtlCol="0" fromWordArt="0" anchor="ctr" anchorCtr="0" forceAA="0" compatLnSpc="1">
                        <a:prstTxWarp prst="textNoShape">
                          <a:avLst/>
                        </a:prstTxWarp>
                        <a:noAutofit/>
                      </a:bodyPr>
                      <a:lstStyle/>
                      <a:p>
                        <a:pPr marL="0" marR="0">
                          <a:lnSpc>
                            <a:spcPct val="107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</a:pPr>
                        <a:r>
                          <a:rPr lang="en-US" sz="1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a:t>CN-1</a:t>
                        </a:r>
                        <a:endPara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endParaRPr>
                      </a:p>
                    </p:txBody>
                  </p:sp>
                  <p:sp>
                    <p:nvSpPr>
                      <p:cNvPr id="51" name="Text Box 132"/>
                      <p:cNvSpPr txBox="1"/>
                      <p:nvPr/>
                    </p:nvSpPr>
                    <p:spPr>
                      <a:xfrm>
                        <a:off x="1100138" y="2100262"/>
                        <a:ext cx="342900" cy="175962"/>
                      </a:xfrm>
                      <a:prstGeom prst="rect">
                        <a:avLst/>
                      </a:prstGeom>
                      <a:noFill/>
                      <a:ln w="6350">
                        <a:noFill/>
                      </a:ln>
                      <a:effectLst/>
                    </p:spPr>
                    <p:txBody>
                      <a:bodyPr rot="0" spcFirstLastPara="0" vert="horz" wrap="square" lIns="9144" tIns="9144" rIns="9144" bIns="9144" numCol="1" spcCol="0" rtlCol="0" fromWordArt="0" anchor="ctr" anchorCtr="0" forceAA="0" compatLnSpc="1">
                        <a:prstTxWarp prst="textNoShape">
                          <a:avLst/>
                        </a:prstTxWarp>
                        <a:noAutofit/>
                      </a:bodyPr>
                      <a:lstStyle/>
                      <a:p>
                        <a:pPr marL="0" marR="0">
                          <a:lnSpc>
                            <a:spcPct val="107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</a:pPr>
                        <a:r>
                          <a:rPr lang="en-US" sz="1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a:t>CN-2</a:t>
                        </a:r>
                        <a:endPara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endParaRPr>
                      </a:p>
                    </p:txBody>
                  </p:sp>
                  <p:sp>
                    <p:nvSpPr>
                      <p:cNvPr id="52" name="Text Box 133"/>
                      <p:cNvSpPr txBox="1"/>
                      <p:nvPr/>
                    </p:nvSpPr>
                    <p:spPr>
                      <a:xfrm>
                        <a:off x="1871663" y="2076450"/>
                        <a:ext cx="342900" cy="175962"/>
                      </a:xfrm>
                      <a:prstGeom prst="rect">
                        <a:avLst/>
                      </a:prstGeom>
                      <a:noFill/>
                      <a:ln w="6350">
                        <a:noFill/>
                      </a:ln>
                      <a:effectLst/>
                    </p:spPr>
                    <p:txBody>
                      <a:bodyPr rot="0" spcFirstLastPara="0" vert="horz" wrap="square" lIns="9144" tIns="9144" rIns="9144" bIns="9144" numCol="1" spcCol="0" rtlCol="0" fromWordArt="0" anchor="ctr" anchorCtr="0" forceAA="0" compatLnSpc="1">
                        <a:prstTxWarp prst="textNoShape">
                          <a:avLst/>
                        </a:prstTxWarp>
                        <a:noAutofit/>
                      </a:bodyPr>
                      <a:lstStyle/>
                      <a:p>
                        <a:pPr marL="0" marR="0">
                          <a:lnSpc>
                            <a:spcPct val="107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</a:pPr>
                        <a:r>
                          <a:rPr lang="en-US" sz="1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a:t>CN-3</a:t>
                        </a:r>
                        <a:endPara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endParaRPr>
                      </a:p>
                    </p:txBody>
                  </p:sp>
                  <p:sp>
                    <p:nvSpPr>
                      <p:cNvPr id="53" name="Text Box 134"/>
                      <p:cNvSpPr txBox="1"/>
                      <p:nvPr/>
                    </p:nvSpPr>
                    <p:spPr>
                      <a:xfrm>
                        <a:off x="261938" y="533400"/>
                        <a:ext cx="342900" cy="175962"/>
                      </a:xfrm>
                      <a:prstGeom prst="rect">
                        <a:avLst/>
                      </a:prstGeom>
                      <a:noFill/>
                      <a:ln w="6350">
                        <a:noFill/>
                      </a:ln>
                      <a:effectLst/>
                    </p:spPr>
                    <p:txBody>
                      <a:bodyPr rot="0" spcFirstLastPara="0" vert="horz" wrap="square" lIns="9144" tIns="9144" rIns="9144" bIns="9144" numCol="1" spcCol="0" rtlCol="0" fromWordArt="0" anchor="ctr" anchorCtr="0" forceAA="0" compatLnSpc="1">
                        <a:prstTxWarp prst="textNoShape">
                          <a:avLst/>
                        </a:prstTxWarp>
                        <a:noAutofit/>
                      </a:bodyPr>
                      <a:lstStyle/>
                      <a:p>
                        <a:pPr marL="0" marR="0">
                          <a:lnSpc>
                            <a:spcPct val="107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</a:pPr>
                        <a:r>
                          <a:rPr lang="en-US" sz="1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a:t>RN-1</a:t>
                        </a:r>
                        <a:endPara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endParaRPr>
                      </a:p>
                    </p:txBody>
                  </p:sp>
                  <p:sp>
                    <p:nvSpPr>
                      <p:cNvPr id="54" name="Text Box 135"/>
                      <p:cNvSpPr txBox="1"/>
                      <p:nvPr/>
                    </p:nvSpPr>
                    <p:spPr>
                      <a:xfrm>
                        <a:off x="995363" y="519112"/>
                        <a:ext cx="342900" cy="175962"/>
                      </a:xfrm>
                      <a:prstGeom prst="rect">
                        <a:avLst/>
                      </a:prstGeom>
                      <a:noFill/>
                      <a:ln w="6350">
                        <a:noFill/>
                      </a:ln>
                      <a:effectLst/>
                    </p:spPr>
                    <p:txBody>
                      <a:bodyPr rot="0" spcFirstLastPara="0" vert="horz" wrap="square" lIns="9144" tIns="9144" rIns="9144" bIns="9144" numCol="1" spcCol="0" rtlCol="0" fromWordArt="0" anchor="ctr" anchorCtr="0" forceAA="0" compatLnSpc="1">
                        <a:prstTxWarp prst="textNoShape">
                          <a:avLst/>
                        </a:prstTxWarp>
                        <a:noAutofit/>
                      </a:bodyPr>
                      <a:lstStyle/>
                      <a:p>
                        <a:pPr marL="0" marR="0">
                          <a:lnSpc>
                            <a:spcPct val="107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</a:pPr>
                        <a:r>
                          <a:rPr lang="en-US" sz="1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a:t>RN-2</a:t>
                        </a:r>
                        <a:endPara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endParaRPr>
                      </a:p>
                    </p:txBody>
                  </p:sp>
                  <p:sp>
                    <p:nvSpPr>
                      <p:cNvPr id="55" name="Text Box 136"/>
                      <p:cNvSpPr txBox="1"/>
                      <p:nvPr/>
                    </p:nvSpPr>
                    <p:spPr>
                      <a:xfrm>
                        <a:off x="1762118" y="519081"/>
                        <a:ext cx="209549" cy="175962"/>
                      </a:xfrm>
                      <a:prstGeom prst="rect">
                        <a:avLst/>
                      </a:prstGeom>
                      <a:noFill/>
                      <a:ln w="6350">
                        <a:noFill/>
                      </a:ln>
                      <a:effectLst/>
                    </p:spPr>
                    <p:txBody>
                      <a:bodyPr rot="0" spcFirstLastPara="0" vert="horz" wrap="square" lIns="9144" tIns="9144" rIns="9144" bIns="9144" numCol="1" spcCol="0" rtlCol="0" fromWordArt="0" anchor="ctr" anchorCtr="0" forceAA="0" compatLnSpc="1">
                        <a:prstTxWarp prst="textNoShape">
                          <a:avLst/>
                        </a:prstTxWarp>
                        <a:noAutofit/>
                      </a:bodyPr>
                      <a:lstStyle/>
                      <a:p>
                        <a:pPr marL="0" marR="0">
                          <a:lnSpc>
                            <a:spcPct val="107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</a:pPr>
                        <a:r>
                          <a:rPr lang="en-US" sz="1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a:t>RN-3</a:t>
                        </a:r>
                        <a:endPara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endParaRPr>
                      </a:p>
                    </p:txBody>
                  </p:sp>
                  <p:sp>
                    <p:nvSpPr>
                      <p:cNvPr id="56" name="Text Box 137"/>
                      <p:cNvSpPr txBox="1"/>
                      <p:nvPr/>
                    </p:nvSpPr>
                    <p:spPr>
                      <a:xfrm>
                        <a:off x="2643188" y="596905"/>
                        <a:ext cx="314325" cy="175962"/>
                      </a:xfrm>
                      <a:prstGeom prst="rect">
                        <a:avLst/>
                      </a:prstGeom>
                      <a:noFill/>
                      <a:ln w="6350">
                        <a:noFill/>
                      </a:ln>
                      <a:effectLst/>
                    </p:spPr>
                    <p:txBody>
                      <a:bodyPr rot="0" spcFirstLastPara="0" vert="horz" wrap="square" lIns="9144" tIns="9144" rIns="9144" bIns="9144" numCol="1" spcCol="0" rtlCol="0" fromWordArt="0" anchor="ctr" anchorCtr="0" forceAA="0" compatLnSpc="1">
                        <a:prstTxWarp prst="textNoShape">
                          <a:avLst/>
                        </a:prstTxWarp>
                        <a:noAutofit/>
                      </a:bodyPr>
                      <a:lstStyle/>
                      <a:p>
                        <a:pPr marL="0" marR="0">
                          <a:lnSpc>
                            <a:spcPct val="107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</a:pPr>
                        <a:r>
                          <a:rPr lang="en-US" sz="1000" dirty="0" smtClean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a:t>EB-m1</a:t>
                        </a:r>
                        <a:endPara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endParaRPr>
                      </a:p>
                    </p:txBody>
                  </p:sp>
                </p:grpSp>
                <p:cxnSp>
                  <p:nvCxnSpPr>
                    <p:cNvPr id="30" name="Straight Arrow Connector 29"/>
                    <p:cNvCxnSpPr/>
                    <p:nvPr/>
                  </p:nvCxnSpPr>
                  <p:spPr>
                    <a:xfrm flipV="1">
                      <a:off x="1139588" y="2893325"/>
                      <a:ext cx="3141095" cy="675564"/>
                    </a:xfrm>
                    <a:prstGeom prst="straightConnector1">
                      <a:avLst/>
                    </a:prstGeom>
                    <a:noFill/>
                    <a:ln w="12700" cap="flat" cmpd="sng" algn="ctr">
                      <a:solidFill>
                        <a:srgbClr val="5B9BD5"/>
                      </a:solidFill>
                      <a:prstDash val="sysDot"/>
                      <a:miter lim="800000"/>
                      <a:tailEnd type="triangle"/>
                    </a:ln>
                    <a:effectLst/>
                  </p:spPr>
                </p:cxnSp>
                <p:cxnSp>
                  <p:nvCxnSpPr>
                    <p:cNvPr id="31" name="Straight Arrow Connector 30"/>
                    <p:cNvCxnSpPr/>
                    <p:nvPr/>
                  </p:nvCxnSpPr>
                  <p:spPr>
                    <a:xfrm flipV="1">
                      <a:off x="2292824" y="2961564"/>
                      <a:ext cx="1937982" cy="606766"/>
                    </a:xfrm>
                    <a:prstGeom prst="straightConnector1">
                      <a:avLst/>
                    </a:prstGeom>
                    <a:noFill/>
                    <a:ln w="12700" cap="flat" cmpd="sng" algn="ctr">
                      <a:solidFill>
                        <a:srgbClr val="5B9BD5"/>
                      </a:solidFill>
                      <a:prstDash val="sysDot"/>
                      <a:miter lim="800000"/>
                      <a:tailEnd type="triangle"/>
                    </a:ln>
                    <a:effectLst/>
                  </p:spPr>
                </p:cxnSp>
                <p:cxnSp>
                  <p:nvCxnSpPr>
                    <p:cNvPr id="32" name="Straight Arrow Connector 31"/>
                    <p:cNvCxnSpPr/>
                    <p:nvPr/>
                  </p:nvCxnSpPr>
                  <p:spPr>
                    <a:xfrm flipV="1">
                      <a:off x="3527946" y="3016155"/>
                      <a:ext cx="702263" cy="547893"/>
                    </a:xfrm>
                    <a:prstGeom prst="straightConnector1">
                      <a:avLst/>
                    </a:prstGeom>
                    <a:noFill/>
                    <a:ln w="12700" cap="flat" cmpd="sng" algn="ctr">
                      <a:solidFill>
                        <a:srgbClr val="5B9BD5"/>
                      </a:solidFill>
                      <a:prstDash val="sysDot"/>
                      <a:miter lim="800000"/>
                      <a:tailEnd type="triangle"/>
                    </a:ln>
                    <a:effectLst/>
                  </p:spPr>
                </p:cxnSp>
                <p:sp>
                  <p:nvSpPr>
                    <p:cNvPr id="33" name="Cloud 32"/>
                    <p:cNvSpPr/>
                    <p:nvPr/>
                  </p:nvSpPr>
                  <p:spPr>
                    <a:xfrm>
                      <a:off x="4229570" y="2621290"/>
                      <a:ext cx="1577725" cy="790944"/>
                    </a:xfrm>
                    <a:prstGeom prst="cloud">
                      <a:avLst/>
                    </a:prstGeom>
                    <a:noFill/>
                    <a:ln w="12700" cap="flat" cmpd="sng" algn="ctr">
                      <a:solidFill>
                        <a:srgbClr val="5B9BD5">
                          <a:shade val="50000"/>
                        </a:srgbClr>
                      </a:solidFill>
                      <a:prstDash val="solid"/>
                      <a:miter lim="800000"/>
                    </a:ln>
                    <a:effectLst/>
                  </p:spPr>
                  <p:txBody>
                    <a:bodyPr rot="0" spcFirstLastPara="0" vert="horz" wrap="square" lIns="91440" tIns="45720" rIns="91440" bIns="4572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4" name="Text Box 143"/>
                    <p:cNvSpPr txBox="1"/>
                    <p:nvPr/>
                  </p:nvSpPr>
                  <p:spPr>
                    <a:xfrm>
                      <a:off x="4280683" y="2769368"/>
                      <a:ext cx="1527328" cy="611239"/>
                    </a:xfrm>
                    <a:prstGeom prst="rect">
                      <a:avLst/>
                    </a:prstGeom>
                    <a:noFill/>
                    <a:ln w="6350">
                      <a:noFill/>
                    </a:ln>
                    <a:effectLst/>
                  </p:spPr>
                  <p:txBody>
                    <a:bodyPr rot="0" spcFirstLastPara="0" vert="horz" wrap="square" lIns="9144" tIns="9144" rIns="9144" bIns="9144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Logical Resource Node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(Dispatch)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p:txBody>
                </p:sp>
              </p:grpSp>
              <p:sp>
                <p:nvSpPr>
                  <p:cNvPr id="26" name="Text Box 145"/>
                  <p:cNvSpPr txBox="1"/>
                  <p:nvPr/>
                </p:nvSpPr>
                <p:spPr>
                  <a:xfrm>
                    <a:off x="955343" y="4080681"/>
                    <a:ext cx="313690" cy="288925"/>
                  </a:xfrm>
                  <a:prstGeom prst="rect">
                    <a:avLst/>
                  </a:prstGeom>
                  <a:noFill/>
                  <a:ln w="6350">
                    <a:noFill/>
                  </a:ln>
                  <a:effectLst/>
                </p:spPr>
                <p:txBody>
                  <a:bodyPr rot="0" spcFirstLastPara="0" vert="horz" wrap="square" lIns="9144" tIns="9144" rIns="9144" bIns="9144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marL="0" marR="0">
                      <a:lnSpc>
                        <a:spcPct val="107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</a:pPr>
                    <a:r>
                      <a: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a:t>CT-1</a:t>
                    </a:r>
                    <a:endParaRPr lang="en-US" sz="1100">
                      <a:effectLst/>
                      <a:latin typeface="Calibri" panose="020F050202020403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endParaRPr>
                  </a:p>
                </p:txBody>
              </p:sp>
              <p:sp>
                <p:nvSpPr>
                  <p:cNvPr id="27" name="Text Box 146"/>
                  <p:cNvSpPr txBox="1"/>
                  <p:nvPr/>
                </p:nvSpPr>
                <p:spPr>
                  <a:xfrm>
                    <a:off x="2163170" y="4067033"/>
                    <a:ext cx="313690" cy="288925"/>
                  </a:xfrm>
                  <a:prstGeom prst="rect">
                    <a:avLst/>
                  </a:prstGeom>
                  <a:noFill/>
                  <a:ln w="6350">
                    <a:noFill/>
                  </a:ln>
                  <a:effectLst/>
                </p:spPr>
                <p:txBody>
                  <a:bodyPr rot="0" spcFirstLastPara="0" vert="horz" wrap="square" lIns="9144" tIns="9144" rIns="9144" bIns="9144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marL="0" marR="0">
                      <a:lnSpc>
                        <a:spcPct val="107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</a:pPr>
                    <a:r>
                      <a: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a:t>CT-1</a:t>
                    </a:r>
                    <a:endParaRPr lang="en-US" sz="1100">
                      <a:effectLst/>
                      <a:latin typeface="Calibri" panose="020F050202020403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endParaRPr>
                  </a:p>
                </p:txBody>
              </p:sp>
              <p:sp>
                <p:nvSpPr>
                  <p:cNvPr id="28" name="Text Box 148"/>
                  <p:cNvSpPr txBox="1"/>
                  <p:nvPr/>
                </p:nvSpPr>
                <p:spPr>
                  <a:xfrm>
                    <a:off x="3459708" y="4046562"/>
                    <a:ext cx="174015" cy="288925"/>
                  </a:xfrm>
                  <a:prstGeom prst="rect">
                    <a:avLst/>
                  </a:prstGeom>
                  <a:noFill/>
                  <a:ln w="6350">
                    <a:noFill/>
                  </a:ln>
                  <a:effectLst/>
                </p:spPr>
                <p:txBody>
                  <a:bodyPr rot="0" spcFirstLastPara="0" vert="horz" wrap="square" lIns="9144" tIns="9144" rIns="9144" bIns="9144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marL="0" marR="0">
                      <a:lnSpc>
                        <a:spcPct val="107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</a:pPr>
                    <a:r>
                      <a: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a:t>ST</a:t>
                    </a:r>
                    <a:endParaRPr lang="en-US" sz="1100">
                      <a:effectLst/>
                      <a:latin typeface="Calibri" panose="020F050202020403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endParaRPr>
                  </a:p>
                </p:txBody>
              </p:sp>
            </p:grpSp>
            <p:sp>
              <p:nvSpPr>
                <p:cNvPr id="12" name="Text Box 150"/>
                <p:cNvSpPr txBox="1"/>
                <p:nvPr/>
              </p:nvSpPr>
              <p:spPr>
                <a:xfrm>
                  <a:off x="730155" y="2770496"/>
                  <a:ext cx="376533" cy="289165"/>
                </a:xfrm>
                <a:prstGeom prst="rect">
                  <a:avLst/>
                </a:prstGeom>
                <a:noFill/>
                <a:ln w="6350">
                  <a:noFill/>
                </a:ln>
                <a:effectLst/>
              </p:spPr>
              <p:txBody>
                <a:bodyPr rot="0" spcFirstLastPara="0" vert="horz" wrap="square" lIns="9144" tIns="9144" rIns="9144" bIns="9144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>
                    <a:lnSpc>
                      <a:spcPct val="107000"/>
                    </a:lnSpc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000">
                      <a:effectLst/>
                      <a:latin typeface="Calibri" panose="020F050202020403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BKR-1</a:t>
                  </a:r>
                  <a:endParaRPr lang="en-US" sz="11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3" name="Text Box 151"/>
                <p:cNvSpPr txBox="1"/>
                <p:nvPr/>
              </p:nvSpPr>
              <p:spPr>
                <a:xfrm>
                  <a:off x="1924334" y="2777320"/>
                  <a:ext cx="376533" cy="289165"/>
                </a:xfrm>
                <a:prstGeom prst="rect">
                  <a:avLst/>
                </a:prstGeom>
                <a:noFill/>
                <a:ln w="6350">
                  <a:noFill/>
                </a:ln>
                <a:effectLst/>
              </p:spPr>
              <p:txBody>
                <a:bodyPr rot="0" spcFirstLastPara="0" vert="horz" wrap="square" lIns="9144" tIns="9144" rIns="9144" bIns="9144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>
                    <a:lnSpc>
                      <a:spcPct val="107000"/>
                    </a:lnSpc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000">
                      <a:effectLst/>
                      <a:latin typeface="Calibri" panose="020F050202020403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BKR-2</a:t>
                  </a:r>
                  <a:endParaRPr lang="en-US" sz="11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4" name="Text Box 153"/>
                <p:cNvSpPr txBox="1"/>
                <p:nvPr/>
              </p:nvSpPr>
              <p:spPr>
                <a:xfrm>
                  <a:off x="3159456" y="2777320"/>
                  <a:ext cx="376533" cy="289165"/>
                </a:xfrm>
                <a:prstGeom prst="rect">
                  <a:avLst/>
                </a:prstGeom>
                <a:noFill/>
                <a:ln w="6350">
                  <a:noFill/>
                </a:ln>
                <a:effectLst/>
              </p:spPr>
              <p:txBody>
                <a:bodyPr rot="0" spcFirstLastPara="0" vert="horz" wrap="square" lIns="9144" tIns="9144" rIns="9144" bIns="9144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>
                    <a:lnSpc>
                      <a:spcPct val="107000"/>
                    </a:lnSpc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000">
                      <a:effectLst/>
                      <a:latin typeface="Calibri" panose="020F050202020403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BKR-3</a:t>
                  </a:r>
                  <a:endParaRPr lang="en-US" sz="11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5" name="Text Box 154"/>
                <p:cNvSpPr txBox="1"/>
                <p:nvPr/>
              </p:nvSpPr>
              <p:spPr>
                <a:xfrm>
                  <a:off x="6823" y="1651380"/>
                  <a:ext cx="376533" cy="289165"/>
                </a:xfrm>
                <a:prstGeom prst="rect">
                  <a:avLst/>
                </a:prstGeom>
                <a:noFill/>
                <a:ln w="6350">
                  <a:noFill/>
                </a:ln>
                <a:effectLst/>
              </p:spPr>
              <p:txBody>
                <a:bodyPr rot="0" spcFirstLastPara="0" vert="horz" wrap="square" lIns="9144" tIns="9144" rIns="9144" bIns="9144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>
                    <a:lnSpc>
                      <a:spcPct val="107000"/>
                    </a:lnSpc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000">
                      <a:effectLst/>
                      <a:latin typeface="Calibri" panose="020F050202020403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BKR-5</a:t>
                  </a:r>
                  <a:endParaRPr lang="en-US" sz="11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6" name="Text Box 155"/>
                <p:cNvSpPr txBox="1"/>
                <p:nvPr/>
              </p:nvSpPr>
              <p:spPr>
                <a:xfrm>
                  <a:off x="0" y="341194"/>
                  <a:ext cx="376533" cy="289165"/>
                </a:xfrm>
                <a:prstGeom prst="rect">
                  <a:avLst/>
                </a:prstGeom>
                <a:noFill/>
                <a:ln w="6350">
                  <a:noFill/>
                </a:ln>
                <a:effectLst/>
              </p:spPr>
              <p:txBody>
                <a:bodyPr rot="0" spcFirstLastPara="0" vert="horz" wrap="square" lIns="9144" tIns="9144" rIns="9144" bIns="9144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>
                    <a:lnSpc>
                      <a:spcPct val="107000"/>
                    </a:lnSpc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000">
                      <a:effectLst/>
                      <a:latin typeface="Calibri" panose="020F050202020403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BKR-4</a:t>
                  </a:r>
                  <a:endParaRPr lang="en-US" sz="11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7" name="Text Box 156"/>
                <p:cNvSpPr txBox="1"/>
                <p:nvPr/>
              </p:nvSpPr>
              <p:spPr>
                <a:xfrm>
                  <a:off x="1221474" y="341194"/>
                  <a:ext cx="376533" cy="289165"/>
                </a:xfrm>
                <a:prstGeom prst="rect">
                  <a:avLst/>
                </a:prstGeom>
                <a:noFill/>
                <a:ln w="6350">
                  <a:noFill/>
                </a:ln>
                <a:effectLst/>
              </p:spPr>
              <p:txBody>
                <a:bodyPr rot="0" spcFirstLastPara="0" vert="horz" wrap="square" lIns="9144" tIns="9144" rIns="9144" bIns="9144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>
                    <a:lnSpc>
                      <a:spcPct val="107000"/>
                    </a:lnSpc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000">
                      <a:effectLst/>
                      <a:latin typeface="Calibri" panose="020F050202020403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BKR-6</a:t>
                  </a:r>
                  <a:endParaRPr lang="en-US" sz="11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8" name="Text Box 157"/>
                <p:cNvSpPr txBox="1"/>
                <p:nvPr/>
              </p:nvSpPr>
              <p:spPr>
                <a:xfrm>
                  <a:off x="1235122" y="1651380"/>
                  <a:ext cx="376533" cy="289165"/>
                </a:xfrm>
                <a:prstGeom prst="rect">
                  <a:avLst/>
                </a:prstGeom>
                <a:noFill/>
                <a:ln w="6350">
                  <a:noFill/>
                </a:ln>
                <a:effectLst/>
              </p:spPr>
              <p:txBody>
                <a:bodyPr rot="0" spcFirstLastPara="0" vert="horz" wrap="square" lIns="9144" tIns="9144" rIns="9144" bIns="9144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>
                    <a:lnSpc>
                      <a:spcPct val="107000"/>
                    </a:lnSpc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000">
                      <a:effectLst/>
                      <a:latin typeface="Calibri" panose="020F050202020403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BKR-7</a:t>
                  </a:r>
                  <a:endParaRPr lang="en-US" sz="11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9" name="Text Box 158"/>
                <p:cNvSpPr txBox="1"/>
                <p:nvPr/>
              </p:nvSpPr>
              <p:spPr>
                <a:xfrm>
                  <a:off x="2456597" y="341194"/>
                  <a:ext cx="376533" cy="289165"/>
                </a:xfrm>
                <a:prstGeom prst="rect">
                  <a:avLst/>
                </a:prstGeom>
                <a:noFill/>
                <a:ln w="6350">
                  <a:noFill/>
                </a:ln>
                <a:effectLst/>
              </p:spPr>
              <p:txBody>
                <a:bodyPr rot="0" spcFirstLastPara="0" vert="horz" wrap="square" lIns="9144" tIns="9144" rIns="9144" bIns="9144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>
                    <a:lnSpc>
                      <a:spcPct val="107000"/>
                    </a:lnSpc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000">
                      <a:effectLst/>
                      <a:latin typeface="Calibri" panose="020F050202020403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BKR-8</a:t>
                  </a:r>
                  <a:endParaRPr lang="en-US" sz="11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0" name="Text Box 159"/>
                <p:cNvSpPr txBox="1"/>
                <p:nvPr/>
              </p:nvSpPr>
              <p:spPr>
                <a:xfrm>
                  <a:off x="2470244" y="1651380"/>
                  <a:ext cx="376533" cy="289165"/>
                </a:xfrm>
                <a:prstGeom prst="rect">
                  <a:avLst/>
                </a:prstGeom>
                <a:noFill/>
                <a:ln w="6350">
                  <a:noFill/>
                </a:ln>
                <a:effectLst/>
              </p:spPr>
              <p:txBody>
                <a:bodyPr rot="0" spcFirstLastPara="0" vert="horz" wrap="square" lIns="9144" tIns="9144" rIns="9144" bIns="9144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>
                    <a:lnSpc>
                      <a:spcPct val="107000"/>
                    </a:lnSpc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000">
                      <a:effectLst/>
                      <a:latin typeface="Calibri" panose="020F050202020403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BKR-9</a:t>
                  </a:r>
                  <a:endParaRPr lang="en-US" sz="11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1" name="Text Box 160"/>
                <p:cNvSpPr txBox="1"/>
                <p:nvPr/>
              </p:nvSpPr>
              <p:spPr>
                <a:xfrm>
                  <a:off x="4183038" y="511791"/>
                  <a:ext cx="410039" cy="289165"/>
                </a:xfrm>
                <a:prstGeom prst="rect">
                  <a:avLst/>
                </a:prstGeom>
                <a:noFill/>
                <a:ln w="6350">
                  <a:noFill/>
                </a:ln>
                <a:effectLst/>
              </p:spPr>
              <p:txBody>
                <a:bodyPr rot="0" spcFirstLastPara="0" vert="horz" wrap="square" lIns="9144" tIns="9144" rIns="9144" bIns="9144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>
                    <a:lnSpc>
                      <a:spcPct val="107000"/>
                    </a:lnSpc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000">
                      <a:effectLst/>
                      <a:latin typeface="Calibri" panose="020F050202020403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BKR-10</a:t>
                  </a:r>
                  <a:endParaRPr lang="en-US" sz="11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2" name="Text Box 161"/>
                <p:cNvSpPr txBox="1"/>
                <p:nvPr/>
              </p:nvSpPr>
              <p:spPr>
                <a:xfrm>
                  <a:off x="4183038" y="1460311"/>
                  <a:ext cx="410039" cy="289165"/>
                </a:xfrm>
                <a:prstGeom prst="rect">
                  <a:avLst/>
                </a:prstGeom>
                <a:noFill/>
                <a:ln w="6350">
                  <a:noFill/>
                </a:ln>
                <a:effectLst/>
              </p:spPr>
              <p:txBody>
                <a:bodyPr rot="0" spcFirstLastPara="0" vert="horz" wrap="square" lIns="9144" tIns="9144" rIns="9144" bIns="9144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>
                    <a:lnSpc>
                      <a:spcPct val="107000"/>
                    </a:lnSpc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000">
                      <a:effectLst/>
                      <a:latin typeface="Calibri" panose="020F050202020403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BKR-11</a:t>
                  </a:r>
                  <a:endParaRPr lang="en-US" sz="11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3" name="Oval 22"/>
                <p:cNvSpPr/>
                <p:nvPr/>
              </p:nvSpPr>
              <p:spPr>
                <a:xfrm>
                  <a:off x="211540" y="3678072"/>
                  <a:ext cx="4415051" cy="563472"/>
                </a:xfrm>
                <a:prstGeom prst="ellipse">
                  <a:avLst/>
                </a:prstGeom>
                <a:noFill/>
                <a:ln w="22225" cap="flat" cmpd="sng" algn="ctr">
                  <a:solidFill>
                    <a:srgbClr val="5B9BD5">
                      <a:shade val="50000"/>
                    </a:srgbClr>
                  </a:solidFill>
                  <a:prstDash val="sysDot"/>
                  <a:miter lim="800000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4" name="Text Box 163"/>
                <p:cNvSpPr txBox="1"/>
                <p:nvPr/>
              </p:nvSpPr>
              <p:spPr>
                <a:xfrm>
                  <a:off x="4094328" y="3807726"/>
                  <a:ext cx="551282" cy="289164"/>
                </a:xfrm>
                <a:prstGeom prst="rect">
                  <a:avLst/>
                </a:prstGeom>
                <a:noFill/>
                <a:ln w="6350">
                  <a:noFill/>
                </a:ln>
                <a:effectLst/>
              </p:spPr>
              <p:txBody>
                <a:bodyPr rot="0" spcFirstLastPara="0" vert="horz" wrap="square" lIns="9144" tIns="9144" rIns="9144" bIns="9144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>
                    <a:lnSpc>
                      <a:spcPct val="107000"/>
                    </a:lnSpc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000">
                      <a:effectLst/>
                      <a:latin typeface="Calibri" panose="020F050202020403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CC Train</a:t>
                  </a:r>
                  <a:endParaRPr lang="en-US" sz="11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endParaRPr>
                </a:p>
              </p:txBody>
            </p:sp>
          </p:grpSp>
          <p:sp>
            <p:nvSpPr>
              <p:cNvPr id="10" name="Cloud 9"/>
              <p:cNvSpPr/>
              <p:nvPr/>
            </p:nvSpPr>
            <p:spPr>
              <a:xfrm>
                <a:off x="211540" y="4879075"/>
                <a:ext cx="5291195" cy="1112663"/>
              </a:xfrm>
              <a:prstGeom prst="cloud">
                <a:avLst/>
              </a:prstGeom>
              <a:noFill/>
              <a:ln w="12700" cap="flat" cmpd="sng" algn="ctr">
                <a:solidFill>
                  <a:srgbClr val="5B9BD5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</p:grpSp>
        <p:sp>
          <p:nvSpPr>
            <p:cNvPr id="8" name="Text Box 177"/>
            <p:cNvSpPr txBox="1"/>
            <p:nvPr/>
          </p:nvSpPr>
          <p:spPr>
            <a:xfrm>
              <a:off x="3977922" y="4987829"/>
              <a:ext cx="979170" cy="246380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non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6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Rest of Grid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43" name="Group 142"/>
          <p:cNvGrpSpPr/>
          <p:nvPr/>
        </p:nvGrpSpPr>
        <p:grpSpPr>
          <a:xfrm>
            <a:off x="363176" y="1076601"/>
            <a:ext cx="1943612" cy="4592842"/>
            <a:chOff x="363176" y="1076601"/>
            <a:chExt cx="1943612" cy="4592842"/>
          </a:xfrm>
        </p:grpSpPr>
        <p:grpSp>
          <p:nvGrpSpPr>
            <p:cNvPr id="5" name="Group 4"/>
            <p:cNvGrpSpPr/>
            <p:nvPr/>
          </p:nvGrpSpPr>
          <p:grpSpPr>
            <a:xfrm flipH="1">
              <a:off x="363176" y="1076601"/>
              <a:ext cx="1943612" cy="4592842"/>
              <a:chOff x="5326993" y="1233197"/>
              <a:chExt cx="1943612" cy="4592842"/>
            </a:xfrm>
          </p:grpSpPr>
          <p:grpSp>
            <p:nvGrpSpPr>
              <p:cNvPr id="3" name="Group 2"/>
              <p:cNvGrpSpPr/>
              <p:nvPr/>
            </p:nvGrpSpPr>
            <p:grpSpPr>
              <a:xfrm>
                <a:off x="5326993" y="1233197"/>
                <a:ext cx="1943612" cy="4592842"/>
                <a:chOff x="5326993" y="1233197"/>
                <a:chExt cx="1943612" cy="4592842"/>
              </a:xfrm>
            </p:grpSpPr>
            <p:sp>
              <p:nvSpPr>
                <p:cNvPr id="121" name="Rectangle 120"/>
                <p:cNvSpPr/>
                <p:nvPr/>
              </p:nvSpPr>
              <p:spPr>
                <a:xfrm>
                  <a:off x="6382869" y="1730081"/>
                  <a:ext cx="260289" cy="167961"/>
                </a:xfrm>
                <a:prstGeom prst="rect">
                  <a:avLst/>
                </a:prstGeom>
                <a:solidFill>
                  <a:srgbClr val="5B9BD5"/>
                </a:solidFill>
                <a:ln w="12700" cap="flat" cmpd="sng" algn="ctr">
                  <a:solidFill>
                    <a:srgbClr val="5B9BD5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/>
                </a:p>
              </p:txBody>
            </p:sp>
            <p:cxnSp>
              <p:nvCxnSpPr>
                <p:cNvPr id="122" name="Straight Connector 121"/>
                <p:cNvCxnSpPr/>
                <p:nvPr/>
              </p:nvCxnSpPr>
              <p:spPr>
                <a:xfrm>
                  <a:off x="6528325" y="1233197"/>
                  <a:ext cx="0" cy="2180036"/>
                </a:xfrm>
                <a:prstGeom prst="line">
                  <a:avLst/>
                </a:prstGeom>
                <a:noFill/>
                <a:ln w="25400" cap="flat" cmpd="sng" algn="ctr">
                  <a:solidFill>
                    <a:srgbClr val="5B9BD5"/>
                  </a:solidFill>
                  <a:prstDash val="solid"/>
                  <a:miter lim="800000"/>
                </a:ln>
                <a:effectLst/>
              </p:spPr>
            </p:cxnSp>
            <p:cxnSp>
              <p:nvCxnSpPr>
                <p:cNvPr id="123" name="Straight Connector 122"/>
                <p:cNvCxnSpPr/>
                <p:nvPr/>
              </p:nvCxnSpPr>
              <p:spPr>
                <a:xfrm>
                  <a:off x="7255603" y="2247828"/>
                  <a:ext cx="3062" cy="1001296"/>
                </a:xfrm>
                <a:prstGeom prst="line">
                  <a:avLst/>
                </a:prstGeom>
                <a:noFill/>
                <a:ln w="25400" cap="flat" cmpd="sng" algn="ctr">
                  <a:solidFill>
                    <a:srgbClr val="5B9BD5"/>
                  </a:solidFill>
                  <a:prstDash val="solid"/>
                  <a:miter lim="800000"/>
                </a:ln>
                <a:effectLst/>
              </p:spPr>
            </p:cxnSp>
            <p:cxnSp>
              <p:nvCxnSpPr>
                <p:cNvPr id="124" name="Straight Connector 123"/>
                <p:cNvCxnSpPr/>
                <p:nvPr/>
              </p:nvCxnSpPr>
              <p:spPr>
                <a:xfrm>
                  <a:off x="6520670" y="2240830"/>
                  <a:ext cx="738401" cy="0"/>
                </a:xfrm>
                <a:prstGeom prst="line">
                  <a:avLst/>
                </a:prstGeom>
                <a:noFill/>
                <a:ln w="25400" cap="flat" cmpd="sng" algn="ctr">
                  <a:solidFill>
                    <a:srgbClr val="5B9BD5"/>
                  </a:solidFill>
                  <a:prstDash val="solid"/>
                  <a:miter lim="800000"/>
                </a:ln>
                <a:effectLst/>
              </p:spPr>
            </p:cxnSp>
            <p:cxnSp>
              <p:nvCxnSpPr>
                <p:cNvPr id="126" name="Straight Connector 125"/>
                <p:cNvCxnSpPr/>
                <p:nvPr/>
              </p:nvCxnSpPr>
              <p:spPr>
                <a:xfrm flipH="1">
                  <a:off x="5326993" y="3224045"/>
                  <a:ext cx="1943612" cy="2601994"/>
                </a:xfrm>
                <a:prstGeom prst="line">
                  <a:avLst/>
                </a:prstGeom>
                <a:noFill/>
                <a:ln w="25400" cap="flat" cmpd="sng" algn="ctr">
                  <a:solidFill>
                    <a:srgbClr val="5B9BD5"/>
                  </a:solidFill>
                  <a:prstDash val="solid"/>
                  <a:miter lim="800000"/>
                  <a:tailEnd type="triangle"/>
                </a:ln>
                <a:effectLst/>
              </p:spPr>
            </p:cxnSp>
            <p:sp>
              <p:nvSpPr>
                <p:cNvPr id="127" name="Rectangle 126"/>
                <p:cNvSpPr/>
                <p:nvPr/>
              </p:nvSpPr>
              <p:spPr>
                <a:xfrm>
                  <a:off x="6390524" y="2569885"/>
                  <a:ext cx="260289" cy="167961"/>
                </a:xfrm>
                <a:prstGeom prst="rect">
                  <a:avLst/>
                </a:prstGeom>
                <a:solidFill>
                  <a:srgbClr val="5B9BD5"/>
                </a:solidFill>
                <a:ln w="12700" cap="flat" cmpd="sng" algn="ctr">
                  <a:solidFill>
                    <a:srgbClr val="5B9BD5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/>
                </a:p>
              </p:txBody>
            </p:sp>
            <p:sp>
              <p:nvSpPr>
                <p:cNvPr id="128" name="Text Box 128"/>
                <p:cNvSpPr txBox="1"/>
                <p:nvPr/>
              </p:nvSpPr>
              <p:spPr>
                <a:xfrm>
                  <a:off x="6797422" y="2433781"/>
                  <a:ext cx="324768" cy="156428"/>
                </a:xfrm>
                <a:prstGeom prst="rect">
                  <a:avLst/>
                </a:prstGeom>
                <a:solidFill>
                  <a:sysClr val="window" lastClr="FFFFFF"/>
                </a:solidFill>
                <a:ln w="6350">
                  <a:noFill/>
                </a:ln>
                <a:effectLst/>
              </p:spPr>
              <p:txBody>
                <a:bodyPr rot="0" spcFirstLastPara="0" vert="horz" wrap="square" lIns="0" tIns="0" rIns="0" bIns="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>
                    <a:lnSpc>
                      <a:spcPct val="107000"/>
                    </a:lnSpc>
                    <a:spcBef>
                      <a:spcPts val="0"/>
                    </a:spcBef>
                    <a:spcAft>
                      <a:spcPts val="800"/>
                    </a:spcAft>
                  </a:pPr>
                  <a:r>
                    <a:rPr lang="en-US" sz="800" dirty="0" smtClean="0">
                      <a:effectLst/>
                      <a:latin typeface="Calibri" panose="020F050202020403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meter2</a:t>
                  </a:r>
                  <a:endParaRPr lang="en-US" sz="11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29" name="Freeform 128"/>
                <p:cNvSpPr/>
                <p:nvPr/>
              </p:nvSpPr>
              <p:spPr>
                <a:xfrm>
                  <a:off x="6765647" y="2200343"/>
                  <a:ext cx="181800" cy="65812"/>
                </a:xfrm>
                <a:custGeom>
                  <a:avLst/>
                  <a:gdLst>
                    <a:gd name="connsiteX0" fmla="*/ 0 w 228600"/>
                    <a:gd name="connsiteY0" fmla="*/ 223841 h 228604"/>
                    <a:gd name="connsiteX1" fmla="*/ 114300 w 228600"/>
                    <a:gd name="connsiteY1" fmla="*/ 4 h 228604"/>
                    <a:gd name="connsiteX2" fmla="*/ 228600 w 228600"/>
                    <a:gd name="connsiteY2" fmla="*/ 228604 h 22860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228600" h="228604">
                      <a:moveTo>
                        <a:pt x="0" y="223841"/>
                      </a:moveTo>
                      <a:cubicBezTo>
                        <a:pt x="38100" y="111525"/>
                        <a:pt x="76200" y="-790"/>
                        <a:pt x="114300" y="4"/>
                      </a:cubicBezTo>
                      <a:cubicBezTo>
                        <a:pt x="152400" y="798"/>
                        <a:pt x="190500" y="114701"/>
                        <a:pt x="228600" y="228604"/>
                      </a:cubicBezTo>
                    </a:path>
                  </a:pathLst>
                </a:custGeom>
                <a:noFill/>
                <a:ln w="12700" cap="flat" cmpd="sng" algn="ctr">
                  <a:solidFill>
                    <a:srgbClr val="5B9BD5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/>
                </a:p>
              </p:txBody>
            </p:sp>
            <p:sp>
              <p:nvSpPr>
                <p:cNvPr id="130" name="Freeform 129"/>
                <p:cNvSpPr/>
                <p:nvPr/>
              </p:nvSpPr>
              <p:spPr>
                <a:xfrm>
                  <a:off x="6943659" y="2198972"/>
                  <a:ext cx="181800" cy="65812"/>
                </a:xfrm>
                <a:custGeom>
                  <a:avLst/>
                  <a:gdLst>
                    <a:gd name="connsiteX0" fmla="*/ 0 w 228600"/>
                    <a:gd name="connsiteY0" fmla="*/ 223841 h 228604"/>
                    <a:gd name="connsiteX1" fmla="*/ 114300 w 228600"/>
                    <a:gd name="connsiteY1" fmla="*/ 4 h 228604"/>
                    <a:gd name="connsiteX2" fmla="*/ 228600 w 228600"/>
                    <a:gd name="connsiteY2" fmla="*/ 228604 h 22860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228600" h="228604">
                      <a:moveTo>
                        <a:pt x="0" y="223841"/>
                      </a:moveTo>
                      <a:cubicBezTo>
                        <a:pt x="38100" y="111525"/>
                        <a:pt x="76200" y="-790"/>
                        <a:pt x="114300" y="4"/>
                      </a:cubicBezTo>
                      <a:cubicBezTo>
                        <a:pt x="152400" y="798"/>
                        <a:pt x="190500" y="114701"/>
                        <a:pt x="228600" y="228604"/>
                      </a:cubicBezTo>
                    </a:path>
                  </a:pathLst>
                </a:custGeom>
                <a:noFill/>
                <a:ln w="12700" cap="flat" cmpd="sng" algn="ctr">
                  <a:solidFill>
                    <a:srgbClr val="5B9BD5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/>
                </a:p>
              </p:txBody>
            </p:sp>
            <p:cxnSp>
              <p:nvCxnSpPr>
                <p:cNvPr id="131" name="Straight Connector 130"/>
                <p:cNvCxnSpPr/>
                <p:nvPr/>
              </p:nvCxnSpPr>
              <p:spPr>
                <a:xfrm>
                  <a:off x="6949380" y="2261957"/>
                  <a:ext cx="0" cy="164694"/>
                </a:xfrm>
                <a:prstGeom prst="line">
                  <a:avLst/>
                </a:prstGeom>
                <a:noFill/>
                <a:ln w="12700" cap="flat" cmpd="sng" algn="ctr">
                  <a:solidFill>
                    <a:srgbClr val="5B9BD5"/>
                  </a:solidFill>
                  <a:prstDash val="solid"/>
                  <a:miter lim="800000"/>
                </a:ln>
                <a:effectLst/>
              </p:spPr>
            </p:cxnSp>
            <p:sp>
              <p:nvSpPr>
                <p:cNvPr id="132" name="Oval 131"/>
                <p:cNvSpPr/>
                <p:nvPr/>
              </p:nvSpPr>
              <p:spPr>
                <a:xfrm>
                  <a:off x="6765647" y="2422920"/>
                  <a:ext cx="359810" cy="171693"/>
                </a:xfrm>
                <a:prstGeom prst="ellipse">
                  <a:avLst/>
                </a:prstGeom>
                <a:noFill/>
                <a:ln w="12700" cap="flat" cmpd="sng" algn="ctr">
                  <a:solidFill>
                    <a:srgbClr val="5B9BD5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/>
                </a:p>
              </p:txBody>
            </p:sp>
            <p:sp>
              <p:nvSpPr>
                <p:cNvPr id="133" name="Text Box 160"/>
                <p:cNvSpPr txBox="1"/>
                <p:nvPr/>
              </p:nvSpPr>
              <p:spPr>
                <a:xfrm>
                  <a:off x="5935013" y="1676816"/>
                  <a:ext cx="409978" cy="258556"/>
                </a:xfrm>
                <a:prstGeom prst="rect">
                  <a:avLst/>
                </a:prstGeom>
                <a:noFill/>
                <a:ln w="6350">
                  <a:noFill/>
                </a:ln>
                <a:effectLst/>
              </p:spPr>
              <p:txBody>
                <a:bodyPr rot="0" spcFirstLastPara="0" vert="horz" wrap="square" lIns="9144" tIns="9144" rIns="9144" bIns="9144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>
                    <a:lnSpc>
                      <a:spcPct val="107000"/>
                    </a:lnSpc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000" dirty="0" smtClean="0">
                      <a:effectLst/>
                      <a:latin typeface="Calibri" panose="020F050202020403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BKR-12</a:t>
                  </a:r>
                  <a:endParaRPr lang="en-US" sz="11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34" name="Text Box 161"/>
                <p:cNvSpPr txBox="1"/>
                <p:nvPr/>
              </p:nvSpPr>
              <p:spPr>
                <a:xfrm>
                  <a:off x="5935013" y="2524933"/>
                  <a:ext cx="409978" cy="258556"/>
                </a:xfrm>
                <a:prstGeom prst="rect">
                  <a:avLst/>
                </a:prstGeom>
                <a:noFill/>
                <a:ln w="6350">
                  <a:noFill/>
                </a:ln>
                <a:effectLst/>
              </p:spPr>
              <p:txBody>
                <a:bodyPr rot="0" spcFirstLastPara="0" vert="horz" wrap="square" lIns="9144" tIns="9144" rIns="9144" bIns="9144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>
                    <a:lnSpc>
                      <a:spcPct val="107000"/>
                    </a:lnSpc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000" dirty="0" smtClean="0">
                      <a:effectLst/>
                      <a:latin typeface="Calibri" panose="020F050202020403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BKR-13</a:t>
                  </a:r>
                  <a:endParaRPr lang="en-US" sz="11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endParaRPr>
                </a:p>
              </p:txBody>
            </p:sp>
          </p:grpSp>
          <p:sp>
            <p:nvSpPr>
              <p:cNvPr id="135" name="Oval 134"/>
              <p:cNvSpPr/>
              <p:nvPr/>
            </p:nvSpPr>
            <p:spPr>
              <a:xfrm>
                <a:off x="6485431" y="2204600"/>
                <a:ext cx="80841" cy="73901"/>
              </a:xfrm>
              <a:prstGeom prst="ellipse">
                <a:avLst/>
              </a:prstGeom>
              <a:solidFill>
                <a:srgbClr val="5B9BD5"/>
              </a:solidFill>
              <a:ln w="12700" cap="flat" cmpd="sng" algn="ctr">
                <a:solidFill>
                  <a:srgbClr val="5B9BD5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</p:grpSp>
        <p:sp>
          <p:nvSpPr>
            <p:cNvPr id="142" name="Text Box 137"/>
            <p:cNvSpPr txBox="1"/>
            <p:nvPr/>
          </p:nvSpPr>
          <p:spPr>
            <a:xfrm>
              <a:off x="1174355" y="1959354"/>
              <a:ext cx="505267" cy="258572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square" lIns="9144" tIns="9144" rIns="9144" bIns="9144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000" dirty="0" smtClean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EB-m2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73929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71500"/>
          </a:xfrm>
        </p:spPr>
        <p:txBody>
          <a:bodyPr/>
          <a:lstStyle/>
          <a:p>
            <a:r>
              <a:rPr lang="en-US" dirty="0" smtClean="0"/>
              <a:t>Logical Resource Node (LRN) – Real-Time Settlements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533400" y="868760"/>
                <a:ext cx="8077200" cy="5638800"/>
              </a:xfrm>
            </p:spPr>
            <p:txBody>
              <a:bodyPr/>
              <a:lstStyle/>
              <a:p>
                <a:r>
                  <a:rPr lang="en-US" sz="2000" dirty="0" smtClean="0">
                    <a:solidFill>
                      <a:schemeClr val="tx2"/>
                    </a:solidFill>
                  </a:rPr>
                  <a:t>Real-Time Energy Imbalance Payment or Charge at a Resource Node (6.6.3.1) </a:t>
                </a:r>
              </a:p>
              <a:p>
                <a:pPr lvl="1"/>
                <a:r>
                  <a:rPr lang="en-US" sz="1800" dirty="0" smtClean="0">
                    <a:solidFill>
                      <a:schemeClr val="tx2"/>
                    </a:solidFill>
                  </a:rPr>
                  <a:t>At the LRN, the equation can be summarized as;</a:t>
                </a:r>
              </a:p>
              <a:p>
                <a:pPr marL="857250" lvl="2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𝑅𝑇𝐸𝐼𝐴𝑀𝑇</m:t>
                      </m:r>
                      <m:r>
                        <a:rPr lang="en-US" sz="16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en-US" sz="16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$</m:t>
                          </m:r>
                        </m:e>
                      </m:d>
                      <m:r>
                        <a:rPr lang="en-US" sz="16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6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r>
                        <a:rPr lang="en-US" sz="16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d>
                        <m:dPr>
                          <m:begChr m:val="{"/>
                          <m:endChr m:val="}"/>
                          <m:ctrlPr>
                            <a:rPr lang="en-US" sz="16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en-US" sz="16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𝑁𝑒𝑡𝑀𝑒𝑡𝑒𝑟𝐸𝑛𝑒𝑟𝑔𝑦𝑂𝑢𝑡</m:t>
                              </m:r>
                              <m:r>
                                <a:rPr lang="en-US" sz="16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×15</m:t>
                              </m:r>
                              <m:r>
                                <a:rPr lang="en-US" sz="16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𝑚𝑖𝑛𝑀𝑒𝑡𝑒𝑟𝑃𝑟𝑖𝑐𝑒</m:t>
                              </m:r>
                            </m:e>
                          </m:d>
                          <m:r>
                            <a:rPr lang="en-US" sz="16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 </m:t>
                          </m:r>
                          <m:d>
                            <m:dPr>
                              <m:ctrlPr>
                                <a:rPr lang="en-US" sz="16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600" b="0" i="1" smtClean="0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600" b="0" i="1" smtClean="0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1600" b="0" i="1" smtClean="0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4</m:t>
                                  </m:r>
                                </m:den>
                              </m:f>
                              <m:r>
                                <a:rPr lang="en-US" sz="16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×</m:t>
                              </m:r>
                              <m:r>
                                <a:rPr lang="en-US" sz="16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𝐷𝐴𝑀</m:t>
                              </m:r>
                              <m:r>
                                <a:rPr lang="en-US" sz="16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_3</m:t>
                              </m:r>
                              <m:r>
                                <a:rPr lang="en-US" sz="16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𝑃𝑂</m:t>
                              </m:r>
                              <m:r>
                                <a:rPr lang="en-US" sz="16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_</m:t>
                              </m:r>
                              <m:r>
                                <a:rPr lang="en-US" sz="16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𝐴𝑤𝑎𝑟𝑑</m:t>
                              </m:r>
                              <m:r>
                                <a:rPr lang="en-US" sz="16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×15</m:t>
                              </m:r>
                              <m:r>
                                <a:rPr lang="en-US" sz="16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𝑚𝑖𝑛𝐿𝑅𝑁</m:t>
                              </m:r>
                              <m:r>
                                <a:rPr lang="en-US" sz="16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_</m:t>
                              </m:r>
                              <m:r>
                                <a:rPr lang="en-US" sz="16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𝑃𝑟𝑖𝑐𝑒</m:t>
                              </m:r>
                            </m:e>
                          </m:d>
                        </m:e>
                      </m:d>
                    </m:oMath>
                  </m:oMathPara>
                </a14:m>
                <a:endParaRPr lang="en-US" sz="1600" dirty="0" smtClean="0">
                  <a:solidFill>
                    <a:schemeClr val="tx2"/>
                  </a:solidFill>
                </a:endParaRPr>
              </a:p>
              <a:p>
                <a:endParaRPr lang="en-US" sz="900" dirty="0" smtClean="0">
                  <a:solidFill>
                    <a:schemeClr val="tx2"/>
                  </a:solidFill>
                </a:endParaRPr>
              </a:p>
              <a:p>
                <a:pPr lvl="1"/>
                <a:r>
                  <a:rPr lang="en-US" sz="1800" dirty="0" smtClean="0">
                    <a:solidFill>
                      <a:schemeClr val="tx2"/>
                    </a:solidFill>
                  </a:rPr>
                  <a:t>At the LRN, there can be </a:t>
                </a:r>
                <a:r>
                  <a:rPr lang="en-US" sz="1800" b="1" u="sng" dirty="0" smtClean="0">
                    <a:solidFill>
                      <a:schemeClr val="tx2"/>
                    </a:solidFill>
                  </a:rPr>
                  <a:t>no</a:t>
                </a:r>
                <a:r>
                  <a:rPr lang="en-US" sz="1800" dirty="0" smtClean="0">
                    <a:solidFill>
                      <a:schemeClr val="tx2"/>
                    </a:solidFill>
                  </a:rPr>
                  <a:t> PTP bids, DAM Energy-Only Offers/Bids, Self Schedules or Real-Time QSE-QSE trades</a:t>
                </a:r>
              </a:p>
              <a:p>
                <a:r>
                  <a:rPr lang="en-US" sz="2000" dirty="0">
                    <a:solidFill>
                      <a:schemeClr val="tx2"/>
                    </a:solidFill>
                  </a:rPr>
                  <a:t>T</a:t>
                </a:r>
                <a:r>
                  <a:rPr lang="en-US" sz="2000" dirty="0" smtClean="0">
                    <a:solidFill>
                      <a:schemeClr val="tx2"/>
                    </a:solidFill>
                  </a:rPr>
                  <a:t>he Logical Resource Node Price, in the Real-Time Energy Imbalance Settlements is only used to determine the value of the Combined Cycle Resource Three Part Offer that was awarded in the DAM</a:t>
                </a:r>
              </a:p>
              <a:p>
                <a:pPr lvl="1"/>
                <a:r>
                  <a:rPr lang="en-US" sz="1800" dirty="0" err="1" smtClean="0">
                    <a:solidFill>
                      <a:schemeClr val="tx2"/>
                    </a:solidFill>
                  </a:rPr>
                  <a:t>i.e</a:t>
                </a:r>
                <a:r>
                  <a:rPr lang="en-US" sz="1800" dirty="0" smtClean="0">
                    <a:solidFill>
                      <a:schemeClr val="tx2"/>
                    </a:solidFill>
                  </a:rPr>
                  <a:t>, if the Combined Cycle Resource does not have any DAM three Part Offers, the Logical Resource Node Price does not come into play in Real-Time Settlements</a:t>
                </a:r>
              </a:p>
              <a:p>
                <a:pPr marL="457200" lvl="1" indent="0">
                  <a:buNone/>
                </a:pPr>
                <a:endParaRPr lang="en-US" sz="1800" dirty="0" smtClean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33400" y="868760"/>
                <a:ext cx="8077200" cy="5638800"/>
              </a:xfrm>
              <a:blipFill rotWithShape="0">
                <a:blip r:embed="rId2"/>
                <a:stretch>
                  <a:fillRect l="-679" t="-541" r="-30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6635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71500"/>
          </a:xfrm>
        </p:spPr>
        <p:txBody>
          <a:bodyPr/>
          <a:lstStyle/>
          <a:p>
            <a:r>
              <a:rPr lang="en-US" dirty="0" smtClean="0"/>
              <a:t>Logical Resource Node (LRN) – Pricing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868760"/>
            <a:ext cx="8077200" cy="5638800"/>
          </a:xfrm>
        </p:spPr>
        <p:txBody>
          <a:bodyPr/>
          <a:lstStyle/>
          <a:p>
            <a:r>
              <a:rPr lang="en-US" sz="2000" dirty="0" smtClean="0">
                <a:solidFill>
                  <a:schemeClr val="tx2"/>
                </a:solidFill>
              </a:rPr>
              <a:t>Real-Time LRN price (LMP) computed from Shadow Prices and LRN Shift </a:t>
            </a:r>
            <a:r>
              <a:rPr lang="en-US" sz="2000" dirty="0">
                <a:solidFill>
                  <a:schemeClr val="tx2"/>
                </a:solidFill>
              </a:rPr>
              <a:t>Factors: </a:t>
            </a:r>
            <a:r>
              <a:rPr lang="en-US" sz="2000" dirty="0">
                <a:solidFill>
                  <a:schemeClr val="accent4">
                    <a:lumMod val="50000"/>
                    <a:lumOff val="50000"/>
                  </a:schemeClr>
                </a:solidFill>
              </a:rPr>
              <a:t>LRN_LMP_SF_AGG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endParaRPr lang="en-US" sz="2000" dirty="0" smtClean="0">
              <a:solidFill>
                <a:schemeClr val="tx2"/>
              </a:solidFill>
            </a:endParaRPr>
          </a:p>
          <a:p>
            <a:pPr lvl="1"/>
            <a:r>
              <a:rPr lang="en-US" sz="1800" dirty="0" smtClean="0">
                <a:solidFill>
                  <a:schemeClr val="tx2"/>
                </a:solidFill>
              </a:rPr>
              <a:t>NPRR 890</a:t>
            </a:r>
          </a:p>
          <a:p>
            <a:pPr lvl="1"/>
            <a:r>
              <a:rPr lang="en-US" sz="1800" dirty="0" smtClean="0">
                <a:solidFill>
                  <a:schemeClr val="tx2"/>
                </a:solidFill>
              </a:rPr>
              <a:t>Consistency maintained with Base Point, Configuration EOC</a:t>
            </a:r>
          </a:p>
          <a:p>
            <a:pPr lvl="2"/>
            <a:r>
              <a:rPr lang="en-US" sz="1700" dirty="0" smtClean="0">
                <a:solidFill>
                  <a:schemeClr val="tx2"/>
                </a:solidFill>
              </a:rPr>
              <a:t>LRN Shift Factor used is the aggregation of the individual Generation Resources of the CC configuration – same as what is used to determine dispatch (Base Point)</a:t>
            </a:r>
          </a:p>
          <a:p>
            <a:r>
              <a:rPr lang="en-US" sz="2000" dirty="0" smtClean="0">
                <a:solidFill>
                  <a:schemeClr val="tx2"/>
                </a:solidFill>
              </a:rPr>
              <a:t>Real-Time LRN price (LMP) computed as State Estimator output weighted LMP at the physical Resource Node of the CC configuration: </a:t>
            </a:r>
            <a:r>
              <a:rPr lang="en-US" sz="2000" dirty="0">
                <a:solidFill>
                  <a:schemeClr val="accent4">
                    <a:lumMod val="50000"/>
                    <a:lumOff val="50000"/>
                  </a:schemeClr>
                </a:solidFill>
              </a:rPr>
              <a:t>LRN_LMP_RN_LMP_AGG</a:t>
            </a:r>
            <a:endParaRPr lang="en-US" sz="2000" dirty="0" smtClean="0">
              <a:solidFill>
                <a:schemeClr val="accent4">
                  <a:lumMod val="50000"/>
                  <a:lumOff val="50000"/>
                </a:schemeClr>
              </a:solidFill>
            </a:endParaRPr>
          </a:p>
          <a:p>
            <a:pPr lvl="1"/>
            <a:r>
              <a:rPr lang="en-US" sz="1800" dirty="0" smtClean="0">
                <a:solidFill>
                  <a:schemeClr val="tx2"/>
                </a:solidFill>
              </a:rPr>
              <a:t>More appropriate pricing, considering its sole use in Real-Time Energy Imbalance Settlements</a:t>
            </a:r>
          </a:p>
          <a:p>
            <a:pPr lvl="1"/>
            <a:r>
              <a:rPr lang="en-US" sz="1800" dirty="0" smtClean="0">
                <a:solidFill>
                  <a:schemeClr val="tx2"/>
                </a:solidFill>
              </a:rPr>
              <a:t>Aligns with the way Non Combined Cycle Generation Resource LMP is calculated</a:t>
            </a:r>
          </a:p>
          <a:p>
            <a:pPr lvl="1"/>
            <a:r>
              <a:rPr lang="en-US" sz="1800" dirty="0" smtClean="0">
                <a:solidFill>
                  <a:schemeClr val="tx2"/>
                </a:solidFill>
              </a:rPr>
              <a:t>Aligns with LRN LMP calculation in DAM</a:t>
            </a:r>
          </a:p>
          <a:p>
            <a:pPr lvl="1"/>
            <a:r>
              <a:rPr lang="en-US" sz="1800" dirty="0" smtClean="0">
                <a:solidFill>
                  <a:schemeClr val="tx2"/>
                </a:solidFill>
              </a:rPr>
              <a:t>Aligns with formula in Protocol (6.6.1.1 (2) (a)) prior to NPRR 890</a:t>
            </a:r>
          </a:p>
          <a:p>
            <a:pPr lvl="1"/>
            <a:r>
              <a:rPr lang="en-US" sz="1800" dirty="0" smtClean="0">
                <a:solidFill>
                  <a:schemeClr val="tx2"/>
                </a:solidFill>
              </a:rPr>
              <a:t>This is the ERCOT recommendation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4296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71500"/>
          </a:xfrm>
        </p:spPr>
        <p:txBody>
          <a:bodyPr/>
          <a:lstStyle/>
          <a:p>
            <a:r>
              <a:rPr lang="en-US" sz="2200" dirty="0"/>
              <a:t>Logical Resource Node (</a:t>
            </a:r>
            <a:r>
              <a:rPr lang="en-US" sz="2200" dirty="0" smtClean="0"/>
              <a:t>LRN): Difference in Pricing Methods</a:t>
            </a:r>
            <a:endParaRPr lang="en-US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613564"/>
              </p:ext>
            </p:extLst>
          </p:nvPr>
        </p:nvGraphicFramePr>
        <p:xfrm>
          <a:off x="457200" y="1110280"/>
          <a:ext cx="8305800" cy="5214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/>
                <a:gridCol w="3581400"/>
                <a:gridCol w="3505200"/>
              </a:tblGrid>
              <a:tr h="678654"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/>
                        <a:t>Scenario #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Contingency with binding/overloaded constraint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Difference in LMP ?</a:t>
                      </a:r>
                      <a:endParaRPr lang="en-US" dirty="0"/>
                    </a:p>
                  </a:txBody>
                  <a:tcPr/>
                </a:tc>
              </a:tr>
              <a:tr h="969506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Constraint </a:t>
                      </a:r>
                      <a:r>
                        <a:rPr lang="en-US" b="1" dirty="0" smtClean="0"/>
                        <a:t>outside</a:t>
                      </a:r>
                      <a:r>
                        <a:rPr lang="en-US" dirty="0" smtClean="0"/>
                        <a:t> Gen site and</a:t>
                      </a:r>
                    </a:p>
                    <a:p>
                      <a:pPr algn="ctr"/>
                      <a:r>
                        <a:rPr lang="en-US" dirty="0" smtClean="0"/>
                        <a:t>Resource and Resource Node </a:t>
                      </a:r>
                      <a:r>
                        <a:rPr lang="en-US" b="1" dirty="0" smtClean="0"/>
                        <a:t>NOT disconnected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 Difference in LMP</a:t>
                      </a:r>
                      <a:endParaRPr lang="en-US" dirty="0"/>
                    </a:p>
                  </a:txBody>
                  <a:tcPr/>
                </a:tc>
              </a:tr>
              <a:tr h="100352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Constraint </a:t>
                      </a:r>
                      <a:r>
                        <a:rPr lang="en-US" b="1" dirty="0" smtClean="0"/>
                        <a:t>outside</a:t>
                      </a:r>
                      <a:r>
                        <a:rPr lang="en-US" dirty="0" smtClean="0"/>
                        <a:t> Gen site and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Resource and Resource Node </a:t>
                      </a:r>
                      <a:r>
                        <a:rPr lang="en-US" b="1" dirty="0" smtClean="0"/>
                        <a:t>Both disconnected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Post NPRR 833 implementation: No difference in LMP </a:t>
                      </a:r>
                    </a:p>
                    <a:p>
                      <a:pPr algn="ctr"/>
                      <a:r>
                        <a:rPr lang="en-US" dirty="0" smtClean="0"/>
                        <a:t>Pickup Shift Factor applied to disconnected</a:t>
                      </a:r>
                      <a:r>
                        <a:rPr lang="en-US" baseline="0" dirty="0" smtClean="0"/>
                        <a:t> Resource Node LMP calculation</a:t>
                      </a:r>
                      <a:endParaRPr lang="en-US" dirty="0"/>
                    </a:p>
                  </a:txBody>
                  <a:tcPr/>
                </a:tc>
              </a:tr>
              <a:tr h="969506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3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Constraint </a:t>
                      </a:r>
                      <a:r>
                        <a:rPr lang="en-US" b="1" dirty="0" smtClean="0"/>
                        <a:t>outside</a:t>
                      </a:r>
                      <a:r>
                        <a:rPr lang="en-US" dirty="0" smtClean="0"/>
                        <a:t> Gen site and</a:t>
                      </a:r>
                    </a:p>
                    <a:p>
                      <a:pPr algn="ctr"/>
                      <a:r>
                        <a:rPr lang="en-US" dirty="0" smtClean="0"/>
                        <a:t>Resource </a:t>
                      </a:r>
                      <a:r>
                        <a:rPr lang="en-US" b="1" dirty="0" smtClean="0"/>
                        <a:t>disconnected</a:t>
                      </a:r>
                      <a:r>
                        <a:rPr lang="en-US" baseline="0" dirty="0" smtClean="0"/>
                        <a:t> and</a:t>
                      </a:r>
                    </a:p>
                    <a:p>
                      <a:pPr algn="ctr"/>
                      <a:r>
                        <a:rPr lang="en-US" baseline="0" dirty="0" smtClean="0"/>
                        <a:t>Resource Node </a:t>
                      </a:r>
                      <a:r>
                        <a:rPr lang="en-US" b="1" baseline="0" dirty="0" smtClean="0"/>
                        <a:t>NOT disconnected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If Pickup Shift Factor</a:t>
                      </a:r>
                      <a:r>
                        <a:rPr lang="en-US" baseline="0" dirty="0" smtClean="0"/>
                        <a:t> is significant, then </a:t>
                      </a:r>
                      <a:r>
                        <a:rPr lang="en-US" dirty="0" smtClean="0"/>
                        <a:t>LMP is not the same</a:t>
                      </a:r>
                      <a:endParaRPr lang="en-US" dirty="0"/>
                    </a:p>
                  </a:txBody>
                  <a:tcPr/>
                </a:tc>
              </a:tr>
              <a:tr h="678654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Constraint </a:t>
                      </a:r>
                      <a:r>
                        <a:rPr lang="en-US" b="1" baseline="0" dirty="0" smtClean="0"/>
                        <a:t>between </a:t>
                      </a:r>
                      <a:r>
                        <a:rPr lang="en-US" baseline="0" dirty="0" smtClean="0"/>
                        <a:t>Resource and Resource Node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LMP is not the same</a:t>
                      </a:r>
                    </a:p>
                    <a:p>
                      <a:pPr algn="ctr"/>
                      <a:r>
                        <a:rPr lang="en-US" sz="1800" dirty="0" smtClean="0"/>
                        <a:t>LRN_LMP_SF_AGG</a:t>
                      </a:r>
                      <a:r>
                        <a:rPr lang="en-US" sz="1800" baseline="0" dirty="0" smtClean="0"/>
                        <a:t> &lt; LRN_LMP_RN_LMP_AGG</a:t>
                      </a:r>
                      <a:endParaRPr lang="en-US" sz="18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54507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71500"/>
          </a:xfrm>
        </p:spPr>
        <p:txBody>
          <a:bodyPr/>
          <a:lstStyle/>
          <a:p>
            <a:r>
              <a:rPr lang="en-US" dirty="0" smtClean="0"/>
              <a:t>History of Logical Resource Node (LRN) – Pricing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868760"/>
            <a:ext cx="8077200" cy="5638800"/>
          </a:xfrm>
        </p:spPr>
        <p:txBody>
          <a:bodyPr/>
          <a:lstStyle/>
          <a:p>
            <a:r>
              <a:rPr lang="en-US" sz="2000" dirty="0" smtClean="0">
                <a:solidFill>
                  <a:schemeClr val="tx2"/>
                </a:solidFill>
              </a:rPr>
              <a:t>Nodal design/implementation phase prior to 2008</a:t>
            </a:r>
          </a:p>
          <a:p>
            <a:pPr lvl="1"/>
            <a:r>
              <a:rPr lang="en-US" sz="1800" dirty="0" smtClean="0">
                <a:solidFill>
                  <a:schemeClr val="tx2"/>
                </a:solidFill>
              </a:rPr>
              <a:t>No Protocol language describing specifics of LRN LMP calculation</a:t>
            </a:r>
          </a:p>
          <a:p>
            <a:pPr lvl="1"/>
            <a:r>
              <a:rPr lang="en-US" sz="1800" dirty="0" smtClean="0">
                <a:solidFill>
                  <a:schemeClr val="tx2"/>
                </a:solidFill>
              </a:rPr>
              <a:t>LRN LMP calculation based on Shadow Prices and LRN Shift Factor</a:t>
            </a:r>
          </a:p>
          <a:p>
            <a:pPr lvl="2"/>
            <a:r>
              <a:rPr lang="en-US" sz="1700" dirty="0" smtClean="0">
                <a:solidFill>
                  <a:schemeClr val="tx2"/>
                </a:solidFill>
              </a:rPr>
              <a:t>Driving force was making Base Point, EOC and LMP consistent</a:t>
            </a:r>
          </a:p>
          <a:p>
            <a:pPr lvl="1"/>
            <a:r>
              <a:rPr lang="en-US" sz="1800" dirty="0" smtClean="0">
                <a:solidFill>
                  <a:schemeClr val="tx2"/>
                </a:solidFill>
              </a:rPr>
              <a:t>Assumed that there would be no active constraints between Resource and Resource Node</a:t>
            </a:r>
          </a:p>
          <a:p>
            <a:pPr lvl="1"/>
            <a:r>
              <a:rPr lang="en-US" sz="1800" dirty="0" smtClean="0">
                <a:solidFill>
                  <a:schemeClr val="tx2"/>
                </a:solidFill>
              </a:rPr>
              <a:t>Assumed Pickup Shift Factor would be zero or insignificant</a:t>
            </a:r>
          </a:p>
          <a:p>
            <a:pPr marL="857250" lvl="2" indent="0">
              <a:buNone/>
            </a:pPr>
            <a:r>
              <a:rPr lang="en-US" sz="1700" dirty="0" err="1" smtClean="0">
                <a:solidFill>
                  <a:schemeClr val="tx2"/>
                </a:solidFill>
              </a:rPr>
              <a:t>ReCap</a:t>
            </a:r>
            <a:r>
              <a:rPr lang="en-US" sz="1700" dirty="0" smtClean="0">
                <a:solidFill>
                  <a:schemeClr val="tx2"/>
                </a:solidFill>
              </a:rPr>
              <a:t>: Pickup Shift Factor is the Shift Factor assigned to Generation Resource disconnected in Contingency</a:t>
            </a:r>
          </a:p>
          <a:p>
            <a:r>
              <a:rPr lang="en-US" sz="2000" dirty="0" smtClean="0">
                <a:solidFill>
                  <a:schemeClr val="tx2"/>
                </a:solidFill>
              </a:rPr>
              <a:t>Just prior to Nodal Go-Live NPRR 228 described the LRN LMP calculations</a:t>
            </a:r>
          </a:p>
          <a:p>
            <a:pPr lvl="1"/>
            <a:r>
              <a:rPr lang="en-US" sz="1800" dirty="0" smtClean="0">
                <a:solidFill>
                  <a:schemeClr val="tx2"/>
                </a:solidFill>
              </a:rPr>
              <a:t>The formula described LRN LMP as HRL (DAM) or SE output (RTM) weighted Resource Node LMP</a:t>
            </a:r>
          </a:p>
          <a:p>
            <a:pPr lvl="1"/>
            <a:r>
              <a:rPr lang="en-US" sz="1800" dirty="0" smtClean="0">
                <a:solidFill>
                  <a:schemeClr val="tx2"/>
                </a:solidFill>
              </a:rPr>
              <a:t>Based on the assumptions above, this formula equivalent to LRN LMP computed from Shadow Prices and LRN Shift Factors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971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71500"/>
          </a:xfrm>
        </p:spPr>
        <p:txBody>
          <a:bodyPr/>
          <a:lstStyle/>
          <a:p>
            <a:r>
              <a:rPr lang="en-US" dirty="0" smtClean="0"/>
              <a:t>History of Logical Resource Node (LRN) – Pricing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868760"/>
            <a:ext cx="8077200" cy="5638800"/>
          </a:xfrm>
        </p:spPr>
        <p:txBody>
          <a:bodyPr/>
          <a:lstStyle/>
          <a:p>
            <a:r>
              <a:rPr lang="en-US" sz="2000" dirty="0">
                <a:solidFill>
                  <a:schemeClr val="tx2"/>
                </a:solidFill>
              </a:rPr>
              <a:t>In 2015, it was discovered that DAM </a:t>
            </a:r>
            <a:r>
              <a:rPr lang="en-US" sz="2000" dirty="0" smtClean="0">
                <a:solidFill>
                  <a:schemeClr val="tx2"/>
                </a:solidFill>
              </a:rPr>
              <a:t>was </a:t>
            </a:r>
            <a:r>
              <a:rPr lang="en-US" sz="2000" dirty="0">
                <a:solidFill>
                  <a:schemeClr val="tx2"/>
                </a:solidFill>
              </a:rPr>
              <a:t>calculating LRN LMP using Shadow Prices and HRL weighted average of the Resource Shift Factors rather than the HRL weighted Resource Node </a:t>
            </a:r>
            <a:r>
              <a:rPr lang="en-US" sz="2000" dirty="0" smtClean="0">
                <a:solidFill>
                  <a:schemeClr val="tx2"/>
                </a:solidFill>
              </a:rPr>
              <a:t>LMPs</a:t>
            </a:r>
          </a:p>
          <a:p>
            <a:pPr lvl="1"/>
            <a:r>
              <a:rPr lang="en-US" sz="1800" dirty="0" smtClean="0">
                <a:solidFill>
                  <a:schemeClr val="tx2"/>
                </a:solidFill>
              </a:rPr>
              <a:t>The LRN LMP was different due to a constraint between the Resource and the Resource Node</a:t>
            </a:r>
          </a:p>
          <a:p>
            <a:pPr lvl="1"/>
            <a:r>
              <a:rPr lang="en-US" sz="1800" dirty="0" smtClean="0">
                <a:solidFill>
                  <a:schemeClr val="tx2"/>
                </a:solidFill>
              </a:rPr>
              <a:t>ERCOT made system changes to both DAM (and RTM) to comply with Protocols</a:t>
            </a:r>
          </a:p>
          <a:p>
            <a:pPr lvl="2"/>
            <a:r>
              <a:rPr lang="en-US" sz="1700" dirty="0" smtClean="0">
                <a:solidFill>
                  <a:schemeClr val="tx2"/>
                </a:solidFill>
              </a:rPr>
              <a:t>ERCOT inadvertently used HRL for RTM instead of SE output</a:t>
            </a:r>
          </a:p>
          <a:p>
            <a:r>
              <a:rPr lang="en-US" sz="2000" dirty="0" smtClean="0">
                <a:solidFill>
                  <a:schemeClr val="tx2"/>
                </a:solidFill>
              </a:rPr>
              <a:t>In 2018, ERCOT realized LRN LMP for RTM did not comply with protocol language</a:t>
            </a:r>
          </a:p>
          <a:p>
            <a:pPr lvl="1"/>
            <a:r>
              <a:rPr lang="en-US" sz="1800" dirty="0" smtClean="0">
                <a:solidFill>
                  <a:schemeClr val="tx2"/>
                </a:solidFill>
              </a:rPr>
              <a:t>Realized system changes were required to implement protocol language</a:t>
            </a:r>
          </a:p>
          <a:p>
            <a:pPr lvl="1"/>
            <a:r>
              <a:rPr lang="en-US" sz="1800" dirty="0" smtClean="0">
                <a:solidFill>
                  <a:schemeClr val="tx2"/>
                </a:solidFill>
              </a:rPr>
              <a:t>As short term fix, </a:t>
            </a:r>
          </a:p>
          <a:p>
            <a:pPr lvl="2"/>
            <a:r>
              <a:rPr lang="en-US" sz="1800" dirty="0">
                <a:solidFill>
                  <a:schemeClr val="tx2"/>
                </a:solidFill>
              </a:rPr>
              <a:t>R</a:t>
            </a:r>
            <a:r>
              <a:rPr lang="en-US" sz="1800" dirty="0" smtClean="0">
                <a:solidFill>
                  <a:schemeClr val="tx2"/>
                </a:solidFill>
              </a:rPr>
              <a:t>everted RTM LRN LMP to implementation prior to 2015 (Shadow Prices and LRN Shift Factor)</a:t>
            </a:r>
          </a:p>
          <a:p>
            <a:pPr lvl="2"/>
            <a:r>
              <a:rPr lang="en-US" sz="1800" dirty="0" smtClean="0">
                <a:solidFill>
                  <a:schemeClr val="tx2"/>
                </a:solidFill>
              </a:rPr>
              <a:t>Urgent NPRR to bring Protocols in alignment with system implementation</a:t>
            </a:r>
          </a:p>
          <a:p>
            <a:pPr lvl="1"/>
            <a:endParaRPr lang="en-US" dirty="0" smtClean="0">
              <a:solidFill>
                <a:schemeClr val="tx2"/>
              </a:solidFill>
            </a:endParaRPr>
          </a:p>
          <a:p>
            <a:endParaRPr lang="en-US" sz="2000" dirty="0" smtClean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4811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71500"/>
          </a:xfrm>
        </p:spPr>
        <p:txBody>
          <a:bodyPr/>
          <a:lstStyle/>
          <a:p>
            <a:r>
              <a:rPr lang="en-US" sz="2000" dirty="0" smtClean="0"/>
              <a:t>System Changes: RT LRN Pricing as SE output weighted Aggregation of Physical Resource Node LMP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50576"/>
            <a:ext cx="8077200" cy="5638800"/>
          </a:xfrm>
        </p:spPr>
        <p:txBody>
          <a:bodyPr/>
          <a:lstStyle/>
          <a:p>
            <a:endParaRPr lang="en-US" sz="2000" dirty="0" smtClean="0">
              <a:solidFill>
                <a:schemeClr val="tx2"/>
              </a:solidFill>
            </a:endParaRPr>
          </a:p>
          <a:p>
            <a:r>
              <a:rPr lang="en-US" sz="2000" dirty="0" smtClean="0">
                <a:solidFill>
                  <a:schemeClr val="tx2"/>
                </a:solidFill>
              </a:rPr>
              <a:t>EMS Changes:</a:t>
            </a:r>
          </a:p>
          <a:p>
            <a:pPr lvl="1"/>
            <a:r>
              <a:rPr lang="en-US" sz="1800" dirty="0" smtClean="0">
                <a:solidFill>
                  <a:schemeClr val="tx2"/>
                </a:solidFill>
              </a:rPr>
              <a:t>In Real-time, transfer individual physical Generation Resource SE output (MW) for Combined Cycle Train to MMS</a:t>
            </a:r>
          </a:p>
          <a:p>
            <a:endParaRPr lang="en-US" sz="2000" dirty="0" smtClean="0">
              <a:solidFill>
                <a:schemeClr val="tx2"/>
              </a:solidFill>
            </a:endParaRPr>
          </a:p>
          <a:p>
            <a:r>
              <a:rPr lang="en-US" sz="2000" dirty="0" smtClean="0">
                <a:solidFill>
                  <a:schemeClr val="tx2"/>
                </a:solidFill>
              </a:rPr>
              <a:t>MMS Changes:</a:t>
            </a:r>
          </a:p>
          <a:p>
            <a:pPr lvl="1"/>
            <a:r>
              <a:rPr lang="en-US" sz="1800" dirty="0" smtClean="0">
                <a:solidFill>
                  <a:schemeClr val="tx2"/>
                </a:solidFill>
              </a:rPr>
              <a:t>For each SCED run, calculate LRN LMP as SE output weighted LMP at Resource Node of physical Generation Resources in the On-Line CC configuration</a:t>
            </a:r>
            <a:endParaRPr lang="en-US" sz="1600" dirty="0" smtClean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5134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22543</TotalTime>
  <Words>1083</Words>
  <Application>Microsoft Office PowerPoint</Application>
  <PresentationFormat>On-screen Show (4:3)</PresentationFormat>
  <Paragraphs>274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14</vt:i4>
      </vt:variant>
    </vt:vector>
  </HeadingPairs>
  <TitlesOfParts>
    <vt:vector size="22" baseType="lpstr">
      <vt:lpstr>Arial</vt:lpstr>
      <vt:lpstr>Book Antiqua</vt:lpstr>
      <vt:lpstr>Calibri</vt:lpstr>
      <vt:lpstr>Cambria Math</vt:lpstr>
      <vt:lpstr>Times New Roman</vt:lpstr>
      <vt:lpstr>1_Custom Design</vt:lpstr>
      <vt:lpstr>Office Theme</vt:lpstr>
      <vt:lpstr>Custom Design</vt:lpstr>
      <vt:lpstr>PowerPoint Presentation</vt:lpstr>
      <vt:lpstr>Logical Resource Node (LRN)- Shift Factor and Dispatch</vt:lpstr>
      <vt:lpstr>Logical Resource Node (LRN)- Shift Factor and Dispatch</vt:lpstr>
      <vt:lpstr>Logical Resource Node (LRN) – Real-Time Settlements</vt:lpstr>
      <vt:lpstr>Logical Resource Node (LRN) – Pricing</vt:lpstr>
      <vt:lpstr>Logical Resource Node (LRN): Difference in Pricing Methods</vt:lpstr>
      <vt:lpstr>History of Logical Resource Node (LRN) – Pricing</vt:lpstr>
      <vt:lpstr>History of Logical Resource Node (LRN) – Pricing</vt:lpstr>
      <vt:lpstr>System Changes: RT LRN Pricing as SE output weighted Aggregation of Physical Resource Node LMP</vt:lpstr>
      <vt:lpstr>Scenario 1: Constraint outside CC Gen Site</vt:lpstr>
      <vt:lpstr>Scenario 2: Contingency Disconnects Both Resource and Resource Node – Post NPRR 833</vt:lpstr>
      <vt:lpstr>Scenario 3: Contingency Disconnects Resource, Resource Node Connected</vt:lpstr>
      <vt:lpstr>Scenario 4: Constraint Between Resource and Resource Node</vt:lpstr>
      <vt:lpstr>PowerPoint Presentation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smoorty</cp:lastModifiedBy>
  <cp:revision>618</cp:revision>
  <cp:lastPrinted>2018-06-18T17:33:11Z</cp:lastPrinted>
  <dcterms:created xsi:type="dcterms:W3CDTF">2016-01-21T15:20:31Z</dcterms:created>
  <dcterms:modified xsi:type="dcterms:W3CDTF">2018-09-19T12:59:09Z</dcterms:modified>
</cp:coreProperties>
</file>