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282" r:id="rId8"/>
    <p:sldId id="283" r:id="rId9"/>
    <p:sldId id="319" r:id="rId10"/>
    <p:sldId id="326" r:id="rId11"/>
    <p:sldId id="323" r:id="rId12"/>
    <p:sldId id="320" r:id="rId13"/>
    <p:sldId id="324" r:id="rId14"/>
    <p:sldId id="325" r:id="rId15"/>
    <p:sldId id="329" r:id="rId16"/>
    <p:sldId id="327" r:id="rId17"/>
    <p:sldId id="316" r:id="rId18"/>
    <p:sldId id="330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6" autoAdjust="0"/>
    <p:restoredTop sz="74047" autoAdjust="0"/>
  </p:normalViewPr>
  <p:slideViewPr>
    <p:cSldViewPr showGuides="1">
      <p:cViewPr varScale="1">
        <p:scale>
          <a:sx n="80" d="100"/>
          <a:sy n="80" d="100"/>
        </p:scale>
        <p:origin x="91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2018%20Summer\LARTRNAMT_dailytotals_rollingmonth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2018%20Summer\LARTRNAMT_dailytotals_rollingmonth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June%20RENA%20Study\Summar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June%20RENA%20Study\Summar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June%20RENA%20Study\Summar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June%20RENA%20Study\Summary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June%20RENA%20Study\Summary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June%20RENA%20Study\Summary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Yearly!$B$1</c:f>
              <c:strCache>
                <c:ptCount val="1"/>
                <c:pt idx="0">
                  <c:v>REAN by Years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Yearly!$A$2:$A$9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Yearly!$B$2:$B$9</c:f>
              <c:numCache>
                <c:formatCode>General</c:formatCode>
                <c:ptCount val="8"/>
                <c:pt idx="0">
                  <c:v>32665483.68</c:v>
                </c:pt>
                <c:pt idx="1">
                  <c:v>49335378.010000005</c:v>
                </c:pt>
                <c:pt idx="2">
                  <c:v>34728482.810000002</c:v>
                </c:pt>
                <c:pt idx="3">
                  <c:v>39570222.93999999</c:v>
                </c:pt>
                <c:pt idx="4">
                  <c:v>22858941.609999999</c:v>
                </c:pt>
                <c:pt idx="5">
                  <c:v>27998537.030000001</c:v>
                </c:pt>
                <c:pt idx="6">
                  <c:v>96333807.529999986</c:v>
                </c:pt>
                <c:pt idx="7">
                  <c:v>108116487.38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9026704"/>
        <c:axId val="239027096"/>
      </c:barChart>
      <c:catAx>
        <c:axId val="2390267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 smtClean="0"/>
                  <a:t>Year</a:t>
                </a:r>
                <a:endParaRPr lang="en-US" sz="1400" dirty="0"/>
              </a:p>
            </c:rich>
          </c:tx>
          <c:layout>
            <c:manualLayout>
              <c:xMode val="edge"/>
              <c:yMode val="edge"/>
              <c:x val="0.44129195029673629"/>
              <c:y val="0.897112341507849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027096"/>
        <c:crosses val="autoZero"/>
        <c:auto val="1"/>
        <c:lblAlgn val="ctr"/>
        <c:lblOffset val="100"/>
        <c:noMultiLvlLbl val="0"/>
      </c:catAx>
      <c:valAx>
        <c:axId val="239027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02670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3.0555555555555555E-2"/>
                <c:y val="0.40782407407407406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Monthly!$D$1</c:f>
              <c:strCache>
                <c:ptCount val="1"/>
                <c:pt idx="0">
                  <c:v>RENA by Month in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Monthly!$B$2:$B$9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Monthly!$D$2:$D$9</c:f>
              <c:numCache>
                <c:formatCode>General</c:formatCode>
                <c:ptCount val="8"/>
                <c:pt idx="0">
                  <c:v>17360518.079999998</c:v>
                </c:pt>
                <c:pt idx="1">
                  <c:v>691747.97</c:v>
                </c:pt>
                <c:pt idx="2">
                  <c:v>16880171.510000002</c:v>
                </c:pt>
                <c:pt idx="3">
                  <c:v>2026448.69</c:v>
                </c:pt>
                <c:pt idx="4">
                  <c:v>18811424.309999999</c:v>
                </c:pt>
                <c:pt idx="5">
                  <c:v>30374377.34</c:v>
                </c:pt>
                <c:pt idx="6">
                  <c:v>9357153.1600000001</c:v>
                </c:pt>
                <c:pt idx="7">
                  <c:v>12614646.319999998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7293992"/>
        <c:axId val="247293600"/>
      </c:barChart>
      <c:catAx>
        <c:axId val="2472939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 smtClean="0"/>
                  <a:t>Month</a:t>
                </a:r>
                <a:endParaRPr lang="en-US" sz="14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293600"/>
        <c:crosses val="autoZero"/>
        <c:auto val="1"/>
        <c:lblAlgn val="ctr"/>
        <c:lblOffset val="100"/>
        <c:noMultiLvlLbl val="0"/>
      </c:catAx>
      <c:valAx>
        <c:axId val="247293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29399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937984496124031E-2"/>
                <c:y val="0.39033333333333331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Daily RENA vs RT Congestion Rent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cked"/>
        <c:varyColors val="0"/>
        <c:ser>
          <c:idx val="1"/>
          <c:order val="1"/>
          <c:tx>
            <c:strRef>
              <c:f>LARTRNAMT!$F$1</c:f>
              <c:strCache>
                <c:ptCount val="1"/>
                <c:pt idx="0">
                  <c:v>RT Congestion @ SWCSBOO8:6332_A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65000"/>
                  <a:lumOff val="35000"/>
                </a:schemeClr>
              </a:solidFill>
            </a:ln>
            <a:effectLst/>
          </c:spPr>
          <c:val>
            <c:numRef>
              <c:f>LARTRNAMT!$F$2:$F$31</c:f>
              <c:numCache>
                <c:formatCode>#,##0.00</c:formatCode>
                <c:ptCount val="30"/>
                <c:pt idx="0">
                  <c:v>5528918.5066</c:v>
                </c:pt>
                <c:pt idx="1">
                  <c:v>5388266.5</c:v>
                </c:pt>
                <c:pt idx="2">
                  <c:v>4884927.3717999998</c:v>
                </c:pt>
                <c:pt idx="3">
                  <c:v>1526024.7563</c:v>
                </c:pt>
                <c:pt idx="4">
                  <c:v>3209866.9443999999</c:v>
                </c:pt>
                <c:pt idx="5">
                  <c:v>5083703.8898999998</c:v>
                </c:pt>
                <c:pt idx="6">
                  <c:v>3791265.4895000001</c:v>
                </c:pt>
                <c:pt idx="7">
                  <c:v>3811451.2689</c:v>
                </c:pt>
                <c:pt idx="8">
                  <c:v>517974.27778</c:v>
                </c:pt>
                <c:pt idx="9">
                  <c:v>998602.72222</c:v>
                </c:pt>
                <c:pt idx="10">
                  <c:v>1530705.7778</c:v>
                </c:pt>
                <c:pt idx="11">
                  <c:v>2911418.4884000001</c:v>
                </c:pt>
                <c:pt idx="12">
                  <c:v>3370405.2777999998</c:v>
                </c:pt>
                <c:pt idx="13">
                  <c:v>2966891.8481999999</c:v>
                </c:pt>
                <c:pt idx="14">
                  <c:v>2760880.4534</c:v>
                </c:pt>
                <c:pt idx="15">
                  <c:v>2531627.7722</c:v>
                </c:pt>
                <c:pt idx="16">
                  <c:v>0</c:v>
                </c:pt>
                <c:pt idx="17">
                  <c:v>2528541.0556000001</c:v>
                </c:pt>
                <c:pt idx="18">
                  <c:v>4533116.5625999998</c:v>
                </c:pt>
                <c:pt idx="19">
                  <c:v>5757591.5</c:v>
                </c:pt>
                <c:pt idx="20">
                  <c:v>4808678.5555999996</c:v>
                </c:pt>
                <c:pt idx="21">
                  <c:v>4337437.3597999997</c:v>
                </c:pt>
                <c:pt idx="22">
                  <c:v>4640411.1111000003</c:v>
                </c:pt>
                <c:pt idx="23">
                  <c:v>4932717.6283</c:v>
                </c:pt>
                <c:pt idx="24">
                  <c:v>4236434.8333000001</c:v>
                </c:pt>
                <c:pt idx="25">
                  <c:v>5736658.5</c:v>
                </c:pt>
                <c:pt idx="26">
                  <c:v>5763923.7221999997</c:v>
                </c:pt>
                <c:pt idx="27">
                  <c:v>5675019.4444000004</c:v>
                </c:pt>
                <c:pt idx="28">
                  <c:v>4716386.5</c:v>
                </c:pt>
                <c:pt idx="29">
                  <c:v>4100887.6754999999</c:v>
                </c:pt>
              </c:numCache>
            </c:numRef>
          </c:val>
        </c:ser>
        <c:ser>
          <c:idx val="2"/>
          <c:order val="2"/>
          <c:tx>
            <c:strRef>
              <c:f>LARTRNAMT!$G$1</c:f>
              <c:strCache>
                <c:ptCount val="1"/>
                <c:pt idx="0">
                  <c:v>Other RT Congestion Rent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c:spPr>
          <c:val>
            <c:numRef>
              <c:f>LARTRNAMT!$G$2:$G$31</c:f>
              <c:numCache>
                <c:formatCode>#,##0.00</c:formatCode>
                <c:ptCount val="30"/>
                <c:pt idx="0">
                  <c:v>6099781.7657156382</c:v>
                </c:pt>
                <c:pt idx="1">
                  <c:v>2127828.1558462</c:v>
                </c:pt>
                <c:pt idx="2">
                  <c:v>2796546.72765991</c:v>
                </c:pt>
                <c:pt idx="3">
                  <c:v>3245665.2686496996</c:v>
                </c:pt>
                <c:pt idx="4">
                  <c:v>1047957.2666869531</c:v>
                </c:pt>
                <c:pt idx="5">
                  <c:v>1294237.5128515102</c:v>
                </c:pt>
                <c:pt idx="6">
                  <c:v>980005.84994648118</c:v>
                </c:pt>
                <c:pt idx="7">
                  <c:v>2414305.7753408006</c:v>
                </c:pt>
                <c:pt idx="8">
                  <c:v>722449.89370539982</c:v>
                </c:pt>
                <c:pt idx="9">
                  <c:v>1943880.1377323298</c:v>
                </c:pt>
                <c:pt idx="10">
                  <c:v>1872923.1736357023</c:v>
                </c:pt>
                <c:pt idx="11">
                  <c:v>2207423.7818881394</c:v>
                </c:pt>
                <c:pt idx="12">
                  <c:v>1609271.0658804313</c:v>
                </c:pt>
                <c:pt idx="13">
                  <c:v>1948055.2348039001</c:v>
                </c:pt>
                <c:pt idx="14">
                  <c:v>4239782.8001433909</c:v>
                </c:pt>
                <c:pt idx="15">
                  <c:v>5084211.9408688284</c:v>
                </c:pt>
                <c:pt idx="16">
                  <c:v>187316.73534499999</c:v>
                </c:pt>
                <c:pt idx="17">
                  <c:v>429031.85257060966</c:v>
                </c:pt>
                <c:pt idx="18">
                  <c:v>2411063.4627430988</c:v>
                </c:pt>
                <c:pt idx="19">
                  <c:v>1158029.6419107011</c:v>
                </c:pt>
                <c:pt idx="20">
                  <c:v>1307267.815206199</c:v>
                </c:pt>
                <c:pt idx="21">
                  <c:v>1788266.9197098026</c:v>
                </c:pt>
                <c:pt idx="22">
                  <c:v>1102417.5774199041</c:v>
                </c:pt>
                <c:pt idx="23">
                  <c:v>1108193.9450973002</c:v>
                </c:pt>
                <c:pt idx="24">
                  <c:v>1718371.1800093008</c:v>
                </c:pt>
                <c:pt idx="25">
                  <c:v>3694426.6444122996</c:v>
                </c:pt>
                <c:pt idx="26">
                  <c:v>2101541.1287121298</c:v>
                </c:pt>
                <c:pt idx="27">
                  <c:v>1890078.3674362889</c:v>
                </c:pt>
                <c:pt idx="28">
                  <c:v>1996684.0336613003</c:v>
                </c:pt>
                <c:pt idx="29">
                  <c:v>5688484.9007648099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7288112"/>
        <c:axId val="247292424"/>
      </c:areaChart>
      <c:barChart>
        <c:barDir val="col"/>
        <c:grouping val="clustered"/>
        <c:varyColors val="0"/>
        <c:ser>
          <c:idx val="0"/>
          <c:order val="0"/>
          <c:tx>
            <c:strRef>
              <c:f>LARTRNAMT!$D$1</c:f>
              <c:strCache>
                <c:ptCount val="1"/>
                <c:pt idx="0">
                  <c:v>Daily Revenue Neutrality Allocation to Load</c:v>
                </c:pt>
              </c:strCache>
            </c:strRef>
          </c:tx>
          <c:spPr>
            <a:solidFill>
              <a:schemeClr val="accent1"/>
            </a:solidFill>
            <a:ln w="15875"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cat>
            <c:strRef>
              <c:f>LARTRNAMT!$C$2:$C$31</c:f>
              <c:strCache>
                <c:ptCount val="30"/>
                <c:pt idx="0">
                  <c:v>01JUN2018</c:v>
                </c:pt>
                <c:pt idx="1">
                  <c:v>02JUN2018</c:v>
                </c:pt>
                <c:pt idx="2">
                  <c:v>03JUN2018</c:v>
                </c:pt>
                <c:pt idx="3">
                  <c:v>04JUN2018</c:v>
                </c:pt>
                <c:pt idx="4">
                  <c:v>05JUN2018</c:v>
                </c:pt>
                <c:pt idx="5">
                  <c:v>06JUN2018</c:v>
                </c:pt>
                <c:pt idx="6">
                  <c:v>07JUN2018</c:v>
                </c:pt>
                <c:pt idx="7">
                  <c:v>08JUN2018</c:v>
                </c:pt>
                <c:pt idx="8">
                  <c:v>09JUN2018</c:v>
                </c:pt>
                <c:pt idx="9">
                  <c:v>10JUN2018</c:v>
                </c:pt>
                <c:pt idx="10">
                  <c:v>11JUN2018</c:v>
                </c:pt>
                <c:pt idx="11">
                  <c:v>12JUN2018</c:v>
                </c:pt>
                <c:pt idx="12">
                  <c:v>13JUN2018</c:v>
                </c:pt>
                <c:pt idx="13">
                  <c:v>14JUN2018</c:v>
                </c:pt>
                <c:pt idx="14">
                  <c:v>15JUN2018</c:v>
                </c:pt>
                <c:pt idx="15">
                  <c:v>16JUN2018</c:v>
                </c:pt>
                <c:pt idx="16">
                  <c:v>17JUN2018</c:v>
                </c:pt>
                <c:pt idx="17">
                  <c:v>18JUN2018</c:v>
                </c:pt>
                <c:pt idx="18">
                  <c:v>19JUN2018</c:v>
                </c:pt>
                <c:pt idx="19">
                  <c:v>20JUN2018</c:v>
                </c:pt>
                <c:pt idx="20">
                  <c:v>21JUN2018</c:v>
                </c:pt>
                <c:pt idx="21">
                  <c:v>22JUN2018</c:v>
                </c:pt>
                <c:pt idx="22">
                  <c:v>23JUN2018</c:v>
                </c:pt>
                <c:pt idx="23">
                  <c:v>24JUN2018</c:v>
                </c:pt>
                <c:pt idx="24">
                  <c:v>25JUN2018</c:v>
                </c:pt>
                <c:pt idx="25">
                  <c:v>26JUN2018</c:v>
                </c:pt>
                <c:pt idx="26">
                  <c:v>27JUN2018</c:v>
                </c:pt>
                <c:pt idx="27">
                  <c:v>28JUN2018</c:v>
                </c:pt>
                <c:pt idx="28">
                  <c:v>29JUN2018</c:v>
                </c:pt>
                <c:pt idx="29">
                  <c:v>30JUN2018</c:v>
                </c:pt>
              </c:strCache>
            </c:strRef>
          </c:cat>
          <c:val>
            <c:numRef>
              <c:f>LARTRNAMT!$D$2:$D$31</c:f>
              <c:numCache>
                <c:formatCode>#,##0.00</c:formatCode>
                <c:ptCount val="30"/>
                <c:pt idx="0">
                  <c:v>1404462.19</c:v>
                </c:pt>
                <c:pt idx="1">
                  <c:v>1004077.41</c:v>
                </c:pt>
                <c:pt idx="2">
                  <c:v>1089308.0900000001</c:v>
                </c:pt>
                <c:pt idx="3">
                  <c:v>2325185.9700000002</c:v>
                </c:pt>
                <c:pt idx="4">
                  <c:v>633401.25</c:v>
                </c:pt>
                <c:pt idx="5">
                  <c:v>1234903.6499999999</c:v>
                </c:pt>
                <c:pt idx="6">
                  <c:v>1072749.8999999999</c:v>
                </c:pt>
                <c:pt idx="7">
                  <c:v>1478081.48</c:v>
                </c:pt>
                <c:pt idx="8">
                  <c:v>389294.59</c:v>
                </c:pt>
                <c:pt idx="9">
                  <c:v>543002.84</c:v>
                </c:pt>
                <c:pt idx="10">
                  <c:v>267076.40999999997</c:v>
                </c:pt>
                <c:pt idx="11">
                  <c:v>871390.06</c:v>
                </c:pt>
                <c:pt idx="12">
                  <c:v>977893.68</c:v>
                </c:pt>
                <c:pt idx="13">
                  <c:v>908950.81</c:v>
                </c:pt>
                <c:pt idx="14">
                  <c:v>564991.98</c:v>
                </c:pt>
                <c:pt idx="15">
                  <c:v>638044.84</c:v>
                </c:pt>
                <c:pt idx="16">
                  <c:v>39366.480000000003</c:v>
                </c:pt>
                <c:pt idx="17">
                  <c:v>730314.48</c:v>
                </c:pt>
                <c:pt idx="18">
                  <c:v>1273408.54</c:v>
                </c:pt>
                <c:pt idx="19">
                  <c:v>1021989.54</c:v>
                </c:pt>
                <c:pt idx="20">
                  <c:v>761560.17</c:v>
                </c:pt>
                <c:pt idx="21">
                  <c:v>692118.52</c:v>
                </c:pt>
                <c:pt idx="22">
                  <c:v>1089284.3500000001</c:v>
                </c:pt>
                <c:pt idx="23">
                  <c:v>2057676.01</c:v>
                </c:pt>
                <c:pt idx="24">
                  <c:v>2440933.7200000002</c:v>
                </c:pt>
                <c:pt idx="25">
                  <c:v>2711896.27</c:v>
                </c:pt>
                <c:pt idx="26">
                  <c:v>472566.28</c:v>
                </c:pt>
                <c:pt idx="27">
                  <c:v>685908.95</c:v>
                </c:pt>
                <c:pt idx="28">
                  <c:v>528824.41</c:v>
                </c:pt>
                <c:pt idx="29">
                  <c:v>465714.47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7287328"/>
        <c:axId val="247286936"/>
      </c:barChart>
      <c:catAx>
        <c:axId val="24728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286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47286936"/>
        <c:scaling>
          <c:orientation val="minMax"/>
          <c:max val="3200000"/>
          <c:min val="-2000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287328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2.1212121212121213E-2"/>
                <c:y val="0.46919970169694797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247292424"/>
        <c:scaling>
          <c:orientation val="minMax"/>
          <c:max val="16000000"/>
          <c:min val="-1000000"/>
        </c:scaling>
        <c:delete val="0"/>
        <c:axPos val="r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288112"/>
        <c:crosses val="max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.97068933428775939"/>
                <c:y val="0.43047620499568678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catAx>
        <c:axId val="247288112"/>
        <c:scaling>
          <c:orientation val="minMax"/>
        </c:scaling>
        <c:delete val="1"/>
        <c:axPos val="b"/>
        <c:majorTickMark val="none"/>
        <c:minorTickMark val="none"/>
        <c:tickLblPos val="nextTo"/>
        <c:crossAx val="2472924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smtClean="0"/>
              <a:t>DAM oversold</a:t>
            </a:r>
            <a:r>
              <a:rPr lang="en-US" sz="1600" b="1" baseline="0" dirty="0" smtClean="0"/>
              <a:t> vs RENA</a:t>
            </a:r>
            <a:endParaRPr lang="en-US" sz="16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Summary!$D$1</c:f>
              <c:strCache>
                <c:ptCount val="1"/>
                <c:pt idx="0">
                  <c:v>DAM_Oversold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Summary!$B$2:$B$31</c:f>
              <c:strCache>
                <c:ptCount val="30"/>
                <c:pt idx="0">
                  <c:v>01JUN2018</c:v>
                </c:pt>
                <c:pt idx="1">
                  <c:v>02JUN2018</c:v>
                </c:pt>
                <c:pt idx="2">
                  <c:v>03JUN2018</c:v>
                </c:pt>
                <c:pt idx="3">
                  <c:v>04JUN2018</c:v>
                </c:pt>
                <c:pt idx="4">
                  <c:v>05JUN2018</c:v>
                </c:pt>
                <c:pt idx="5">
                  <c:v>06JUN2018</c:v>
                </c:pt>
                <c:pt idx="6">
                  <c:v>07JUN2018</c:v>
                </c:pt>
                <c:pt idx="7">
                  <c:v>08JUN2018</c:v>
                </c:pt>
                <c:pt idx="8">
                  <c:v>09JUN2018</c:v>
                </c:pt>
                <c:pt idx="9">
                  <c:v>10JUN2018</c:v>
                </c:pt>
                <c:pt idx="10">
                  <c:v>11JUN2018</c:v>
                </c:pt>
                <c:pt idx="11">
                  <c:v>12JUN2018</c:v>
                </c:pt>
                <c:pt idx="12">
                  <c:v>13JUN2018</c:v>
                </c:pt>
                <c:pt idx="13">
                  <c:v>14JUN2018</c:v>
                </c:pt>
                <c:pt idx="14">
                  <c:v>15JUN2018</c:v>
                </c:pt>
                <c:pt idx="15">
                  <c:v>16JUN2018</c:v>
                </c:pt>
                <c:pt idx="16">
                  <c:v>17JUN2018</c:v>
                </c:pt>
                <c:pt idx="17">
                  <c:v>18JUN2018</c:v>
                </c:pt>
                <c:pt idx="18">
                  <c:v>19JUN2018</c:v>
                </c:pt>
                <c:pt idx="19">
                  <c:v>20JUN2018</c:v>
                </c:pt>
                <c:pt idx="20">
                  <c:v>21JUN2018</c:v>
                </c:pt>
                <c:pt idx="21">
                  <c:v>22JUN2018</c:v>
                </c:pt>
                <c:pt idx="22">
                  <c:v>23JUN2018</c:v>
                </c:pt>
                <c:pt idx="23">
                  <c:v>24JUN2018</c:v>
                </c:pt>
                <c:pt idx="24">
                  <c:v>25JUN2018</c:v>
                </c:pt>
                <c:pt idx="25">
                  <c:v>26JUN2018</c:v>
                </c:pt>
                <c:pt idx="26">
                  <c:v>27JUN2018</c:v>
                </c:pt>
                <c:pt idx="27">
                  <c:v>28JUN2018</c:v>
                </c:pt>
                <c:pt idx="28">
                  <c:v>29JUN2018</c:v>
                </c:pt>
                <c:pt idx="29">
                  <c:v>30JUN2018</c:v>
                </c:pt>
              </c:strCache>
            </c:strRef>
          </c:cat>
          <c:val>
            <c:numRef>
              <c:f>Summary!$D$2:$D$31</c:f>
              <c:numCache>
                <c:formatCode>#,##0.00</c:formatCode>
                <c:ptCount val="30"/>
                <c:pt idx="0">
                  <c:v>989251.48004038678</c:v>
                </c:pt>
                <c:pt idx="1">
                  <c:v>588466.91927279986</c:v>
                </c:pt>
                <c:pt idx="2">
                  <c:v>396551.3599323699</c:v>
                </c:pt>
                <c:pt idx="3">
                  <c:v>1653872.1139179412</c:v>
                </c:pt>
                <c:pt idx="4">
                  <c:v>404629.93513472</c:v>
                </c:pt>
                <c:pt idx="5">
                  <c:v>868249.96618523984</c:v>
                </c:pt>
                <c:pt idx="6">
                  <c:v>769826.81544340996</c:v>
                </c:pt>
                <c:pt idx="7">
                  <c:v>1180212.2003353999</c:v>
                </c:pt>
                <c:pt idx="8">
                  <c:v>314883.37318405992</c:v>
                </c:pt>
                <c:pt idx="9">
                  <c:v>484831.35298159998</c:v>
                </c:pt>
                <c:pt idx="10">
                  <c:v>104497.96857793053</c:v>
                </c:pt>
                <c:pt idx="11">
                  <c:v>573216.48673665791</c:v>
                </c:pt>
                <c:pt idx="12">
                  <c:v>656833.59543550294</c:v>
                </c:pt>
                <c:pt idx="13">
                  <c:v>665612.60710193007</c:v>
                </c:pt>
                <c:pt idx="14">
                  <c:v>401133.96128415392</c:v>
                </c:pt>
                <c:pt idx="15">
                  <c:v>469968.65402888792</c:v>
                </c:pt>
                <c:pt idx="16">
                  <c:v>8525.0107241699989</c:v>
                </c:pt>
                <c:pt idx="17">
                  <c:v>549578.62382930005</c:v>
                </c:pt>
                <c:pt idx="18">
                  <c:v>989696.7149087399</c:v>
                </c:pt>
                <c:pt idx="19">
                  <c:v>628111.48684067</c:v>
                </c:pt>
                <c:pt idx="20">
                  <c:v>414664.85873159993</c:v>
                </c:pt>
                <c:pt idx="21">
                  <c:v>430028.65954432701</c:v>
                </c:pt>
                <c:pt idx="22">
                  <c:v>780567.56970662985</c:v>
                </c:pt>
                <c:pt idx="23">
                  <c:v>1748008.5255189796</c:v>
                </c:pt>
                <c:pt idx="24">
                  <c:v>2167648.2252017991</c:v>
                </c:pt>
                <c:pt idx="25">
                  <c:v>2268631.6846252098</c:v>
                </c:pt>
                <c:pt idx="26">
                  <c:v>44031.055902569999</c:v>
                </c:pt>
                <c:pt idx="27">
                  <c:v>209840.21252744261</c:v>
                </c:pt>
                <c:pt idx="28">
                  <c:v>256315.19508576998</c:v>
                </c:pt>
                <c:pt idx="29">
                  <c:v>209078.52373857869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7293208"/>
        <c:axId val="247288896"/>
      </c:barChart>
      <c:lineChart>
        <c:grouping val="standard"/>
        <c:varyColors val="0"/>
        <c:ser>
          <c:idx val="1"/>
          <c:order val="1"/>
          <c:tx>
            <c:strRef>
              <c:f>Summary!$C$1</c:f>
              <c:strCache>
                <c:ptCount val="1"/>
                <c:pt idx="0">
                  <c:v>RENA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Summary!$C$2:$C$31</c:f>
              <c:numCache>
                <c:formatCode>General</c:formatCode>
                <c:ptCount val="30"/>
                <c:pt idx="0">
                  <c:v>1404462.19</c:v>
                </c:pt>
                <c:pt idx="1">
                  <c:v>1004077.41</c:v>
                </c:pt>
                <c:pt idx="2">
                  <c:v>1089308.0900000001</c:v>
                </c:pt>
                <c:pt idx="3">
                  <c:v>2325185.9700000002</c:v>
                </c:pt>
                <c:pt idx="4">
                  <c:v>633401.25</c:v>
                </c:pt>
                <c:pt idx="5">
                  <c:v>1234903.6499999999</c:v>
                </c:pt>
                <c:pt idx="6">
                  <c:v>1072749.8999999999</c:v>
                </c:pt>
                <c:pt idx="7">
                  <c:v>1478081.48</c:v>
                </c:pt>
                <c:pt idx="8">
                  <c:v>389294.59</c:v>
                </c:pt>
                <c:pt idx="9">
                  <c:v>543002.84</c:v>
                </c:pt>
                <c:pt idx="10">
                  <c:v>267076.40999999997</c:v>
                </c:pt>
                <c:pt idx="11">
                  <c:v>871390.06</c:v>
                </c:pt>
                <c:pt idx="12">
                  <c:v>977893.68</c:v>
                </c:pt>
                <c:pt idx="13">
                  <c:v>908950.81</c:v>
                </c:pt>
                <c:pt idx="14">
                  <c:v>564991.98</c:v>
                </c:pt>
                <c:pt idx="15">
                  <c:v>638044.84</c:v>
                </c:pt>
                <c:pt idx="16">
                  <c:v>39366.480000000003</c:v>
                </c:pt>
                <c:pt idx="17">
                  <c:v>730314.48</c:v>
                </c:pt>
                <c:pt idx="18">
                  <c:v>1273408.54</c:v>
                </c:pt>
                <c:pt idx="19">
                  <c:v>1021989.54</c:v>
                </c:pt>
                <c:pt idx="20">
                  <c:v>761560.17</c:v>
                </c:pt>
                <c:pt idx="21">
                  <c:v>692118.52</c:v>
                </c:pt>
                <c:pt idx="22">
                  <c:v>1089284.3500000001</c:v>
                </c:pt>
                <c:pt idx="23">
                  <c:v>2057676.01</c:v>
                </c:pt>
                <c:pt idx="24">
                  <c:v>2440933.7200000002</c:v>
                </c:pt>
                <c:pt idx="25">
                  <c:v>2711896.27</c:v>
                </c:pt>
                <c:pt idx="26">
                  <c:v>472566.28</c:v>
                </c:pt>
                <c:pt idx="27">
                  <c:v>685908.95</c:v>
                </c:pt>
                <c:pt idx="28">
                  <c:v>528824.41</c:v>
                </c:pt>
                <c:pt idx="29">
                  <c:v>465714.47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7293208"/>
        <c:axId val="247288896"/>
      </c:lineChart>
      <c:catAx>
        <c:axId val="247293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288896"/>
        <c:crosses val="autoZero"/>
        <c:auto val="1"/>
        <c:lblAlgn val="ctr"/>
        <c:lblOffset val="100"/>
        <c:noMultiLvlLbl val="0"/>
      </c:catAx>
      <c:valAx>
        <c:axId val="247288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293208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9345238095238096E-2"/>
                <c:y val="0.38926860617262576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PTPOPT impact vs RENA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Summary!$E$1</c:f>
              <c:strCache>
                <c:ptCount val="1"/>
                <c:pt idx="0">
                  <c:v>PTP Impact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Summary!$B$2:$B$31</c:f>
              <c:strCache>
                <c:ptCount val="30"/>
                <c:pt idx="0">
                  <c:v>01JUN2018</c:v>
                </c:pt>
                <c:pt idx="1">
                  <c:v>02JUN2018</c:v>
                </c:pt>
                <c:pt idx="2">
                  <c:v>03JUN2018</c:v>
                </c:pt>
                <c:pt idx="3">
                  <c:v>04JUN2018</c:v>
                </c:pt>
                <c:pt idx="4">
                  <c:v>05JUN2018</c:v>
                </c:pt>
                <c:pt idx="5">
                  <c:v>06JUN2018</c:v>
                </c:pt>
                <c:pt idx="6">
                  <c:v>07JUN2018</c:v>
                </c:pt>
                <c:pt idx="7">
                  <c:v>08JUN2018</c:v>
                </c:pt>
                <c:pt idx="8">
                  <c:v>09JUN2018</c:v>
                </c:pt>
                <c:pt idx="9">
                  <c:v>10JUN2018</c:v>
                </c:pt>
                <c:pt idx="10">
                  <c:v>11JUN2018</c:v>
                </c:pt>
                <c:pt idx="11">
                  <c:v>12JUN2018</c:v>
                </c:pt>
                <c:pt idx="12">
                  <c:v>13JUN2018</c:v>
                </c:pt>
                <c:pt idx="13">
                  <c:v>14JUN2018</c:v>
                </c:pt>
                <c:pt idx="14">
                  <c:v>15JUN2018</c:v>
                </c:pt>
                <c:pt idx="15">
                  <c:v>16JUN2018</c:v>
                </c:pt>
                <c:pt idx="16">
                  <c:v>17JUN2018</c:v>
                </c:pt>
                <c:pt idx="17">
                  <c:v>18JUN2018</c:v>
                </c:pt>
                <c:pt idx="18">
                  <c:v>19JUN2018</c:v>
                </c:pt>
                <c:pt idx="19">
                  <c:v>20JUN2018</c:v>
                </c:pt>
                <c:pt idx="20">
                  <c:v>21JUN2018</c:v>
                </c:pt>
                <c:pt idx="21">
                  <c:v>22JUN2018</c:v>
                </c:pt>
                <c:pt idx="22">
                  <c:v>23JUN2018</c:v>
                </c:pt>
                <c:pt idx="23">
                  <c:v>24JUN2018</c:v>
                </c:pt>
                <c:pt idx="24">
                  <c:v>25JUN2018</c:v>
                </c:pt>
                <c:pt idx="25">
                  <c:v>26JUN2018</c:v>
                </c:pt>
                <c:pt idx="26">
                  <c:v>27JUN2018</c:v>
                </c:pt>
                <c:pt idx="27">
                  <c:v>28JUN2018</c:v>
                </c:pt>
                <c:pt idx="28">
                  <c:v>29JUN2018</c:v>
                </c:pt>
                <c:pt idx="29">
                  <c:v>30JUN2018</c:v>
                </c:pt>
              </c:strCache>
            </c:strRef>
          </c:cat>
          <c:val>
            <c:numRef>
              <c:f>Summary!$E$2:$E$31</c:f>
              <c:numCache>
                <c:formatCode>#,##0.00</c:formatCode>
                <c:ptCount val="30"/>
                <c:pt idx="0">
                  <c:v>110075.29299999998</c:v>
                </c:pt>
                <c:pt idx="1">
                  <c:v>33626.117249999996</c:v>
                </c:pt>
                <c:pt idx="2">
                  <c:v>106421.52050000001</c:v>
                </c:pt>
                <c:pt idx="3">
                  <c:v>218652.53375</c:v>
                </c:pt>
                <c:pt idx="4">
                  <c:v>25386.892</c:v>
                </c:pt>
                <c:pt idx="5">
                  <c:v>32832.073499999999</c:v>
                </c:pt>
                <c:pt idx="6">
                  <c:v>29799.858750000003</c:v>
                </c:pt>
                <c:pt idx="7">
                  <c:v>60817.134499999986</c:v>
                </c:pt>
                <c:pt idx="8">
                  <c:v>57787.086000000003</c:v>
                </c:pt>
                <c:pt idx="9">
                  <c:v>24420.208249999996</c:v>
                </c:pt>
                <c:pt idx="10">
                  <c:v>34729.205999999998</c:v>
                </c:pt>
                <c:pt idx="11">
                  <c:v>23889.874250000008</c:v>
                </c:pt>
                <c:pt idx="12">
                  <c:v>35582.773000000001</c:v>
                </c:pt>
                <c:pt idx="13">
                  <c:v>21707.024000000005</c:v>
                </c:pt>
                <c:pt idx="14">
                  <c:v>33561.489000000001</c:v>
                </c:pt>
                <c:pt idx="15">
                  <c:v>36118.509249999988</c:v>
                </c:pt>
                <c:pt idx="16">
                  <c:v>20562.495750000002</c:v>
                </c:pt>
                <c:pt idx="17">
                  <c:v>14058.2435</c:v>
                </c:pt>
                <c:pt idx="18">
                  <c:v>39320.708000000013</c:v>
                </c:pt>
                <c:pt idx="19">
                  <c:v>36258.597000000009</c:v>
                </c:pt>
                <c:pt idx="20">
                  <c:v>43753.535749999995</c:v>
                </c:pt>
                <c:pt idx="21">
                  <c:v>21344.256999999998</c:v>
                </c:pt>
                <c:pt idx="22">
                  <c:v>29350.077000000005</c:v>
                </c:pt>
                <c:pt idx="23">
                  <c:v>32981.698749999996</c:v>
                </c:pt>
                <c:pt idx="24">
                  <c:v>29379.457250000007</c:v>
                </c:pt>
                <c:pt idx="25">
                  <c:v>47563.175000000017</c:v>
                </c:pt>
                <c:pt idx="26">
                  <c:v>46283.032750000006</c:v>
                </c:pt>
                <c:pt idx="27">
                  <c:v>44490.643250000001</c:v>
                </c:pt>
                <c:pt idx="28">
                  <c:v>38365.915499999988</c:v>
                </c:pt>
                <c:pt idx="29">
                  <c:v>89649.382250000024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7291640"/>
        <c:axId val="246793848"/>
      </c:barChart>
      <c:lineChart>
        <c:grouping val="standard"/>
        <c:varyColors val="0"/>
        <c:ser>
          <c:idx val="1"/>
          <c:order val="1"/>
          <c:tx>
            <c:strRef>
              <c:f>Summary!$C$1</c:f>
              <c:strCache>
                <c:ptCount val="1"/>
                <c:pt idx="0">
                  <c:v>RENA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Summary!$C$2:$C$31</c:f>
              <c:numCache>
                <c:formatCode>General</c:formatCode>
                <c:ptCount val="30"/>
                <c:pt idx="0">
                  <c:v>1404462.19</c:v>
                </c:pt>
                <c:pt idx="1">
                  <c:v>1004077.41</c:v>
                </c:pt>
                <c:pt idx="2">
                  <c:v>1089308.0900000001</c:v>
                </c:pt>
                <c:pt idx="3">
                  <c:v>2325185.9700000002</c:v>
                </c:pt>
                <c:pt idx="4">
                  <c:v>633401.25</c:v>
                </c:pt>
                <c:pt idx="5">
                  <c:v>1234903.6499999999</c:v>
                </c:pt>
                <c:pt idx="6">
                  <c:v>1072749.8999999999</c:v>
                </c:pt>
                <c:pt idx="7">
                  <c:v>1478081.48</c:v>
                </c:pt>
                <c:pt idx="8">
                  <c:v>389294.59</c:v>
                </c:pt>
                <c:pt idx="9">
                  <c:v>543002.84</c:v>
                </c:pt>
                <c:pt idx="10">
                  <c:v>267076.40999999997</c:v>
                </c:pt>
                <c:pt idx="11">
                  <c:v>871390.06</c:v>
                </c:pt>
                <c:pt idx="12">
                  <c:v>977893.68</c:v>
                </c:pt>
                <c:pt idx="13">
                  <c:v>908950.81</c:v>
                </c:pt>
                <c:pt idx="14">
                  <c:v>564991.98</c:v>
                </c:pt>
                <c:pt idx="15">
                  <c:v>638044.84</c:v>
                </c:pt>
                <c:pt idx="16">
                  <c:v>39366.480000000003</c:v>
                </c:pt>
                <c:pt idx="17">
                  <c:v>730314.48</c:v>
                </c:pt>
                <c:pt idx="18">
                  <c:v>1273408.54</c:v>
                </c:pt>
                <c:pt idx="19">
                  <c:v>1021989.54</c:v>
                </c:pt>
                <c:pt idx="20">
                  <c:v>761560.17</c:v>
                </c:pt>
                <c:pt idx="21">
                  <c:v>692118.52</c:v>
                </c:pt>
                <c:pt idx="22">
                  <c:v>1089284.3500000001</c:v>
                </c:pt>
                <c:pt idx="23">
                  <c:v>2057676.01</c:v>
                </c:pt>
                <c:pt idx="24">
                  <c:v>2440933.7200000002</c:v>
                </c:pt>
                <c:pt idx="25">
                  <c:v>2711896.27</c:v>
                </c:pt>
                <c:pt idx="26">
                  <c:v>472566.28</c:v>
                </c:pt>
                <c:pt idx="27">
                  <c:v>685908.95</c:v>
                </c:pt>
                <c:pt idx="28">
                  <c:v>528824.41</c:v>
                </c:pt>
                <c:pt idx="29">
                  <c:v>465714.47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7291640"/>
        <c:axId val="246793848"/>
      </c:lineChart>
      <c:catAx>
        <c:axId val="247291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793848"/>
        <c:crosses val="autoZero"/>
        <c:auto val="1"/>
        <c:lblAlgn val="ctr"/>
        <c:lblOffset val="100"/>
        <c:noMultiLvlLbl val="0"/>
      </c:catAx>
      <c:valAx>
        <c:axId val="246793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291640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2.0008959216636382E-2"/>
                <c:y val="0.38939089510362923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RT</a:t>
            </a:r>
            <a:r>
              <a:rPr lang="en-US" b="1" baseline="0"/>
              <a:t> Congestion Rent (SCED vs Settlement)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Summary!$F$1</c:f>
              <c:strCache>
                <c:ptCount val="1"/>
                <c:pt idx="0">
                  <c:v>RT_rent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Summary!$B$2:$B$31</c:f>
              <c:strCache>
                <c:ptCount val="30"/>
                <c:pt idx="0">
                  <c:v>01JUN2018</c:v>
                </c:pt>
                <c:pt idx="1">
                  <c:v>02JUN2018</c:v>
                </c:pt>
                <c:pt idx="2">
                  <c:v>03JUN2018</c:v>
                </c:pt>
                <c:pt idx="3">
                  <c:v>04JUN2018</c:v>
                </c:pt>
                <c:pt idx="4">
                  <c:v>05JUN2018</c:v>
                </c:pt>
                <c:pt idx="5">
                  <c:v>06JUN2018</c:v>
                </c:pt>
                <c:pt idx="6">
                  <c:v>07JUN2018</c:v>
                </c:pt>
                <c:pt idx="7">
                  <c:v>08JUN2018</c:v>
                </c:pt>
                <c:pt idx="8">
                  <c:v>09JUN2018</c:v>
                </c:pt>
                <c:pt idx="9">
                  <c:v>10JUN2018</c:v>
                </c:pt>
                <c:pt idx="10">
                  <c:v>11JUN2018</c:v>
                </c:pt>
                <c:pt idx="11">
                  <c:v>12JUN2018</c:v>
                </c:pt>
                <c:pt idx="12">
                  <c:v>13JUN2018</c:v>
                </c:pt>
                <c:pt idx="13">
                  <c:v>14JUN2018</c:v>
                </c:pt>
                <c:pt idx="14">
                  <c:v>15JUN2018</c:v>
                </c:pt>
                <c:pt idx="15">
                  <c:v>16JUN2018</c:v>
                </c:pt>
                <c:pt idx="16">
                  <c:v>17JUN2018</c:v>
                </c:pt>
                <c:pt idx="17">
                  <c:v>18JUN2018</c:v>
                </c:pt>
                <c:pt idx="18">
                  <c:v>19JUN2018</c:v>
                </c:pt>
                <c:pt idx="19">
                  <c:v>20JUN2018</c:v>
                </c:pt>
                <c:pt idx="20">
                  <c:v>21JUN2018</c:v>
                </c:pt>
                <c:pt idx="21">
                  <c:v>22JUN2018</c:v>
                </c:pt>
                <c:pt idx="22">
                  <c:v>23JUN2018</c:v>
                </c:pt>
                <c:pt idx="23">
                  <c:v>24JUN2018</c:v>
                </c:pt>
                <c:pt idx="24">
                  <c:v>25JUN2018</c:v>
                </c:pt>
                <c:pt idx="25">
                  <c:v>26JUN2018</c:v>
                </c:pt>
                <c:pt idx="26">
                  <c:v>27JUN2018</c:v>
                </c:pt>
                <c:pt idx="27">
                  <c:v>28JUN2018</c:v>
                </c:pt>
                <c:pt idx="28">
                  <c:v>29JUN2018</c:v>
                </c:pt>
                <c:pt idx="29">
                  <c:v>30JUN2018</c:v>
                </c:pt>
              </c:strCache>
            </c:strRef>
          </c:cat>
          <c:val>
            <c:numRef>
              <c:f>Summary!$F$2:$F$31</c:f>
              <c:numCache>
                <c:formatCode>#,##0.00</c:formatCode>
                <c:ptCount val="30"/>
                <c:pt idx="0">
                  <c:v>11628700.272315638</c:v>
                </c:pt>
                <c:pt idx="1">
                  <c:v>7516094.6558462</c:v>
                </c:pt>
                <c:pt idx="2">
                  <c:v>7681474.0994599098</c:v>
                </c:pt>
                <c:pt idx="3">
                  <c:v>4771690.0249496996</c:v>
                </c:pt>
                <c:pt idx="4">
                  <c:v>4257824.2110869531</c:v>
                </c:pt>
                <c:pt idx="5">
                  <c:v>6377941.40275151</c:v>
                </c:pt>
                <c:pt idx="6">
                  <c:v>4771271.3394464813</c:v>
                </c:pt>
                <c:pt idx="7">
                  <c:v>6225757.0442408007</c:v>
                </c:pt>
                <c:pt idx="8">
                  <c:v>1240424.1714853998</c:v>
                </c:pt>
                <c:pt idx="9">
                  <c:v>2942482.8599523297</c:v>
                </c:pt>
                <c:pt idx="10">
                  <c:v>3403628.9514357024</c:v>
                </c:pt>
                <c:pt idx="11">
                  <c:v>5118842.2702881396</c:v>
                </c:pt>
                <c:pt idx="12">
                  <c:v>4979676.3436804311</c:v>
                </c:pt>
                <c:pt idx="13">
                  <c:v>4914947.0830039</c:v>
                </c:pt>
                <c:pt idx="14">
                  <c:v>7000663.2535433909</c:v>
                </c:pt>
                <c:pt idx="15">
                  <c:v>7615839.713068828</c:v>
                </c:pt>
                <c:pt idx="16">
                  <c:v>187316.73534499999</c:v>
                </c:pt>
                <c:pt idx="17">
                  <c:v>2957572.9081706097</c:v>
                </c:pt>
                <c:pt idx="18">
                  <c:v>6944180.0253430987</c:v>
                </c:pt>
                <c:pt idx="19">
                  <c:v>6915621.1419107011</c:v>
                </c:pt>
                <c:pt idx="20">
                  <c:v>6115946.3708061986</c:v>
                </c:pt>
                <c:pt idx="21">
                  <c:v>6125704.2795098023</c:v>
                </c:pt>
                <c:pt idx="22">
                  <c:v>5742828.6885199044</c:v>
                </c:pt>
                <c:pt idx="23">
                  <c:v>6040911.5733973002</c:v>
                </c:pt>
                <c:pt idx="24">
                  <c:v>5954806.0133093009</c:v>
                </c:pt>
                <c:pt idx="25">
                  <c:v>9431085.1444122996</c:v>
                </c:pt>
                <c:pt idx="26">
                  <c:v>7865464.8509121295</c:v>
                </c:pt>
                <c:pt idx="27">
                  <c:v>7565097.8118362892</c:v>
                </c:pt>
                <c:pt idx="28">
                  <c:v>6713070.5336613003</c:v>
                </c:pt>
                <c:pt idx="29">
                  <c:v>9789372.5762648098</c:v>
                </c:pt>
              </c:numCache>
            </c:numRef>
          </c:val>
        </c:ser>
        <c:ser>
          <c:idx val="1"/>
          <c:order val="1"/>
          <c:tx>
            <c:strRef>
              <c:f>Summary!$G$1</c:f>
              <c:strCache>
                <c:ptCount val="1"/>
                <c:pt idx="0">
                  <c:v>STL_rent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Summary!$B$2:$B$31</c:f>
              <c:strCache>
                <c:ptCount val="30"/>
                <c:pt idx="0">
                  <c:v>01JUN2018</c:v>
                </c:pt>
                <c:pt idx="1">
                  <c:v>02JUN2018</c:v>
                </c:pt>
                <c:pt idx="2">
                  <c:v>03JUN2018</c:v>
                </c:pt>
                <c:pt idx="3">
                  <c:v>04JUN2018</c:v>
                </c:pt>
                <c:pt idx="4">
                  <c:v>05JUN2018</c:v>
                </c:pt>
                <c:pt idx="5">
                  <c:v>06JUN2018</c:v>
                </c:pt>
                <c:pt idx="6">
                  <c:v>07JUN2018</c:v>
                </c:pt>
                <c:pt idx="7">
                  <c:v>08JUN2018</c:v>
                </c:pt>
                <c:pt idx="8">
                  <c:v>09JUN2018</c:v>
                </c:pt>
                <c:pt idx="9">
                  <c:v>10JUN2018</c:v>
                </c:pt>
                <c:pt idx="10">
                  <c:v>11JUN2018</c:v>
                </c:pt>
                <c:pt idx="11">
                  <c:v>12JUN2018</c:v>
                </c:pt>
                <c:pt idx="12">
                  <c:v>13JUN2018</c:v>
                </c:pt>
                <c:pt idx="13">
                  <c:v>14JUN2018</c:v>
                </c:pt>
                <c:pt idx="14">
                  <c:v>15JUN2018</c:v>
                </c:pt>
                <c:pt idx="15">
                  <c:v>16JUN2018</c:v>
                </c:pt>
                <c:pt idx="16">
                  <c:v>17JUN2018</c:v>
                </c:pt>
                <c:pt idx="17">
                  <c:v>18JUN2018</c:v>
                </c:pt>
                <c:pt idx="18">
                  <c:v>19JUN2018</c:v>
                </c:pt>
                <c:pt idx="19">
                  <c:v>20JUN2018</c:v>
                </c:pt>
                <c:pt idx="20">
                  <c:v>21JUN2018</c:v>
                </c:pt>
                <c:pt idx="21">
                  <c:v>22JUN2018</c:v>
                </c:pt>
                <c:pt idx="22">
                  <c:v>23JUN2018</c:v>
                </c:pt>
                <c:pt idx="23">
                  <c:v>24JUN2018</c:v>
                </c:pt>
                <c:pt idx="24">
                  <c:v>25JUN2018</c:v>
                </c:pt>
                <c:pt idx="25">
                  <c:v>26JUN2018</c:v>
                </c:pt>
                <c:pt idx="26">
                  <c:v>27JUN2018</c:v>
                </c:pt>
                <c:pt idx="27">
                  <c:v>28JUN2018</c:v>
                </c:pt>
                <c:pt idx="28">
                  <c:v>29JUN2018</c:v>
                </c:pt>
                <c:pt idx="29">
                  <c:v>30JUN2018</c:v>
                </c:pt>
              </c:strCache>
            </c:strRef>
          </c:cat>
          <c:val>
            <c:numRef>
              <c:f>Summary!$G$2:$G$31</c:f>
              <c:numCache>
                <c:formatCode>General</c:formatCode>
                <c:ptCount val="30"/>
                <c:pt idx="0">
                  <c:v>11361810.009571373</c:v>
                </c:pt>
                <c:pt idx="1">
                  <c:v>7142592.401873</c:v>
                </c:pt>
                <c:pt idx="2">
                  <c:v>7180325.6860297183</c:v>
                </c:pt>
                <c:pt idx="3">
                  <c:v>4244219.5299991043</c:v>
                </c:pt>
                <c:pt idx="4">
                  <c:v>4051947.1367874532</c:v>
                </c:pt>
                <c:pt idx="5">
                  <c:v>6033371.974158817</c:v>
                </c:pt>
                <c:pt idx="6">
                  <c:v>4509961.9145207191</c:v>
                </c:pt>
                <c:pt idx="7">
                  <c:v>6062632.8751391387</c:v>
                </c:pt>
                <c:pt idx="8">
                  <c:v>1207968.8537678162</c:v>
                </c:pt>
                <c:pt idx="9">
                  <c:v>2900533.5915422188</c:v>
                </c:pt>
                <c:pt idx="10">
                  <c:v>3223059.9176921179</c:v>
                </c:pt>
                <c:pt idx="11">
                  <c:v>4845022.5323195131</c:v>
                </c:pt>
                <c:pt idx="12">
                  <c:v>4766398.4657933079</c:v>
                </c:pt>
                <c:pt idx="13">
                  <c:v>4599024.7970984932</c:v>
                </c:pt>
                <c:pt idx="14">
                  <c:v>6890293.5697040651</c:v>
                </c:pt>
                <c:pt idx="15">
                  <c:v>7564317.5107359793</c:v>
                </c:pt>
                <c:pt idx="16">
                  <c:v>179576.02044560175</c:v>
                </c:pt>
                <c:pt idx="17">
                  <c:v>2704189.3633409245</c:v>
                </c:pt>
                <c:pt idx="18">
                  <c:v>6241568.8148471769</c:v>
                </c:pt>
                <c:pt idx="19">
                  <c:v>6571811.4776285002</c:v>
                </c:pt>
                <c:pt idx="20">
                  <c:v>5815837.2347105965</c:v>
                </c:pt>
                <c:pt idx="21">
                  <c:v>5874528.5385145778</c:v>
                </c:pt>
                <c:pt idx="22">
                  <c:v>5460899.2012578677</c:v>
                </c:pt>
                <c:pt idx="23">
                  <c:v>5770330.1741184006</c:v>
                </c:pt>
                <c:pt idx="24">
                  <c:v>5717271.0870966557</c:v>
                </c:pt>
                <c:pt idx="25">
                  <c:v>9031575.4610707983</c:v>
                </c:pt>
                <c:pt idx="26">
                  <c:v>7478505.4692693027</c:v>
                </c:pt>
                <c:pt idx="27">
                  <c:v>7139521.9785485966</c:v>
                </c:pt>
                <c:pt idx="28">
                  <c:v>6464474.1179341106</c:v>
                </c:pt>
                <c:pt idx="29">
                  <c:v>9657286.6077335812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6795024"/>
        <c:axId val="246795416"/>
      </c:barChart>
      <c:catAx>
        <c:axId val="24679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795416"/>
        <c:crosses val="autoZero"/>
        <c:auto val="1"/>
        <c:lblAlgn val="ctr"/>
        <c:lblOffset val="100"/>
        <c:noMultiLvlLbl val="0"/>
      </c:catAx>
      <c:valAx>
        <c:axId val="246795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79502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2.2289766970618033E-2"/>
                <c:y val="0.39010392837034535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Less Congestion</a:t>
            </a:r>
            <a:r>
              <a:rPr lang="en-US" b="1" baseline="0"/>
              <a:t> Rent in Settlement vs RENA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Summary!$I$1</c:f>
              <c:strCache>
                <c:ptCount val="1"/>
                <c:pt idx="0">
                  <c:v>Stl_Diff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Summary!$B$2:$B$31</c:f>
              <c:strCache>
                <c:ptCount val="30"/>
                <c:pt idx="0">
                  <c:v>01JUN2018</c:v>
                </c:pt>
                <c:pt idx="1">
                  <c:v>02JUN2018</c:v>
                </c:pt>
                <c:pt idx="2">
                  <c:v>03JUN2018</c:v>
                </c:pt>
                <c:pt idx="3">
                  <c:v>04JUN2018</c:v>
                </c:pt>
                <c:pt idx="4">
                  <c:v>05JUN2018</c:v>
                </c:pt>
                <c:pt idx="5">
                  <c:v>06JUN2018</c:v>
                </c:pt>
                <c:pt idx="6">
                  <c:v>07JUN2018</c:v>
                </c:pt>
                <c:pt idx="7">
                  <c:v>08JUN2018</c:v>
                </c:pt>
                <c:pt idx="8">
                  <c:v>09JUN2018</c:v>
                </c:pt>
                <c:pt idx="9">
                  <c:v>10JUN2018</c:v>
                </c:pt>
                <c:pt idx="10">
                  <c:v>11JUN2018</c:v>
                </c:pt>
                <c:pt idx="11">
                  <c:v>12JUN2018</c:v>
                </c:pt>
                <c:pt idx="12">
                  <c:v>13JUN2018</c:v>
                </c:pt>
                <c:pt idx="13">
                  <c:v>14JUN2018</c:v>
                </c:pt>
                <c:pt idx="14">
                  <c:v>15JUN2018</c:v>
                </c:pt>
                <c:pt idx="15">
                  <c:v>16JUN2018</c:v>
                </c:pt>
                <c:pt idx="16">
                  <c:v>17JUN2018</c:v>
                </c:pt>
                <c:pt idx="17">
                  <c:v>18JUN2018</c:v>
                </c:pt>
                <c:pt idx="18">
                  <c:v>19JUN2018</c:v>
                </c:pt>
                <c:pt idx="19">
                  <c:v>20JUN2018</c:v>
                </c:pt>
                <c:pt idx="20">
                  <c:v>21JUN2018</c:v>
                </c:pt>
                <c:pt idx="21">
                  <c:v>22JUN2018</c:v>
                </c:pt>
                <c:pt idx="22">
                  <c:v>23JUN2018</c:v>
                </c:pt>
                <c:pt idx="23">
                  <c:v>24JUN2018</c:v>
                </c:pt>
                <c:pt idx="24">
                  <c:v>25JUN2018</c:v>
                </c:pt>
                <c:pt idx="25">
                  <c:v>26JUN2018</c:v>
                </c:pt>
                <c:pt idx="26">
                  <c:v>27JUN2018</c:v>
                </c:pt>
                <c:pt idx="27">
                  <c:v>28JUN2018</c:v>
                </c:pt>
                <c:pt idx="28">
                  <c:v>29JUN2018</c:v>
                </c:pt>
                <c:pt idx="29">
                  <c:v>30JUN2018</c:v>
                </c:pt>
              </c:strCache>
            </c:strRef>
          </c:cat>
          <c:val>
            <c:numRef>
              <c:f>Summary!$I$2:$I$31</c:f>
              <c:numCache>
                <c:formatCode>#,##0.00</c:formatCode>
                <c:ptCount val="30"/>
                <c:pt idx="0">
                  <c:v>266890.26274426468</c:v>
                </c:pt>
                <c:pt idx="1">
                  <c:v>373502.25397319999</c:v>
                </c:pt>
                <c:pt idx="2">
                  <c:v>501148.41343019158</c:v>
                </c:pt>
                <c:pt idx="3">
                  <c:v>527470.49495059531</c:v>
                </c:pt>
                <c:pt idx="4">
                  <c:v>205877.07429949986</c:v>
                </c:pt>
                <c:pt idx="5">
                  <c:v>344569.42859269306</c:v>
                </c:pt>
                <c:pt idx="6">
                  <c:v>261309.42492576223</c:v>
                </c:pt>
                <c:pt idx="7">
                  <c:v>163124.169101662</c:v>
                </c:pt>
                <c:pt idx="8">
                  <c:v>32455.317717583617</c:v>
                </c:pt>
                <c:pt idx="9">
                  <c:v>41949.268410110846</c:v>
                </c:pt>
                <c:pt idx="10">
                  <c:v>180569.03374358453</c:v>
                </c:pt>
                <c:pt idx="11">
                  <c:v>273819.73796862643</c:v>
                </c:pt>
                <c:pt idx="12">
                  <c:v>213277.87788712326</c:v>
                </c:pt>
                <c:pt idx="13">
                  <c:v>315922.28590540681</c:v>
                </c:pt>
                <c:pt idx="14">
                  <c:v>110369.68383932579</c:v>
                </c:pt>
                <c:pt idx="15">
                  <c:v>51522.202332848683</c:v>
                </c:pt>
                <c:pt idx="16">
                  <c:v>7740.714899398241</c:v>
                </c:pt>
                <c:pt idx="17">
                  <c:v>253383.54482968524</c:v>
                </c:pt>
                <c:pt idx="18">
                  <c:v>255957.21049592178</c:v>
                </c:pt>
                <c:pt idx="19">
                  <c:v>343809.66428220086</c:v>
                </c:pt>
                <c:pt idx="20">
                  <c:v>300109.13609560207</c:v>
                </c:pt>
                <c:pt idx="21">
                  <c:v>251175.74099522457</c:v>
                </c:pt>
                <c:pt idx="22">
                  <c:v>281929.48726203665</c:v>
                </c:pt>
                <c:pt idx="23">
                  <c:v>270581.39927889965</c:v>
                </c:pt>
                <c:pt idx="24">
                  <c:v>237534.92621264514</c:v>
                </c:pt>
                <c:pt idx="25">
                  <c:v>399509.68334150128</c:v>
                </c:pt>
                <c:pt idx="26">
                  <c:v>386959.38164282683</c:v>
                </c:pt>
                <c:pt idx="27">
                  <c:v>425575.83328769263</c:v>
                </c:pt>
                <c:pt idx="28">
                  <c:v>248596.41572718974</c:v>
                </c:pt>
                <c:pt idx="29">
                  <c:v>132085.9685312286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6800512"/>
        <c:axId val="246795808"/>
      </c:barChart>
      <c:lineChart>
        <c:grouping val="standard"/>
        <c:varyColors val="0"/>
        <c:ser>
          <c:idx val="1"/>
          <c:order val="1"/>
          <c:tx>
            <c:strRef>
              <c:f>Summary!$C$1</c:f>
              <c:strCache>
                <c:ptCount val="1"/>
                <c:pt idx="0">
                  <c:v>RENA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Summary!$C$2:$C$31</c:f>
              <c:numCache>
                <c:formatCode>General</c:formatCode>
                <c:ptCount val="30"/>
                <c:pt idx="0">
                  <c:v>1404462.19</c:v>
                </c:pt>
                <c:pt idx="1">
                  <c:v>1004077.41</c:v>
                </c:pt>
                <c:pt idx="2">
                  <c:v>1089308.0900000001</c:v>
                </c:pt>
                <c:pt idx="3">
                  <c:v>2325185.9700000002</c:v>
                </c:pt>
                <c:pt idx="4">
                  <c:v>633401.25</c:v>
                </c:pt>
                <c:pt idx="5">
                  <c:v>1234903.6499999999</c:v>
                </c:pt>
                <c:pt idx="6">
                  <c:v>1072749.8999999999</c:v>
                </c:pt>
                <c:pt idx="7">
                  <c:v>1478081.48</c:v>
                </c:pt>
                <c:pt idx="8">
                  <c:v>389294.59</c:v>
                </c:pt>
                <c:pt idx="9">
                  <c:v>543002.84</c:v>
                </c:pt>
                <c:pt idx="10">
                  <c:v>267076.40999999997</c:v>
                </c:pt>
                <c:pt idx="11">
                  <c:v>871390.06</c:v>
                </c:pt>
                <c:pt idx="12">
                  <c:v>977893.68</c:v>
                </c:pt>
                <c:pt idx="13">
                  <c:v>908950.81</c:v>
                </c:pt>
                <c:pt idx="14">
                  <c:v>564991.98</c:v>
                </c:pt>
                <c:pt idx="15">
                  <c:v>638044.84</c:v>
                </c:pt>
                <c:pt idx="16">
                  <c:v>39366.480000000003</c:v>
                </c:pt>
                <c:pt idx="17">
                  <c:v>730314.48</c:v>
                </c:pt>
                <c:pt idx="18">
                  <c:v>1273408.54</c:v>
                </c:pt>
                <c:pt idx="19">
                  <c:v>1021989.54</c:v>
                </c:pt>
                <c:pt idx="20">
                  <c:v>761560.17</c:v>
                </c:pt>
                <c:pt idx="21">
                  <c:v>692118.52</c:v>
                </c:pt>
                <c:pt idx="22">
                  <c:v>1089284.3500000001</c:v>
                </c:pt>
                <c:pt idx="23">
                  <c:v>2057676.01</c:v>
                </c:pt>
                <c:pt idx="24">
                  <c:v>2440933.7200000002</c:v>
                </c:pt>
                <c:pt idx="25">
                  <c:v>2711896.27</c:v>
                </c:pt>
                <c:pt idx="26">
                  <c:v>472566.28</c:v>
                </c:pt>
                <c:pt idx="27">
                  <c:v>685908.95</c:v>
                </c:pt>
                <c:pt idx="28">
                  <c:v>528824.41</c:v>
                </c:pt>
                <c:pt idx="29">
                  <c:v>465714.47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6800512"/>
        <c:axId val="246795808"/>
      </c:lineChart>
      <c:catAx>
        <c:axId val="24680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795808"/>
        <c:crosses val="autoZero"/>
        <c:auto val="1"/>
        <c:lblAlgn val="ctr"/>
        <c:lblOffset val="100"/>
        <c:noMultiLvlLbl val="0"/>
      </c:catAx>
      <c:valAx>
        <c:axId val="246795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80051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89423820136531E-2"/>
                <c:y val="0.3568640087997107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/>
              <a:t>June RENA Drivers</a:t>
            </a:r>
          </a:p>
        </c:rich>
      </c:tx>
      <c:layout>
        <c:manualLayout>
          <c:xMode val="edge"/>
          <c:yMode val="edge"/>
          <c:x val="0.41907357710207993"/>
          <c:y val="2.28766970207219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Summary!$D$1</c:f>
              <c:strCache>
                <c:ptCount val="1"/>
                <c:pt idx="0">
                  <c:v>DAM_Oversold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Summary!$B$2:$B$31</c:f>
              <c:strCache>
                <c:ptCount val="30"/>
                <c:pt idx="0">
                  <c:v>01JUN2018</c:v>
                </c:pt>
                <c:pt idx="1">
                  <c:v>02JUN2018</c:v>
                </c:pt>
                <c:pt idx="2">
                  <c:v>03JUN2018</c:v>
                </c:pt>
                <c:pt idx="3">
                  <c:v>04JUN2018</c:v>
                </c:pt>
                <c:pt idx="4">
                  <c:v>05JUN2018</c:v>
                </c:pt>
                <c:pt idx="5">
                  <c:v>06JUN2018</c:v>
                </c:pt>
                <c:pt idx="6">
                  <c:v>07JUN2018</c:v>
                </c:pt>
                <c:pt idx="7">
                  <c:v>08JUN2018</c:v>
                </c:pt>
                <c:pt idx="8">
                  <c:v>09JUN2018</c:v>
                </c:pt>
                <c:pt idx="9">
                  <c:v>10JUN2018</c:v>
                </c:pt>
                <c:pt idx="10">
                  <c:v>11JUN2018</c:v>
                </c:pt>
                <c:pt idx="11">
                  <c:v>12JUN2018</c:v>
                </c:pt>
                <c:pt idx="12">
                  <c:v>13JUN2018</c:v>
                </c:pt>
                <c:pt idx="13">
                  <c:v>14JUN2018</c:v>
                </c:pt>
                <c:pt idx="14">
                  <c:v>15JUN2018</c:v>
                </c:pt>
                <c:pt idx="15">
                  <c:v>16JUN2018</c:v>
                </c:pt>
                <c:pt idx="16">
                  <c:v>17JUN2018</c:v>
                </c:pt>
                <c:pt idx="17">
                  <c:v>18JUN2018</c:v>
                </c:pt>
                <c:pt idx="18">
                  <c:v>19JUN2018</c:v>
                </c:pt>
                <c:pt idx="19">
                  <c:v>20JUN2018</c:v>
                </c:pt>
                <c:pt idx="20">
                  <c:v>21JUN2018</c:v>
                </c:pt>
                <c:pt idx="21">
                  <c:v>22JUN2018</c:v>
                </c:pt>
                <c:pt idx="22">
                  <c:v>23JUN2018</c:v>
                </c:pt>
                <c:pt idx="23">
                  <c:v>24JUN2018</c:v>
                </c:pt>
                <c:pt idx="24">
                  <c:v>25JUN2018</c:v>
                </c:pt>
                <c:pt idx="25">
                  <c:v>26JUN2018</c:v>
                </c:pt>
                <c:pt idx="26">
                  <c:v>27JUN2018</c:v>
                </c:pt>
                <c:pt idx="27">
                  <c:v>28JUN2018</c:v>
                </c:pt>
                <c:pt idx="28">
                  <c:v>29JUN2018</c:v>
                </c:pt>
                <c:pt idx="29">
                  <c:v>30JUN2018</c:v>
                </c:pt>
              </c:strCache>
            </c:strRef>
          </c:cat>
          <c:val>
            <c:numRef>
              <c:f>Summary!$D$2:$D$31</c:f>
              <c:numCache>
                <c:formatCode>#,##0.00</c:formatCode>
                <c:ptCount val="30"/>
                <c:pt idx="0">
                  <c:v>989251.48004038678</c:v>
                </c:pt>
                <c:pt idx="1">
                  <c:v>588466.91927279986</c:v>
                </c:pt>
                <c:pt idx="2">
                  <c:v>396551.3599323699</c:v>
                </c:pt>
                <c:pt idx="3">
                  <c:v>1653872.1139179412</c:v>
                </c:pt>
                <c:pt idx="4">
                  <c:v>404629.93513472</c:v>
                </c:pt>
                <c:pt idx="5">
                  <c:v>868249.96618523984</c:v>
                </c:pt>
                <c:pt idx="6">
                  <c:v>769826.81544340996</c:v>
                </c:pt>
                <c:pt idx="7">
                  <c:v>1180212.2003353999</c:v>
                </c:pt>
                <c:pt idx="8">
                  <c:v>314883.37318405992</c:v>
                </c:pt>
                <c:pt idx="9">
                  <c:v>484831.35298159998</c:v>
                </c:pt>
                <c:pt idx="10">
                  <c:v>104497.96857793053</c:v>
                </c:pt>
                <c:pt idx="11">
                  <c:v>573216.48673665791</c:v>
                </c:pt>
                <c:pt idx="12">
                  <c:v>656833.59543550294</c:v>
                </c:pt>
                <c:pt idx="13">
                  <c:v>665612.60710193007</c:v>
                </c:pt>
                <c:pt idx="14">
                  <c:v>401133.96128415392</c:v>
                </c:pt>
                <c:pt idx="15">
                  <c:v>469968.65402888792</c:v>
                </c:pt>
                <c:pt idx="16">
                  <c:v>8525.0107241699989</c:v>
                </c:pt>
                <c:pt idx="17">
                  <c:v>549578.62382930005</c:v>
                </c:pt>
                <c:pt idx="18">
                  <c:v>989696.7149087399</c:v>
                </c:pt>
                <c:pt idx="19">
                  <c:v>628111.48684067</c:v>
                </c:pt>
                <c:pt idx="20">
                  <c:v>414664.85873159993</c:v>
                </c:pt>
                <c:pt idx="21">
                  <c:v>430028.65954432701</c:v>
                </c:pt>
                <c:pt idx="22">
                  <c:v>780567.56970662985</c:v>
                </c:pt>
                <c:pt idx="23">
                  <c:v>1748008.5255189796</c:v>
                </c:pt>
                <c:pt idx="24">
                  <c:v>2167648.2252017991</c:v>
                </c:pt>
                <c:pt idx="25">
                  <c:v>2268631.6846252098</c:v>
                </c:pt>
                <c:pt idx="26">
                  <c:v>44031.055902569999</c:v>
                </c:pt>
                <c:pt idx="27">
                  <c:v>209840.21252744261</c:v>
                </c:pt>
                <c:pt idx="28">
                  <c:v>256315.19508576998</c:v>
                </c:pt>
                <c:pt idx="29">
                  <c:v>209078.52373857869</c:v>
                </c:pt>
              </c:numCache>
            </c:numRef>
          </c:val>
        </c:ser>
        <c:ser>
          <c:idx val="1"/>
          <c:order val="1"/>
          <c:tx>
            <c:strRef>
              <c:f>Summary!$E$1</c:f>
              <c:strCache>
                <c:ptCount val="1"/>
                <c:pt idx="0">
                  <c:v>PTP Impact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Summary!$B$2:$B$31</c:f>
              <c:strCache>
                <c:ptCount val="30"/>
                <c:pt idx="0">
                  <c:v>01JUN2018</c:v>
                </c:pt>
                <c:pt idx="1">
                  <c:v>02JUN2018</c:v>
                </c:pt>
                <c:pt idx="2">
                  <c:v>03JUN2018</c:v>
                </c:pt>
                <c:pt idx="3">
                  <c:v>04JUN2018</c:v>
                </c:pt>
                <c:pt idx="4">
                  <c:v>05JUN2018</c:v>
                </c:pt>
                <c:pt idx="5">
                  <c:v>06JUN2018</c:v>
                </c:pt>
                <c:pt idx="6">
                  <c:v>07JUN2018</c:v>
                </c:pt>
                <c:pt idx="7">
                  <c:v>08JUN2018</c:v>
                </c:pt>
                <c:pt idx="8">
                  <c:v>09JUN2018</c:v>
                </c:pt>
                <c:pt idx="9">
                  <c:v>10JUN2018</c:v>
                </c:pt>
                <c:pt idx="10">
                  <c:v>11JUN2018</c:v>
                </c:pt>
                <c:pt idx="11">
                  <c:v>12JUN2018</c:v>
                </c:pt>
                <c:pt idx="12">
                  <c:v>13JUN2018</c:v>
                </c:pt>
                <c:pt idx="13">
                  <c:v>14JUN2018</c:v>
                </c:pt>
                <c:pt idx="14">
                  <c:v>15JUN2018</c:v>
                </c:pt>
                <c:pt idx="15">
                  <c:v>16JUN2018</c:v>
                </c:pt>
                <c:pt idx="16">
                  <c:v>17JUN2018</c:v>
                </c:pt>
                <c:pt idx="17">
                  <c:v>18JUN2018</c:v>
                </c:pt>
                <c:pt idx="18">
                  <c:v>19JUN2018</c:v>
                </c:pt>
                <c:pt idx="19">
                  <c:v>20JUN2018</c:v>
                </c:pt>
                <c:pt idx="20">
                  <c:v>21JUN2018</c:v>
                </c:pt>
                <c:pt idx="21">
                  <c:v>22JUN2018</c:v>
                </c:pt>
                <c:pt idx="22">
                  <c:v>23JUN2018</c:v>
                </c:pt>
                <c:pt idx="23">
                  <c:v>24JUN2018</c:v>
                </c:pt>
                <c:pt idx="24">
                  <c:v>25JUN2018</c:v>
                </c:pt>
                <c:pt idx="25">
                  <c:v>26JUN2018</c:v>
                </c:pt>
                <c:pt idx="26">
                  <c:v>27JUN2018</c:v>
                </c:pt>
                <c:pt idx="27">
                  <c:v>28JUN2018</c:v>
                </c:pt>
                <c:pt idx="28">
                  <c:v>29JUN2018</c:v>
                </c:pt>
                <c:pt idx="29">
                  <c:v>30JUN2018</c:v>
                </c:pt>
              </c:strCache>
            </c:strRef>
          </c:cat>
          <c:val>
            <c:numRef>
              <c:f>Summary!$E$2:$E$31</c:f>
              <c:numCache>
                <c:formatCode>#,##0.00</c:formatCode>
                <c:ptCount val="30"/>
                <c:pt idx="0">
                  <c:v>110075.29299999998</c:v>
                </c:pt>
                <c:pt idx="1">
                  <c:v>33626.117249999996</c:v>
                </c:pt>
                <c:pt idx="2">
                  <c:v>106421.52050000001</c:v>
                </c:pt>
                <c:pt idx="3">
                  <c:v>218652.53375</c:v>
                </c:pt>
                <c:pt idx="4">
                  <c:v>25386.892</c:v>
                </c:pt>
                <c:pt idx="5">
                  <c:v>32832.073499999999</c:v>
                </c:pt>
                <c:pt idx="6">
                  <c:v>29799.858750000003</c:v>
                </c:pt>
                <c:pt idx="7">
                  <c:v>60817.134499999986</c:v>
                </c:pt>
                <c:pt idx="8">
                  <c:v>57787.086000000003</c:v>
                </c:pt>
                <c:pt idx="9">
                  <c:v>24420.208249999996</c:v>
                </c:pt>
                <c:pt idx="10">
                  <c:v>34729.205999999998</c:v>
                </c:pt>
                <c:pt idx="11">
                  <c:v>23889.874250000008</c:v>
                </c:pt>
                <c:pt idx="12">
                  <c:v>35582.773000000001</c:v>
                </c:pt>
                <c:pt idx="13">
                  <c:v>21707.024000000005</c:v>
                </c:pt>
                <c:pt idx="14">
                  <c:v>33561.489000000001</c:v>
                </c:pt>
                <c:pt idx="15">
                  <c:v>36118.509249999988</c:v>
                </c:pt>
                <c:pt idx="16">
                  <c:v>20562.495750000002</c:v>
                </c:pt>
                <c:pt idx="17">
                  <c:v>14058.2435</c:v>
                </c:pt>
                <c:pt idx="18">
                  <c:v>39320.708000000013</c:v>
                </c:pt>
                <c:pt idx="19">
                  <c:v>36258.597000000009</c:v>
                </c:pt>
                <c:pt idx="20">
                  <c:v>43753.535749999995</c:v>
                </c:pt>
                <c:pt idx="21">
                  <c:v>21344.256999999998</c:v>
                </c:pt>
                <c:pt idx="22">
                  <c:v>29350.077000000005</c:v>
                </c:pt>
                <c:pt idx="23">
                  <c:v>32981.698749999996</c:v>
                </c:pt>
                <c:pt idx="24">
                  <c:v>29379.457250000007</c:v>
                </c:pt>
                <c:pt idx="25">
                  <c:v>47563.175000000017</c:v>
                </c:pt>
                <c:pt idx="26">
                  <c:v>46283.032750000006</c:v>
                </c:pt>
                <c:pt idx="27">
                  <c:v>44490.643250000001</c:v>
                </c:pt>
                <c:pt idx="28">
                  <c:v>38365.915499999988</c:v>
                </c:pt>
                <c:pt idx="29">
                  <c:v>89649.382250000024</c:v>
                </c:pt>
              </c:numCache>
            </c:numRef>
          </c:val>
        </c:ser>
        <c:ser>
          <c:idx val="2"/>
          <c:order val="2"/>
          <c:tx>
            <c:strRef>
              <c:f>Summary!$I$1</c:f>
              <c:strCache>
                <c:ptCount val="1"/>
                <c:pt idx="0">
                  <c:v>Stl_Diff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Summary!$B$2:$B$31</c:f>
              <c:strCache>
                <c:ptCount val="30"/>
                <c:pt idx="0">
                  <c:v>01JUN2018</c:v>
                </c:pt>
                <c:pt idx="1">
                  <c:v>02JUN2018</c:v>
                </c:pt>
                <c:pt idx="2">
                  <c:v>03JUN2018</c:v>
                </c:pt>
                <c:pt idx="3">
                  <c:v>04JUN2018</c:v>
                </c:pt>
                <c:pt idx="4">
                  <c:v>05JUN2018</c:v>
                </c:pt>
                <c:pt idx="5">
                  <c:v>06JUN2018</c:v>
                </c:pt>
                <c:pt idx="6">
                  <c:v>07JUN2018</c:v>
                </c:pt>
                <c:pt idx="7">
                  <c:v>08JUN2018</c:v>
                </c:pt>
                <c:pt idx="8">
                  <c:v>09JUN2018</c:v>
                </c:pt>
                <c:pt idx="9">
                  <c:v>10JUN2018</c:v>
                </c:pt>
                <c:pt idx="10">
                  <c:v>11JUN2018</c:v>
                </c:pt>
                <c:pt idx="11">
                  <c:v>12JUN2018</c:v>
                </c:pt>
                <c:pt idx="12">
                  <c:v>13JUN2018</c:v>
                </c:pt>
                <c:pt idx="13">
                  <c:v>14JUN2018</c:v>
                </c:pt>
                <c:pt idx="14">
                  <c:v>15JUN2018</c:v>
                </c:pt>
                <c:pt idx="15">
                  <c:v>16JUN2018</c:v>
                </c:pt>
                <c:pt idx="16">
                  <c:v>17JUN2018</c:v>
                </c:pt>
                <c:pt idx="17">
                  <c:v>18JUN2018</c:v>
                </c:pt>
                <c:pt idx="18">
                  <c:v>19JUN2018</c:v>
                </c:pt>
                <c:pt idx="19">
                  <c:v>20JUN2018</c:v>
                </c:pt>
                <c:pt idx="20">
                  <c:v>21JUN2018</c:v>
                </c:pt>
                <c:pt idx="21">
                  <c:v>22JUN2018</c:v>
                </c:pt>
                <c:pt idx="22">
                  <c:v>23JUN2018</c:v>
                </c:pt>
                <c:pt idx="23">
                  <c:v>24JUN2018</c:v>
                </c:pt>
                <c:pt idx="24">
                  <c:v>25JUN2018</c:v>
                </c:pt>
                <c:pt idx="25">
                  <c:v>26JUN2018</c:v>
                </c:pt>
                <c:pt idx="26">
                  <c:v>27JUN2018</c:v>
                </c:pt>
                <c:pt idx="27">
                  <c:v>28JUN2018</c:v>
                </c:pt>
                <c:pt idx="28">
                  <c:v>29JUN2018</c:v>
                </c:pt>
                <c:pt idx="29">
                  <c:v>30JUN2018</c:v>
                </c:pt>
              </c:strCache>
            </c:strRef>
          </c:cat>
          <c:val>
            <c:numRef>
              <c:f>Summary!$I$2:$I$31</c:f>
              <c:numCache>
                <c:formatCode>#,##0.00</c:formatCode>
                <c:ptCount val="30"/>
                <c:pt idx="0">
                  <c:v>266890.26274426468</c:v>
                </c:pt>
                <c:pt idx="1">
                  <c:v>373502.25397319999</c:v>
                </c:pt>
                <c:pt idx="2">
                  <c:v>501148.41343019158</c:v>
                </c:pt>
                <c:pt idx="3">
                  <c:v>527470.49495059531</c:v>
                </c:pt>
                <c:pt idx="4">
                  <c:v>205877.07429949986</c:v>
                </c:pt>
                <c:pt idx="5">
                  <c:v>344569.42859269306</c:v>
                </c:pt>
                <c:pt idx="6">
                  <c:v>261309.42492576223</c:v>
                </c:pt>
                <c:pt idx="7">
                  <c:v>163124.169101662</c:v>
                </c:pt>
                <c:pt idx="8">
                  <c:v>32455.317717583617</c:v>
                </c:pt>
                <c:pt idx="9">
                  <c:v>41949.268410110846</c:v>
                </c:pt>
                <c:pt idx="10">
                  <c:v>180569.03374358453</c:v>
                </c:pt>
                <c:pt idx="11">
                  <c:v>273819.73796862643</c:v>
                </c:pt>
                <c:pt idx="12">
                  <c:v>213277.87788712326</c:v>
                </c:pt>
                <c:pt idx="13">
                  <c:v>315922.28590540681</c:v>
                </c:pt>
                <c:pt idx="14">
                  <c:v>110369.68383932579</c:v>
                </c:pt>
                <c:pt idx="15">
                  <c:v>51522.202332848683</c:v>
                </c:pt>
                <c:pt idx="16">
                  <c:v>7740.714899398241</c:v>
                </c:pt>
                <c:pt idx="17">
                  <c:v>253383.54482968524</c:v>
                </c:pt>
                <c:pt idx="18">
                  <c:v>255957.21049592178</c:v>
                </c:pt>
                <c:pt idx="19">
                  <c:v>343809.66428220086</c:v>
                </c:pt>
                <c:pt idx="20">
                  <c:v>300109.13609560207</c:v>
                </c:pt>
                <c:pt idx="21">
                  <c:v>251175.74099522457</c:v>
                </c:pt>
                <c:pt idx="22">
                  <c:v>281929.48726203665</c:v>
                </c:pt>
                <c:pt idx="23">
                  <c:v>270581.39927889965</c:v>
                </c:pt>
                <c:pt idx="24">
                  <c:v>237534.92621264514</c:v>
                </c:pt>
                <c:pt idx="25">
                  <c:v>399509.68334150128</c:v>
                </c:pt>
                <c:pt idx="26">
                  <c:v>386959.38164282683</c:v>
                </c:pt>
                <c:pt idx="27">
                  <c:v>425575.83328769263</c:v>
                </c:pt>
                <c:pt idx="28">
                  <c:v>248596.41572718974</c:v>
                </c:pt>
                <c:pt idx="29">
                  <c:v>132085.9685312286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6797376"/>
        <c:axId val="246801296"/>
      </c:barChart>
      <c:lineChart>
        <c:grouping val="standard"/>
        <c:varyColors val="0"/>
        <c:ser>
          <c:idx val="3"/>
          <c:order val="3"/>
          <c:tx>
            <c:strRef>
              <c:f>Summary!$C$1</c:f>
              <c:strCache>
                <c:ptCount val="1"/>
                <c:pt idx="0">
                  <c:v>RENA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Summary!$C$2:$C$31</c:f>
              <c:numCache>
                <c:formatCode>General</c:formatCode>
                <c:ptCount val="30"/>
                <c:pt idx="0">
                  <c:v>1404462.19</c:v>
                </c:pt>
                <c:pt idx="1">
                  <c:v>1004077.41</c:v>
                </c:pt>
                <c:pt idx="2">
                  <c:v>1089308.0900000001</c:v>
                </c:pt>
                <c:pt idx="3">
                  <c:v>2325185.9700000002</c:v>
                </c:pt>
                <c:pt idx="4">
                  <c:v>633401.25</c:v>
                </c:pt>
                <c:pt idx="5">
                  <c:v>1234903.6499999999</c:v>
                </c:pt>
                <c:pt idx="6">
                  <c:v>1072749.8999999999</c:v>
                </c:pt>
                <c:pt idx="7">
                  <c:v>1478081.48</c:v>
                </c:pt>
                <c:pt idx="8">
                  <c:v>389294.59</c:v>
                </c:pt>
                <c:pt idx="9">
                  <c:v>543002.84</c:v>
                </c:pt>
                <c:pt idx="10">
                  <c:v>267076.40999999997</c:v>
                </c:pt>
                <c:pt idx="11">
                  <c:v>871390.06</c:v>
                </c:pt>
                <c:pt idx="12">
                  <c:v>977893.68</c:v>
                </c:pt>
                <c:pt idx="13">
                  <c:v>908950.81</c:v>
                </c:pt>
                <c:pt idx="14">
                  <c:v>564991.98</c:v>
                </c:pt>
                <c:pt idx="15">
                  <c:v>638044.84</c:v>
                </c:pt>
                <c:pt idx="16">
                  <c:v>39366.480000000003</c:v>
                </c:pt>
                <c:pt idx="17">
                  <c:v>730314.48</c:v>
                </c:pt>
                <c:pt idx="18">
                  <c:v>1273408.54</c:v>
                </c:pt>
                <c:pt idx="19">
                  <c:v>1021989.54</c:v>
                </c:pt>
                <c:pt idx="20">
                  <c:v>761560.17</c:v>
                </c:pt>
                <c:pt idx="21">
                  <c:v>692118.52</c:v>
                </c:pt>
                <c:pt idx="22">
                  <c:v>1089284.3500000001</c:v>
                </c:pt>
                <c:pt idx="23">
                  <c:v>2057676.01</c:v>
                </c:pt>
                <c:pt idx="24">
                  <c:v>2440933.7200000002</c:v>
                </c:pt>
                <c:pt idx="25">
                  <c:v>2711896.27</c:v>
                </c:pt>
                <c:pt idx="26">
                  <c:v>472566.28</c:v>
                </c:pt>
                <c:pt idx="27">
                  <c:v>685908.95</c:v>
                </c:pt>
                <c:pt idx="28">
                  <c:v>528824.41</c:v>
                </c:pt>
                <c:pt idx="29">
                  <c:v>465714.47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6797376"/>
        <c:axId val="246801296"/>
      </c:lineChart>
      <c:catAx>
        <c:axId val="246797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801296"/>
        <c:crosses val="autoZero"/>
        <c:auto val="1"/>
        <c:lblAlgn val="ctr"/>
        <c:lblOffset val="100"/>
        <c:noMultiLvlLbl val="0"/>
      </c:catAx>
      <c:valAx>
        <c:axId val="246801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797376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109347442680775E-2"/>
                <c:y val="0.3369578143166716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high RENA observed</a:t>
            </a:r>
            <a:r>
              <a:rPr lang="en-US" baseline="0" dirty="0" smtClean="0"/>
              <a:t> in June was related to the high RT congestion, especially the congestion in Far West Texas.</a:t>
            </a:r>
          </a:p>
          <a:p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The highest RENA on some of the days were more related to DAM/RT model difference caused by outages, such as OD 06/04, 06/24, 06/25 and 6/26.</a:t>
            </a:r>
            <a:endParaRPr lang="en-US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67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Among the total 21.2 million $ oversold</a:t>
            </a:r>
            <a:r>
              <a:rPr lang="en-US" baseline="0" dirty="0" smtClean="0"/>
              <a:t> in June, 19.5 million $ oversold happened on the following 3 constraints. 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65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June, the impact from PTP with links to options was relatively small. The total amount for June was about 1.4 million $.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93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63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28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Review of June RENA</a:t>
            </a:r>
            <a:endParaRPr lang="en-US" sz="2800" b="1" dirty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r>
              <a:rPr lang="en-US" i="1" dirty="0" smtClean="0">
                <a:solidFill>
                  <a:schemeClr val="tx2"/>
                </a:solidFill>
              </a:rPr>
              <a:t>Jian Chen</a:t>
            </a:r>
            <a:endParaRPr lang="en-US" i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CMWG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Sept. 21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>
                <a:solidFill>
                  <a:schemeClr val="tx2"/>
                </a:solidFill>
              </a:rPr>
              <a:t>, 2018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Less Congestion Rent in Settlement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0842207"/>
              </p:ext>
            </p:extLst>
          </p:nvPr>
        </p:nvGraphicFramePr>
        <p:xfrm>
          <a:off x="381000" y="1386682"/>
          <a:ext cx="7970044" cy="4440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58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Different?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RT </a:t>
            </a:r>
            <a:r>
              <a:rPr lang="en-US" sz="2000" dirty="0"/>
              <a:t>congestion rent is the </a:t>
            </a:r>
            <a:r>
              <a:rPr lang="en-US" sz="2000" dirty="0" smtClean="0"/>
              <a:t>result </a:t>
            </a:r>
            <a:r>
              <a:rPr lang="en-US" sz="2000" dirty="0"/>
              <a:t>of SCED </a:t>
            </a:r>
            <a:r>
              <a:rPr lang="en-US" sz="2000" dirty="0" smtClean="0"/>
              <a:t>dispatch, when the nodal prices separate due to congestion.  </a:t>
            </a:r>
          </a:p>
          <a:p>
            <a:endParaRPr lang="en-US" sz="2000" dirty="0"/>
          </a:p>
          <a:p>
            <a:r>
              <a:rPr lang="en-US" sz="2000" dirty="0" smtClean="0"/>
              <a:t>Although 15-minute RT Settlement Point Prices and Meter Prices are calculated from 5-mimute SCED LMPs, some factors could result in the final settlement values being different than the SCED values. </a:t>
            </a:r>
          </a:p>
          <a:p>
            <a:endParaRPr lang="en-US" sz="2000" dirty="0"/>
          </a:p>
          <a:p>
            <a:r>
              <a:rPr lang="en-US" sz="2000" dirty="0" smtClean="0"/>
              <a:t>Normally the difference is relatively small, but with high congestion rent accumulated through the month, it ended being a more significant number.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937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Drivers of RENA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5776708"/>
              </p:ext>
            </p:extLst>
          </p:nvPr>
        </p:nvGraphicFramePr>
        <p:xfrm>
          <a:off x="381000" y="1295400"/>
          <a:ext cx="8367712" cy="4214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7166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663" y="1374650"/>
            <a:ext cx="8610600" cy="5029200"/>
          </a:xfrm>
        </p:spPr>
        <p:txBody>
          <a:bodyPr/>
          <a:lstStyle/>
          <a:p>
            <a:r>
              <a:rPr lang="en-US" sz="2200" dirty="0" smtClean="0"/>
              <a:t>June was the month with the highest RENA.</a:t>
            </a:r>
          </a:p>
          <a:p>
            <a:endParaRPr lang="en-US" sz="2200" dirty="0"/>
          </a:p>
          <a:p>
            <a:r>
              <a:rPr lang="en-US" sz="2200" dirty="0" smtClean="0"/>
              <a:t>The major amount of RENA was related to congestion “oversold” in DAM due to the model differences between DAM and RT.</a:t>
            </a:r>
          </a:p>
          <a:p>
            <a:endParaRPr lang="en-US" sz="2200" dirty="0" smtClean="0"/>
          </a:p>
          <a:p>
            <a:r>
              <a:rPr lang="en-US" sz="2200" dirty="0" smtClean="0"/>
              <a:t>PTP w/ links to options contributed a small amount to RENA in June. </a:t>
            </a:r>
          </a:p>
          <a:p>
            <a:endParaRPr lang="en-US" sz="2200" dirty="0"/>
          </a:p>
          <a:p>
            <a:r>
              <a:rPr lang="en-US" sz="2200" dirty="0" smtClean="0"/>
              <a:t>The rest of RENA was caused by differences between SCED  and settlement.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30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Sum of RENA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2736" y="5336752"/>
            <a:ext cx="381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2"/>
                </a:solidFill>
              </a:rPr>
              <a:t>* Data for 2018 is only through August</a:t>
            </a:r>
            <a:endParaRPr lang="en-US" sz="1200" dirty="0">
              <a:solidFill>
                <a:schemeClr val="tx2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961184"/>
              </p:ext>
            </p:extLst>
          </p:nvPr>
        </p:nvGraphicFramePr>
        <p:xfrm>
          <a:off x="457200" y="1143000"/>
          <a:ext cx="3778102" cy="4023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4190851"/>
              </p:ext>
            </p:extLst>
          </p:nvPr>
        </p:nvGraphicFramePr>
        <p:xfrm>
          <a:off x="4495800" y="1143000"/>
          <a:ext cx="3930502" cy="3812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RENA with RT Congestion 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6114396"/>
              </p:ext>
            </p:extLst>
          </p:nvPr>
        </p:nvGraphicFramePr>
        <p:xfrm>
          <a:off x="361950" y="1413194"/>
          <a:ext cx="8382000" cy="3935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Oval 3"/>
          <p:cNvSpPr/>
          <p:nvPr/>
        </p:nvSpPr>
        <p:spPr>
          <a:xfrm>
            <a:off x="1524000" y="2362200"/>
            <a:ext cx="609600" cy="160020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324600" y="1981200"/>
            <a:ext cx="838200" cy="160020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DAM oversold in June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803824"/>
              </p:ext>
            </p:extLst>
          </p:nvPr>
        </p:nvGraphicFramePr>
        <p:xfrm>
          <a:off x="381000" y="1386682"/>
          <a:ext cx="85344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175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of DAM oversold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 smtClean="0"/>
                  <a:t>DAM “oversold” is analyzed using DAM awards and SCED data. The reason to use SCED data is to further locate the “oversold” to the specific constraints. </a:t>
                </a:r>
              </a:p>
              <a:p>
                <a:endParaRPr lang="en-US" sz="2000" dirty="0"/>
              </a:p>
              <a:p>
                <a:r>
                  <a:rPr lang="en-US" sz="2000" dirty="0" smtClean="0"/>
                  <a:t>When DAM flow is “oversold” on a certain RT constraint, it means the RT congestion rent collected from the constraint is not enough to pay off the value of DAM flow caused by the constraint. </a:t>
                </a:r>
              </a:p>
              <a:p>
                <a:endParaRPr lang="en-US" sz="2000" dirty="0"/>
              </a:p>
              <a:p>
                <a:r>
                  <a:rPr lang="en-US" sz="2000" dirty="0" smtClean="0"/>
                  <a:t>For certain constraint, the DAM oversold amount is calculated as:</a:t>
                </a:r>
              </a:p>
              <a:p>
                <a:pPr marL="0" indent="0">
                  <a:buNone/>
                </a:pPr>
                <a:r>
                  <a:rPr lang="en-US" sz="2200" dirty="0" smtClean="0"/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𝐴𝑙𝑙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𝐷𝐴𝑀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𝐴𝑤𝑎𝑟𝑑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en-US" sz="2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𝑆𝐹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𝑅𝑇</m:t>
                                </m:r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𝑆𝐶𝐸𝐷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𝐹𝑙𝑜𝑤</m:t>
                        </m:r>
                      </m:e>
                    </m:d>
                  </m:oMath>
                </a14:m>
                <a:r>
                  <a:rPr lang="en-US" sz="2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𝑅𝑇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</a:rPr>
                      <m:t>𝑆h𝑎𝑑𝑜𝑤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</a:rPr>
                      <m:t>𝑃𝑟𝑖𝑐𝑒</m:t>
                    </m:r>
                  </m:oMath>
                </a14:m>
                <a:endParaRPr lang="en-US" sz="22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71" t="-706" b="-4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363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constraints with DAM oversold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6623635"/>
              </p:ext>
            </p:extLst>
          </p:nvPr>
        </p:nvGraphicFramePr>
        <p:xfrm>
          <a:off x="397042" y="1905000"/>
          <a:ext cx="8137716" cy="1731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316"/>
                <a:gridCol w="2616200"/>
                <a:gridCol w="26162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Constraint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 of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RT_Cong_RENT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(million $)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 of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OVERSOLD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(million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SWCSBOO8: 6332__A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DMTSCOS5: 6437__F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SWOORI38: 16TH_WRD2_1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39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PTP w/ </a:t>
            </a:r>
            <a:r>
              <a:rPr lang="en-US" dirty="0"/>
              <a:t>L</a:t>
            </a:r>
            <a:r>
              <a:rPr lang="en-US" dirty="0" smtClean="0"/>
              <a:t>inks to Options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7844503"/>
              </p:ext>
            </p:extLst>
          </p:nvPr>
        </p:nvGraphicFramePr>
        <p:xfrm>
          <a:off x="381000" y="1386682"/>
          <a:ext cx="7924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018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 between Settlement and SCED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8461500"/>
              </p:ext>
            </p:extLst>
          </p:nvPr>
        </p:nvGraphicFramePr>
        <p:xfrm>
          <a:off x="381000" y="1219200"/>
          <a:ext cx="8000999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435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 Congestion Rent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SCED Analysis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Congestion Rent= sum(Shadow Price * SCED flow)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also should equal to </a:t>
            </a:r>
          </a:p>
          <a:p>
            <a:pPr marL="457200" lvl="1" indent="0">
              <a:buNone/>
            </a:pPr>
            <a:r>
              <a:rPr lang="en-US" sz="2000" dirty="0" smtClean="0"/>
              <a:t>               sum(BP*LMP)+sum(non-modeled*LMP)-sum(load*LMP)</a:t>
            </a:r>
            <a:endParaRPr lang="en-US" sz="2000" dirty="0"/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Settlement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TOTAL_REVENUE= RESREV + WSLAMTTOT </a:t>
            </a:r>
            <a:r>
              <a:rPr lang="en-US" sz="2000" dirty="0" smtClean="0"/>
              <a:t>+ </a:t>
            </a:r>
            <a:r>
              <a:rPr lang="en-US" sz="2000" dirty="0"/>
              <a:t>RTDCIMP + </a:t>
            </a:r>
            <a:r>
              <a:rPr lang="en-US" sz="2000" dirty="0" smtClean="0"/>
              <a:t>BLTRAMT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TOTAL_COST= LOAD_COST + </a:t>
            </a:r>
            <a:r>
              <a:rPr lang="en-US" sz="2000" dirty="0" smtClean="0"/>
              <a:t>RTDCEXP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CONGESTION_RENT</a:t>
            </a:r>
            <a:r>
              <a:rPr lang="en-US" sz="2000" dirty="0"/>
              <a:t>= TOTAL_COST - TOTAL_REVENUE;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74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22093</TotalTime>
  <Words>519</Words>
  <Application>Microsoft Office PowerPoint</Application>
  <PresentationFormat>On-screen Show (4:3)</PresentationFormat>
  <Paragraphs>89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Wingdings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</vt:lpstr>
      <vt:lpstr>DAM oversold in June </vt:lpstr>
      <vt:lpstr>Calculation of DAM oversold</vt:lpstr>
      <vt:lpstr>Top constraints with DAM oversold</vt:lpstr>
      <vt:lpstr>PTP w/ Links to Options</vt:lpstr>
      <vt:lpstr>Difference between Settlement and SCED</vt:lpstr>
      <vt:lpstr>RT Congestion Rent Calculation</vt:lpstr>
      <vt:lpstr>Impact of Less Congestion Rent in Settlement</vt:lpstr>
      <vt:lpstr>Why Different?</vt:lpstr>
      <vt:lpstr>Drivers of RENA</vt:lpstr>
      <vt:lpstr>Summary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288</cp:revision>
  <cp:lastPrinted>2016-01-21T20:53:15Z</cp:lastPrinted>
  <dcterms:created xsi:type="dcterms:W3CDTF">2016-01-21T15:20:31Z</dcterms:created>
  <dcterms:modified xsi:type="dcterms:W3CDTF">2018-09-18T18:22:11Z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