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314" r:id="rId8"/>
    <p:sldId id="316" r:id="rId9"/>
    <p:sldId id="319" r:id="rId10"/>
    <p:sldId id="317" r:id="rId11"/>
    <p:sldId id="320" r:id="rId12"/>
    <p:sldId id="261"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e, Mark" initials="RM" lastIdx="11" clrIdx="0">
    <p:extLst>
      <p:ext uri="{19B8F6BF-5375-455C-9EA6-DF929625EA0E}">
        <p15:presenceInfo xmlns:p15="http://schemas.microsoft.com/office/powerpoint/2012/main" userId="S-1-5-21-639947351-343809578-3807592339-280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autoAdjust="0"/>
  </p:normalViewPr>
  <p:slideViewPr>
    <p:cSldViewPr showGuides="1">
      <p:cViewPr varScale="1">
        <p:scale>
          <a:sx n="102" d="100"/>
          <a:sy n="102" d="100"/>
        </p:scale>
        <p:origin x="108" y="258"/>
      </p:cViewPr>
      <p:guideLst>
        <p:guide orient="horz" pos="2160"/>
        <p:guide pos="2880"/>
      </p:guideLst>
    </p:cSldViewPr>
  </p:slideViewPr>
  <p:outlineViewPr>
    <p:cViewPr>
      <p:scale>
        <a:sx n="33" d="100"/>
        <a:sy n="33" d="100"/>
      </p:scale>
      <p:origin x="0" y="-5064"/>
    </p:cViewPr>
  </p:outlineViewPr>
  <p:notesTextViewPr>
    <p:cViewPr>
      <p:scale>
        <a:sx n="3" d="2"/>
        <a:sy n="3" d="2"/>
      </p:scale>
      <p:origin x="0" y="0"/>
    </p:cViewPr>
  </p:notesTextViewPr>
  <p:sorterViewPr>
    <p:cViewPr>
      <p:scale>
        <a:sx n="100" d="100"/>
        <a:sy n="100" d="100"/>
      </p:scale>
      <p:origin x="0" y="-1092"/>
    </p:cViewPr>
  </p:sorterViewPr>
  <p:notesViewPr>
    <p:cSldViewPr showGuides="1">
      <p:cViewPr varScale="1">
        <p:scale>
          <a:sx n="75" d="100"/>
          <a:sy n="75" d="100"/>
        </p:scale>
        <p:origin x="205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sz="quarter" idx="1"/>
          </p:nvPr>
        </p:nvSpPr>
        <p:spPr>
          <a:xfrm>
            <a:off x="3970338" y="1"/>
            <a:ext cx="3038475" cy="466725"/>
          </a:xfrm>
          <a:prstGeom prst="rect">
            <a:avLst/>
          </a:prstGeom>
        </p:spPr>
        <p:txBody>
          <a:bodyPr vert="horz" lIns="91430" tIns="45715" rIns="91430" bIns="45715" rtlCol="0"/>
          <a:lstStyle>
            <a:lvl1pPr algn="r">
              <a:defRPr sz="1200"/>
            </a:lvl1pPr>
          </a:lstStyle>
          <a:p>
            <a:fld id="{F750BF31-E9A8-4E88-81E7-44C5092290FC}" type="datetimeFigureOut">
              <a:rPr lang="en-US" smtClean="0"/>
              <a:t>9/18/2018</a:t>
            </a:fld>
            <a:endParaRPr lang="en-US" dirty="0"/>
          </a:p>
        </p:txBody>
      </p:sp>
      <p:sp>
        <p:nvSpPr>
          <p:cNvPr id="4" name="Footer Placeholder 3"/>
          <p:cNvSpPr>
            <a:spLocks noGrp="1"/>
          </p:cNvSpPr>
          <p:nvPr>
            <p:ph type="ftr" sz="quarter" idx="2"/>
          </p:nvPr>
        </p:nvSpPr>
        <p:spPr>
          <a:xfrm>
            <a:off x="1" y="8829675"/>
            <a:ext cx="3038475" cy="466725"/>
          </a:xfrm>
          <a:prstGeom prst="rect">
            <a:avLst/>
          </a:prstGeom>
        </p:spPr>
        <p:txBody>
          <a:bodyPr vert="horz" lIns="91430" tIns="45715" rIns="91430" bIns="457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30" tIns="45715" rIns="91430" bIns="45715"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4" rIns="93167" bIns="46584"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a:defRPr sz="1200"/>
            </a:lvl1pPr>
          </a:lstStyle>
          <a:p>
            <a:fld id="{67EFB637-CCC9-4803-8851-F6915048CBB4}" type="datetimeFigureOut">
              <a:rPr lang="en-US" smtClean="0"/>
              <a:t>9/18/2018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91658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52800" y="2438400"/>
            <a:ext cx="5646034" cy="2031325"/>
          </a:xfrm>
          <a:prstGeom prst="rect">
            <a:avLst/>
          </a:prstGeom>
          <a:noFill/>
        </p:spPr>
        <p:txBody>
          <a:bodyPr wrap="square" rtlCol="0">
            <a:spAutoFit/>
          </a:bodyPr>
          <a:lstStyle/>
          <a:p>
            <a:r>
              <a:rPr lang="en-US" dirty="0" smtClean="0">
                <a:cs typeface="Times New Roman" panose="02020603050405020304" pitchFamily="18" charset="0"/>
              </a:rPr>
              <a:t>GreenHat Default</a:t>
            </a:r>
          </a:p>
          <a:p>
            <a:endParaRPr lang="en-US" dirty="0">
              <a:cs typeface="Times New Roman" panose="02020603050405020304" pitchFamily="18" charset="0"/>
            </a:endParaRPr>
          </a:p>
          <a:p>
            <a:endParaRPr lang="en-US" dirty="0" smtClean="0">
              <a:cs typeface="Times New Roman" panose="02020603050405020304" pitchFamily="18" charset="0"/>
            </a:endParaRPr>
          </a:p>
          <a:p>
            <a:endParaRPr lang="en-US" dirty="0">
              <a:cs typeface="Times New Roman" panose="02020603050405020304" pitchFamily="18" charset="0"/>
            </a:endParaRPr>
          </a:p>
          <a:p>
            <a:r>
              <a:rPr lang="en-US" dirty="0" smtClean="0">
                <a:cs typeface="Times New Roman" panose="02020603050405020304" pitchFamily="18" charset="0"/>
              </a:rPr>
              <a:t>Credit </a:t>
            </a:r>
            <a:r>
              <a:rPr lang="en-US" dirty="0">
                <a:cs typeface="Times New Roman" panose="02020603050405020304" pitchFamily="18" charset="0"/>
              </a:rPr>
              <a:t>Work Group</a:t>
            </a:r>
          </a:p>
          <a:p>
            <a:r>
              <a:rPr lang="en-US" dirty="0">
                <a:cs typeface="Times New Roman" panose="02020603050405020304" pitchFamily="18" charset="0"/>
              </a:rPr>
              <a:t>ERCOT Public</a:t>
            </a:r>
          </a:p>
          <a:p>
            <a:r>
              <a:rPr lang="en-US" dirty="0" smtClean="0">
                <a:cs typeface="Times New Roman" panose="02020603050405020304" pitchFamily="18" charset="0"/>
              </a:rPr>
              <a:t>September 19, 2018</a:t>
            </a:r>
            <a:endParaRPr lang="en-US" dirty="0">
              <a:cs typeface="Times New Roman" panose="02020603050405020304" pitchFamily="18"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365918"/>
          </a:xfrm>
        </p:spPr>
        <p:txBody>
          <a:bodyPr/>
          <a:lstStyle/>
          <a:p>
            <a:r>
              <a:rPr lang="en-US" sz="1600" dirty="0" smtClean="0"/>
              <a:t>GreenHat Energy LLC - Default</a:t>
            </a:r>
            <a:endParaRPr lang="en-US" sz="1600" dirty="0"/>
          </a:p>
        </p:txBody>
      </p:sp>
      <p:sp>
        <p:nvSpPr>
          <p:cNvPr id="3" name="Content Placeholder 2"/>
          <p:cNvSpPr>
            <a:spLocks noGrp="1"/>
          </p:cNvSpPr>
          <p:nvPr>
            <p:ph idx="1"/>
          </p:nvPr>
        </p:nvSpPr>
        <p:spPr>
          <a:xfrm>
            <a:off x="304800" y="609600"/>
            <a:ext cx="8534400" cy="5715000"/>
          </a:xfrm>
        </p:spPr>
        <p:txBody>
          <a:bodyPr/>
          <a:lstStyle/>
          <a:p>
            <a:pPr marL="0" indent="0">
              <a:buNone/>
            </a:pPr>
            <a:r>
              <a:rPr lang="en-US" sz="1800" b="1" i="1" dirty="0" smtClean="0"/>
              <a:t>Overview</a:t>
            </a:r>
          </a:p>
          <a:p>
            <a:pPr marL="0" indent="0">
              <a:buNone/>
            </a:pPr>
            <a:endParaRPr lang="en-US" sz="1800" dirty="0" smtClean="0"/>
          </a:p>
          <a:p>
            <a:pPr marL="0" indent="0">
              <a:buNone/>
            </a:pPr>
            <a:r>
              <a:rPr lang="en-US" sz="1400" dirty="0" smtClean="0"/>
              <a:t>GreenHat Energy LLC (GreenHat) is a Texas-based financial trading company that joined PJM in 2014</a:t>
            </a:r>
          </a:p>
          <a:p>
            <a:pPr marL="0" indent="0">
              <a:buNone/>
            </a:pPr>
            <a:endParaRPr lang="en-US" sz="1400" dirty="0" smtClean="0"/>
          </a:p>
          <a:p>
            <a:r>
              <a:rPr lang="en-US" sz="1400" dirty="0" smtClean="0"/>
              <a:t>GreenHat, over multiple years, acquired a 890 million MWh Financial </a:t>
            </a:r>
            <a:r>
              <a:rPr lang="en-US" sz="1400" dirty="0"/>
              <a:t>T</a:t>
            </a:r>
            <a:r>
              <a:rPr lang="en-US" sz="1400" dirty="0" smtClean="0"/>
              <a:t>ransmission </a:t>
            </a:r>
            <a:r>
              <a:rPr lang="en-US" sz="1400" dirty="0"/>
              <a:t>R</a:t>
            </a:r>
            <a:r>
              <a:rPr lang="en-US" sz="1400" dirty="0" smtClean="0"/>
              <a:t>ights (FTR) portfolio</a:t>
            </a:r>
          </a:p>
          <a:p>
            <a:endParaRPr lang="en-US" sz="1400" dirty="0" smtClean="0"/>
          </a:p>
          <a:p>
            <a:r>
              <a:rPr lang="en-US" sz="1400" dirty="0" smtClean="0"/>
              <a:t>When GreenHat acquired the majority of the positions starting in 2015 long-term FTR auctions, both historical congestion and FTR auction clearing prices indicated that GreenHat’s portfolio would be profitable</a:t>
            </a:r>
          </a:p>
          <a:p>
            <a:endParaRPr lang="en-US" sz="1400" dirty="0" smtClean="0"/>
          </a:p>
          <a:p>
            <a:r>
              <a:rPr lang="en-US" sz="1400" dirty="0" smtClean="0"/>
              <a:t>Credit requirements were low for GreenHat based on the credit policy at the time the positions were acquired</a:t>
            </a:r>
          </a:p>
          <a:p>
            <a:endParaRPr lang="en-US" sz="1400" dirty="0"/>
          </a:p>
          <a:p>
            <a:r>
              <a:rPr lang="en-US" sz="1400" dirty="0"/>
              <a:t>In early 2017, primarily due to the impacts of transmission system upgrades it became apparent that GreenHat’s portfolio, which consisted primarily of prevailing flow </a:t>
            </a:r>
            <a:r>
              <a:rPr lang="en-US" sz="1400" dirty="0" smtClean="0"/>
              <a:t>(positive congestion values) FTRs</a:t>
            </a:r>
            <a:r>
              <a:rPr lang="en-US" sz="1400" dirty="0"/>
              <a:t>, were on a path for which future congestion was not expected to be consistent with historical congestion</a:t>
            </a:r>
          </a:p>
          <a:p>
            <a:endParaRPr lang="en-US" sz="1400" dirty="0"/>
          </a:p>
          <a:p>
            <a:r>
              <a:rPr lang="en-US" sz="1400" dirty="0"/>
              <a:t>In June 2017, GreenHat and PJM executed a pledge and assignment agreement committing PJM would receive the revenue stream from certain GreenHat bilateral contracts with a third party that were indicated to have tens of millions of dollars of remaining cash flow. However, PJM did not receive any cash from the agreement with GreenHat. </a:t>
            </a:r>
          </a:p>
          <a:p>
            <a:endParaRPr lang="en-US" sz="1400" dirty="0" smtClean="0"/>
          </a:p>
          <a:p>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935132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365918"/>
          </a:xfrm>
        </p:spPr>
        <p:txBody>
          <a:bodyPr/>
          <a:lstStyle/>
          <a:p>
            <a:r>
              <a:rPr lang="en-US" sz="1800" dirty="0"/>
              <a:t>GreenHat Energy LLC - Default</a:t>
            </a:r>
          </a:p>
        </p:txBody>
      </p:sp>
      <p:sp>
        <p:nvSpPr>
          <p:cNvPr id="3" name="Content Placeholder 2"/>
          <p:cNvSpPr>
            <a:spLocks noGrp="1"/>
          </p:cNvSpPr>
          <p:nvPr>
            <p:ph idx="1"/>
          </p:nvPr>
        </p:nvSpPr>
        <p:spPr>
          <a:xfrm>
            <a:off x="304800" y="609600"/>
            <a:ext cx="8534400" cy="5310433"/>
          </a:xfrm>
        </p:spPr>
        <p:txBody>
          <a:bodyPr/>
          <a:lstStyle/>
          <a:p>
            <a:pPr marL="0" indent="0">
              <a:buNone/>
            </a:pPr>
            <a:r>
              <a:rPr lang="en-US" sz="1800" b="1" i="1" dirty="0" smtClean="0"/>
              <a:t>Default Allocation</a:t>
            </a:r>
          </a:p>
          <a:p>
            <a:pPr marL="0" indent="0">
              <a:buNone/>
            </a:pPr>
            <a:endParaRPr lang="en-US" sz="1800" dirty="0" smtClean="0"/>
          </a:p>
          <a:p>
            <a:r>
              <a:rPr lang="en-US" sz="1400" dirty="0" smtClean="0"/>
              <a:t>On June 21, 2018, GreenHat was declared in default by PJM </a:t>
            </a:r>
          </a:p>
          <a:p>
            <a:pPr lvl="1"/>
            <a:r>
              <a:rPr lang="en-US" sz="1400" dirty="0" smtClean="0"/>
              <a:t>Notice of the default was provided to PJM members on June 22, 2018</a:t>
            </a:r>
          </a:p>
          <a:p>
            <a:endParaRPr lang="en-US" sz="1400" dirty="0" smtClean="0"/>
          </a:p>
          <a:p>
            <a:r>
              <a:rPr lang="en-US" sz="1400" dirty="0" smtClean="0"/>
              <a:t>In the default allocation assessment process </a:t>
            </a:r>
          </a:p>
          <a:p>
            <a:pPr lvl="1"/>
            <a:r>
              <a:rPr lang="en-US" sz="1400" dirty="0" smtClean="0"/>
              <a:t>the total number of members to be assessed is 992 </a:t>
            </a:r>
          </a:p>
          <a:p>
            <a:pPr lvl="1"/>
            <a:r>
              <a:rPr lang="en-US" sz="1400" dirty="0" smtClean="0"/>
              <a:t>and the applicable three-month (June, July, and August 2018) gross dollar transaction amount for all members is $42.5 million</a:t>
            </a:r>
          </a:p>
          <a:p>
            <a:endParaRPr lang="en-US" sz="1400" dirty="0" smtClean="0"/>
          </a:p>
          <a:p>
            <a:r>
              <a:rPr lang="en-US" sz="1400" dirty="0" smtClean="0"/>
              <a:t>The total amount of the default allocation will not be known until all positions are liquidated or until the FTR terms end for any positions that are not liquidated. </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91762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04800"/>
            <a:ext cx="8458200" cy="1143000"/>
          </a:xfrm>
        </p:spPr>
        <p:txBody>
          <a:bodyPr/>
          <a:lstStyle/>
          <a:p>
            <a:r>
              <a:rPr lang="en-US" sz="2000" dirty="0" smtClean="0"/>
              <a:t>GreenHat FTR Portfolio</a:t>
            </a:r>
            <a:br>
              <a:rPr lang="en-US" sz="2000" dirty="0" smtClean="0"/>
            </a:br>
            <a:r>
              <a:rPr lang="en-US" sz="2000" dirty="0" smtClean="0"/>
              <a:t>Historical and Auction Net Profit/(Loss) Reference Points</a:t>
            </a:r>
            <a:endParaRPr lang="en-US" sz="2000" dirty="0"/>
          </a:p>
        </p:txBody>
      </p:sp>
      <p:pic>
        <p:nvPicPr>
          <p:cNvPr id="3" name="Content Placeholder 2"/>
          <p:cNvPicPr>
            <a:picLocks noGrp="1" noChangeAspect="1"/>
          </p:cNvPicPr>
          <p:nvPr>
            <p:ph idx="1"/>
          </p:nvPr>
        </p:nvPicPr>
        <p:blipFill>
          <a:blip r:embed="rId2"/>
          <a:stretch>
            <a:fillRect/>
          </a:stretch>
        </p:blipFill>
        <p:spPr>
          <a:xfrm>
            <a:off x="304800" y="1950089"/>
            <a:ext cx="8534400" cy="3619810"/>
          </a:xfrm>
          <a:prstGeom prst="rect">
            <a:avLst/>
          </a:prstGeom>
        </p:spPr>
      </p:pic>
    </p:spTree>
    <p:extLst>
      <p:ext uri="{BB962C8B-B14F-4D97-AF65-F5344CB8AC3E}">
        <p14:creationId xmlns:p14="http://schemas.microsoft.com/office/powerpoint/2010/main" val="3407609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365918"/>
          </a:xfrm>
        </p:spPr>
        <p:txBody>
          <a:bodyPr/>
          <a:lstStyle/>
          <a:p>
            <a:r>
              <a:rPr lang="en-US" sz="1800" dirty="0"/>
              <a:t>GreenHat Energy LLC - Default</a:t>
            </a:r>
          </a:p>
        </p:txBody>
      </p:sp>
      <p:sp>
        <p:nvSpPr>
          <p:cNvPr id="3" name="Content Placeholder 2"/>
          <p:cNvSpPr>
            <a:spLocks noGrp="1"/>
          </p:cNvSpPr>
          <p:nvPr>
            <p:ph idx="1"/>
          </p:nvPr>
        </p:nvSpPr>
        <p:spPr>
          <a:xfrm>
            <a:off x="304800" y="609600"/>
            <a:ext cx="8534400" cy="5310433"/>
          </a:xfrm>
        </p:spPr>
        <p:txBody>
          <a:bodyPr/>
          <a:lstStyle/>
          <a:p>
            <a:pPr marL="0" indent="0">
              <a:buNone/>
            </a:pPr>
            <a:r>
              <a:rPr lang="en-US" sz="1800" b="1" i="1" dirty="0" smtClean="0"/>
              <a:t>Credit Policy Enhancements</a:t>
            </a:r>
          </a:p>
          <a:p>
            <a:endParaRPr lang="en-US" sz="1800" b="1" i="1" dirty="0"/>
          </a:p>
          <a:p>
            <a:r>
              <a:rPr lang="en-US" sz="1400" dirty="0" smtClean="0"/>
              <a:t>April 1, 2018 – PJM modified FTR credit requirements to incorporate congestion on paths that are expected to be materially different in the future compared with historical congestion due to transmission system changes </a:t>
            </a:r>
          </a:p>
          <a:p>
            <a:pPr marL="0" indent="0">
              <a:buNone/>
            </a:pPr>
            <a:endParaRPr lang="en-US" sz="1400" dirty="0" smtClean="0"/>
          </a:p>
          <a:p>
            <a:pPr lvl="1"/>
            <a:r>
              <a:rPr lang="en-US" sz="1400" dirty="0" smtClean="0"/>
              <a:t>As a result, this credit policy change would have established approximately $60 million credit requirement for GreenHat to bid on the FTR portfolio on which it defaulted</a:t>
            </a:r>
          </a:p>
          <a:p>
            <a:pPr marL="457200" lvl="1" indent="0">
              <a:buNone/>
            </a:pPr>
            <a:endParaRPr lang="en-US" sz="1400" dirty="0" smtClean="0"/>
          </a:p>
          <a:p>
            <a:r>
              <a:rPr lang="en-US" sz="1400" dirty="0" smtClean="0"/>
              <a:t>September 3, 2018 – proposed FTR credit requirements include a volumetric minimum credit requirement of $.10 per MWh of FTRs cleared</a:t>
            </a:r>
          </a:p>
          <a:p>
            <a:pPr marL="0" indent="0">
              <a:buNone/>
            </a:pPr>
            <a:endParaRPr lang="en-US" sz="1400" dirty="0" smtClean="0"/>
          </a:p>
          <a:p>
            <a:pPr lvl="1"/>
            <a:r>
              <a:rPr lang="en-US" sz="1400" dirty="0" smtClean="0"/>
              <a:t>This process would have established approximately $90 million credit requirement for GreenHat to bid on the FTR portfolio on which is defaulted </a:t>
            </a:r>
          </a:p>
          <a:p>
            <a:pPr lvl="1"/>
            <a:endParaRPr lang="en-US" sz="1600" dirty="0"/>
          </a:p>
          <a:p>
            <a:pPr lvl="1"/>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107800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600" dirty="0" smtClean="0"/>
              <a:t>Credit Requirements for Congestion Instruments </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9336920"/>
              </p:ext>
            </p:extLst>
          </p:nvPr>
        </p:nvGraphicFramePr>
        <p:xfrm>
          <a:off x="304800" y="685800"/>
          <a:ext cx="8534400" cy="6949440"/>
        </p:xfrm>
        <a:graphic>
          <a:graphicData uri="http://schemas.openxmlformats.org/drawingml/2006/table">
            <a:tbl>
              <a:tblPr firstRow="1" bandRow="1">
                <a:tableStyleId>{5C22544A-7EE6-4342-B048-85BDC9FD1C3A}</a:tableStyleId>
              </a:tblPr>
              <a:tblGrid>
                <a:gridCol w="2667000"/>
                <a:gridCol w="3022600"/>
                <a:gridCol w="2844800"/>
              </a:tblGrid>
              <a:tr h="370840">
                <a:tc>
                  <a:txBody>
                    <a:bodyPr/>
                    <a:lstStyle/>
                    <a:p>
                      <a:endParaRPr lang="en-US" sz="1050" dirty="0"/>
                    </a:p>
                  </a:txBody>
                  <a:tcPr/>
                </a:tc>
                <a:tc>
                  <a:txBody>
                    <a:bodyPr/>
                    <a:lstStyle/>
                    <a:p>
                      <a:r>
                        <a:rPr lang="en-US" sz="1050" dirty="0" smtClean="0"/>
                        <a:t>ERCOT – Congestion Revenue</a:t>
                      </a:r>
                      <a:r>
                        <a:rPr lang="en-US" sz="1050" baseline="0" dirty="0" smtClean="0"/>
                        <a:t> Rights (CRRs) </a:t>
                      </a:r>
                      <a:endParaRPr lang="en-US" sz="1050" dirty="0"/>
                    </a:p>
                  </a:txBody>
                  <a:tcPr/>
                </a:tc>
                <a:tc>
                  <a:txBody>
                    <a:bodyPr/>
                    <a:lstStyle/>
                    <a:p>
                      <a:r>
                        <a:rPr lang="en-US" sz="1050" dirty="0" smtClean="0"/>
                        <a:t>PJM – Financial Transmission</a:t>
                      </a:r>
                      <a:r>
                        <a:rPr lang="en-US" sz="1050" baseline="0" dirty="0" smtClean="0"/>
                        <a:t> Rights (FTRs)</a:t>
                      </a:r>
                      <a:endParaRPr lang="en-US" sz="1050" dirty="0"/>
                    </a:p>
                  </a:txBody>
                  <a:tcPr/>
                </a:tc>
              </a:tr>
              <a:tr h="370840">
                <a:tc>
                  <a:txBody>
                    <a:bodyPr/>
                    <a:lstStyle/>
                    <a:p>
                      <a:r>
                        <a:rPr lang="en-US" sz="1050" dirty="0" smtClean="0"/>
                        <a:t>Credit Calculation</a:t>
                      </a:r>
                      <a:endParaRPr lang="en-US" sz="1050" dirty="0"/>
                    </a:p>
                  </a:txBody>
                  <a:tcPr/>
                </a:tc>
                <a:tc>
                  <a:txBody>
                    <a:bodyPr/>
                    <a:lstStyle/>
                    <a:p>
                      <a:pPr algn="l"/>
                      <a:r>
                        <a:rPr lang="en-US" sz="1050" dirty="0" smtClean="0"/>
                        <a:t>The minimum of the: </a:t>
                      </a:r>
                    </a:p>
                    <a:p>
                      <a:pPr marL="171450" indent="-171450" algn="l">
                        <a:buFont typeface="Arial" panose="020B0604020202020204" pitchFamily="34" charset="0"/>
                        <a:buChar char="•"/>
                      </a:pPr>
                      <a:r>
                        <a:rPr lang="en-US" sz="1050" dirty="0" smtClean="0"/>
                        <a:t>Portfolio Weighted Adder (PWA)</a:t>
                      </a:r>
                    </a:p>
                    <a:p>
                      <a:pPr marL="0" indent="0" algn="l">
                        <a:buFont typeface="Arial" panose="020B0604020202020204" pitchFamily="34" charset="0"/>
                        <a:buNone/>
                      </a:pPr>
                      <a:r>
                        <a:rPr lang="en-US" sz="1050" baseline="0" dirty="0" smtClean="0"/>
                        <a:t>100 percentile of a </a:t>
                      </a:r>
                      <a:r>
                        <a:rPr lang="en-US" sz="1050" dirty="0" smtClean="0"/>
                        <a:t>volume-weighted</a:t>
                      </a:r>
                      <a:r>
                        <a:rPr lang="en-US" sz="1050" baseline="0" dirty="0" smtClean="0"/>
                        <a:t> average price based on 3 years of historical CRR path values </a:t>
                      </a:r>
                    </a:p>
                    <a:p>
                      <a:pPr marL="0" indent="0" algn="l">
                        <a:buFont typeface="Arial" panose="020B0604020202020204" pitchFamily="34" charset="0"/>
                        <a:buNone/>
                      </a:pPr>
                      <a:r>
                        <a:rPr lang="en-US" sz="1050" dirty="0" smtClean="0"/>
                        <a:t>          or</a:t>
                      </a:r>
                      <a:r>
                        <a:rPr lang="en-US" sz="1050" baseline="0" dirty="0" smtClean="0"/>
                        <a:t> </a:t>
                      </a:r>
                      <a:endParaRPr lang="en-US" sz="1050" dirty="0" smtClean="0"/>
                    </a:p>
                    <a:p>
                      <a:pPr marL="171450" indent="-171450" algn="l">
                        <a:buFont typeface="Arial" panose="020B0604020202020204" pitchFamily="34" charset="0"/>
                        <a:buChar char="•"/>
                      </a:pPr>
                      <a:r>
                        <a:rPr lang="en-US" sz="1050" dirty="0" smtClean="0"/>
                        <a:t>Portfolio Weighted Auction </a:t>
                      </a:r>
                    </a:p>
                    <a:p>
                      <a:pPr marL="0" indent="0" algn="l">
                        <a:buFont typeface="Arial" panose="020B0604020202020204" pitchFamily="34" charset="0"/>
                        <a:buNone/>
                      </a:pPr>
                      <a:r>
                        <a:rPr lang="en-US" sz="1050" dirty="0" smtClean="0"/>
                        <a:t>Clearing Price (PWACP) A volume-weighted</a:t>
                      </a:r>
                      <a:r>
                        <a:rPr lang="en-US" sz="1050" baseline="0" dirty="0" smtClean="0"/>
                        <a:t> average price calculated using prices from the most recent CRR Auction</a:t>
                      </a:r>
                      <a:endParaRPr lang="en-US" sz="1050" dirty="0"/>
                    </a:p>
                  </a:txBody>
                  <a:tcPr/>
                </a:tc>
                <a:tc>
                  <a:txBody>
                    <a:bodyPr/>
                    <a:lstStyle/>
                    <a:p>
                      <a:pPr algn="l" defTabSz="914400" rtl="0" eaLnBrk="1" latinLnBrk="0" hangingPunct="1"/>
                      <a:r>
                        <a:rPr lang="en-US" sz="1050" kern="1200" dirty="0" smtClean="0">
                          <a:solidFill>
                            <a:schemeClr val="dk1"/>
                          </a:solidFill>
                          <a:latin typeface="+mn-lt"/>
                          <a:ea typeface="+mn-ea"/>
                          <a:cs typeface="+mn-cs"/>
                        </a:rPr>
                        <a:t>The historical value is a weighted average of the difference of sink minus source of past three calendar years’ day-ahead LMPs (Weighted 50% last year, 30% prior year and 20% two year prior). </a:t>
                      </a:r>
                    </a:p>
                    <a:p>
                      <a:pPr algn="l" defTabSz="914400" rtl="0" eaLnBrk="1" latinLnBrk="0" hangingPunct="1"/>
                      <a:endParaRPr lang="en-US" sz="1050" kern="1200" dirty="0" smtClean="0">
                        <a:solidFill>
                          <a:schemeClr val="dk1"/>
                        </a:solidFill>
                        <a:latin typeface="+mn-lt"/>
                        <a:ea typeface="+mn-ea"/>
                        <a:cs typeface="+mn-cs"/>
                      </a:endParaRPr>
                    </a:p>
                    <a:p>
                      <a:pPr marL="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1200" dirty="0" smtClean="0">
                          <a:solidFill>
                            <a:schemeClr val="dk1"/>
                          </a:solidFill>
                          <a:latin typeface="+mn-lt"/>
                          <a:ea typeface="+mn-ea"/>
                          <a:cs typeface="+mn-cs"/>
                        </a:rPr>
                        <a:t>The historical value is adjusted by 10% in order to provide protection against year-to-year changes in value. The adjustment is a reduction for positive historical values and an increase in magnitude for negative historical values. </a:t>
                      </a:r>
                    </a:p>
                    <a:p>
                      <a:pPr marL="171450" indent="-171450" algn="l" defTabSz="914400" rtl="0" eaLnBrk="1" latinLnBrk="0" hangingPunct="1">
                        <a:buFont typeface="Arial" panose="020B0604020202020204" pitchFamily="34" charset="0"/>
                        <a:buChar char="•"/>
                      </a:pPr>
                      <a:endParaRPr lang="en-US" sz="1050" kern="1200" dirty="0">
                        <a:solidFill>
                          <a:schemeClr val="dk1"/>
                        </a:solidFill>
                        <a:latin typeface="+mn-lt"/>
                        <a:ea typeface="+mn-ea"/>
                        <a:cs typeface="+mn-cs"/>
                      </a:endParaRPr>
                    </a:p>
                  </a:txBody>
                  <a:tcPr/>
                </a:tc>
              </a:tr>
              <a:tr h="370840">
                <a:tc>
                  <a:txBody>
                    <a:bodyPr/>
                    <a:lstStyle/>
                    <a:p>
                      <a:r>
                        <a:rPr lang="en-US" sz="1050" dirty="0" smtClean="0"/>
                        <a:t>Risk Mitigation</a:t>
                      </a:r>
                      <a:endParaRPr 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t>If the CRR Account Holder’s Obligations are becoming more risky, this change should  reflect in the Auction Clearing Prices.  So if the perceived risk, as reflected in the Auction Clearing Prices becomes greater than the historical prices would indicate, the Auction Clearing Prices is used as a measure of the risk.</a:t>
                      </a:r>
                    </a:p>
                    <a:p>
                      <a:endParaRPr lang="en-US" sz="1050" dirty="0"/>
                    </a:p>
                  </a:txBody>
                  <a:tcPr/>
                </a:tc>
                <a:tc>
                  <a:txBody>
                    <a:bodyPr/>
                    <a:lstStyle/>
                    <a:p>
                      <a:r>
                        <a:rPr lang="en-US" sz="1050" dirty="0" smtClean="0"/>
                        <a:t>FTR</a:t>
                      </a:r>
                      <a:r>
                        <a:rPr lang="en-US" sz="1050" baseline="0" dirty="0" smtClean="0"/>
                        <a:t> values for collateral purposes are based strictly on the historic payout on the FTR path. </a:t>
                      </a:r>
                      <a:endParaRPr lang="en-US" sz="105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t>Valuation</a:t>
                      </a:r>
                      <a:r>
                        <a:rPr lang="en-US" sz="1050" baseline="0" dirty="0" smtClean="0"/>
                        <a:t> of Congestion Instruments</a:t>
                      </a:r>
                      <a:endParaRPr lang="en-US" sz="1050" dirty="0" smtClean="0"/>
                    </a:p>
                  </a:txBody>
                  <a:tcPr/>
                </a:tc>
                <a:tc>
                  <a:txBody>
                    <a:bodyPr/>
                    <a:lstStyle/>
                    <a:p>
                      <a:r>
                        <a:rPr lang="en-US" sz="1050" dirty="0" smtClean="0"/>
                        <a:t>CRRs are valued daily</a:t>
                      </a:r>
                      <a:endParaRPr 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t>FTRs</a:t>
                      </a:r>
                      <a:r>
                        <a:rPr lang="en-US" sz="1050" baseline="0" dirty="0" smtClean="0"/>
                        <a:t> </a:t>
                      </a:r>
                      <a:r>
                        <a:rPr lang="en-US" sz="1050" dirty="0" smtClean="0"/>
                        <a:t>are valued </a:t>
                      </a:r>
                      <a:r>
                        <a:rPr lang="en-US" sz="1050" dirty="0" smtClean="0"/>
                        <a:t>annually</a:t>
                      </a:r>
                      <a:endParaRPr lang="en-US" sz="1050" dirty="0" smtClean="0"/>
                    </a:p>
                    <a:p>
                      <a:endParaRPr lang="en-US" sz="105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t>Frequency</a:t>
                      </a:r>
                      <a:r>
                        <a:rPr lang="en-US" sz="1050" baseline="0" dirty="0" smtClean="0"/>
                        <a:t> of Auction</a:t>
                      </a:r>
                      <a:endParaRPr lang="en-US" sz="1050" dirty="0" smtClean="0"/>
                    </a:p>
                    <a:p>
                      <a:endParaRPr lang="en-US" sz="1050" dirty="0"/>
                    </a:p>
                  </a:txBody>
                  <a:tcPr/>
                </a:tc>
                <a:tc>
                  <a:txBody>
                    <a:bodyPr/>
                    <a:lstStyle/>
                    <a:p>
                      <a:pPr marL="171450" indent="-171450" algn="l" defTabSz="914400" rtl="0" eaLnBrk="1" latinLnBrk="0" hangingPunct="1">
                        <a:buFont typeface="Arial" panose="020B0604020202020204" pitchFamily="34" charset="0"/>
                        <a:buChar char="•"/>
                      </a:pPr>
                      <a:r>
                        <a:rPr lang="en-US" sz="1050" kern="1200" dirty="0" smtClean="0">
                          <a:solidFill>
                            <a:schemeClr val="dk1"/>
                          </a:solidFill>
                          <a:latin typeface="+mn-lt"/>
                          <a:ea typeface="+mn-ea"/>
                          <a:cs typeface="+mn-cs"/>
                        </a:rPr>
                        <a:t>Each year we have two Long Term Auction Sequences (LTAS). Each LTAS consists of 6 auctions, each auction is for a 6 month time period, so a total of 36 months (3 years). </a:t>
                      </a:r>
                    </a:p>
                    <a:p>
                      <a:pPr marL="171450" indent="-171450" algn="l" defTabSz="914400" rtl="0" eaLnBrk="1" latinLnBrk="0" hangingPunct="1">
                        <a:buFont typeface="Arial" panose="020B0604020202020204" pitchFamily="34" charset="0"/>
                        <a:buChar char="•"/>
                      </a:pPr>
                      <a:r>
                        <a:rPr lang="en-US" sz="1050" kern="1200" dirty="0" smtClean="0">
                          <a:solidFill>
                            <a:schemeClr val="dk1"/>
                          </a:solidFill>
                          <a:latin typeface="+mn-lt"/>
                          <a:ea typeface="+mn-ea"/>
                          <a:cs typeface="+mn-cs"/>
                        </a:rPr>
                        <a:t>Each month there is a LTAS auction sequence and</a:t>
                      </a:r>
                      <a:r>
                        <a:rPr lang="en-US" sz="1050" kern="1200" baseline="0" dirty="0" smtClean="0">
                          <a:solidFill>
                            <a:schemeClr val="dk1"/>
                          </a:solidFill>
                          <a:latin typeface="+mn-lt"/>
                          <a:ea typeface="+mn-ea"/>
                          <a:cs typeface="+mn-cs"/>
                        </a:rPr>
                        <a:t> a monthly auction.</a:t>
                      </a:r>
                      <a:endParaRPr lang="en-US" sz="1050" kern="1200" dirty="0" smtClean="0">
                        <a:solidFill>
                          <a:schemeClr val="dk1"/>
                        </a:solidFill>
                        <a:latin typeface="+mn-lt"/>
                        <a:ea typeface="+mn-ea"/>
                        <a:cs typeface="+mn-cs"/>
                      </a:endParaRPr>
                    </a:p>
                    <a:p>
                      <a:pPr marL="171450" indent="-171450" algn="l" defTabSz="914400" rtl="0" eaLnBrk="1" latinLnBrk="0" hangingPunct="1">
                        <a:buFont typeface="Arial" panose="020B0604020202020204" pitchFamily="34" charset="0"/>
                        <a:buChar char="•"/>
                      </a:pPr>
                      <a:endParaRPr lang="en-US" sz="1050" kern="1200" dirty="0">
                        <a:solidFill>
                          <a:schemeClr val="dk1"/>
                        </a:solidFill>
                        <a:latin typeface="+mn-lt"/>
                        <a:ea typeface="+mn-ea"/>
                        <a:cs typeface="+mn-cs"/>
                      </a:endParaRPr>
                    </a:p>
                  </a:txBody>
                  <a:tcPr/>
                </a:tc>
                <a:tc>
                  <a:txBody>
                    <a:bodyPr/>
                    <a:lstStyle/>
                    <a:p>
                      <a:pPr marL="171450" indent="-171450" algn="l" defTabSz="914400" rtl="0" eaLnBrk="1" latinLnBrk="0" hangingPunct="1">
                        <a:buFont typeface="Arial" panose="020B0604020202020204" pitchFamily="34" charset="0"/>
                        <a:buChar char="•"/>
                      </a:pPr>
                      <a:r>
                        <a:rPr lang="en-US" sz="1050" kern="1200" dirty="0" smtClean="0">
                          <a:solidFill>
                            <a:schemeClr val="dk1"/>
                          </a:solidFill>
                          <a:latin typeface="+mn-lt"/>
                          <a:ea typeface="+mn-ea"/>
                          <a:cs typeface="+mn-cs"/>
                        </a:rPr>
                        <a:t>Long-term FTRs – three rounds each year; each round for the next three planning years </a:t>
                      </a:r>
                    </a:p>
                    <a:p>
                      <a:pPr marL="171450" indent="-171450" algn="l" defTabSz="914400" rtl="0" eaLnBrk="1" latinLnBrk="0" hangingPunct="1">
                        <a:buFont typeface="Arial" panose="020B0604020202020204" pitchFamily="34" charset="0"/>
                        <a:buChar char="•"/>
                      </a:pPr>
                      <a:r>
                        <a:rPr lang="en-US" sz="1050" kern="1200" dirty="0" smtClean="0">
                          <a:solidFill>
                            <a:schemeClr val="dk1"/>
                          </a:solidFill>
                          <a:latin typeface="+mn-lt"/>
                          <a:ea typeface="+mn-ea"/>
                          <a:cs typeface="+mn-cs"/>
                        </a:rPr>
                        <a:t>Annual Auction – four rounds in April each year</a:t>
                      </a:r>
                    </a:p>
                    <a:p>
                      <a:pPr marL="171450" indent="-171450" algn="l" defTabSz="914400" rtl="0" eaLnBrk="1" latinLnBrk="0" hangingPunct="1">
                        <a:buFont typeface="Arial" panose="020B0604020202020204" pitchFamily="34" charset="0"/>
                        <a:buChar char="•"/>
                      </a:pPr>
                      <a:r>
                        <a:rPr lang="en-US" sz="1050" kern="1200" dirty="0" smtClean="0">
                          <a:solidFill>
                            <a:schemeClr val="dk1"/>
                          </a:solidFill>
                          <a:latin typeface="+mn-lt"/>
                          <a:ea typeface="+mn-ea"/>
                          <a:cs typeface="+mn-cs"/>
                        </a:rPr>
                        <a:t>Monthly/BOPP auctions – one every month for the balance of the year, </a:t>
                      </a:r>
                      <a:endParaRPr lang="en-US" sz="1050" dirty="0" smtClean="0"/>
                    </a:p>
                    <a:p>
                      <a:endParaRPr lang="en-US" sz="1050" dirty="0" smtClean="0"/>
                    </a:p>
                    <a:p>
                      <a:pPr marL="171450" indent="-171450" algn="l" defTabSz="914400" rtl="0" eaLnBrk="1" latinLnBrk="0" hangingPunct="1">
                        <a:buFont typeface="Arial" panose="020B0604020202020204" pitchFamily="34" charset="0"/>
                        <a:buChar char="•"/>
                      </a:pPr>
                      <a:endParaRPr lang="en-US" sz="105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t>Payment of Congestion Instruments</a:t>
                      </a:r>
                    </a:p>
                    <a:p>
                      <a:endParaRPr 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t>ERCOT requires</a:t>
                      </a:r>
                      <a:r>
                        <a:rPr lang="en-US" sz="1050" baseline="0" dirty="0" smtClean="0"/>
                        <a:t> payment for awarded </a:t>
                      </a:r>
                      <a:r>
                        <a:rPr lang="en-US" sz="1050" dirty="0" smtClean="0"/>
                        <a:t>CRRs at the close end of each auction </a:t>
                      </a:r>
                    </a:p>
                    <a:p>
                      <a:endParaRPr 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t>FTRs are not paid for at the time of the auction. Instead,</a:t>
                      </a:r>
                      <a:r>
                        <a:rPr lang="en-US" sz="1050" baseline="0" dirty="0" smtClean="0"/>
                        <a:t> the purchase price is charged to the holder for each month of the FTR duration</a:t>
                      </a:r>
                      <a:endParaRPr lang="en-US" sz="1050" dirty="0" smtClean="0"/>
                    </a:p>
                    <a:p>
                      <a:endParaRPr lang="en-US" sz="1050" dirty="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625751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smtClean="0">
                <a:cs typeface="Times New Roman" panose="02020603050405020304" pitchFamily="18" charset="0"/>
              </a:rPr>
              <a:t>GreenHat Default</a:t>
            </a:r>
            <a:endParaRPr lang="en-US" b="1" dirty="0">
              <a:solidFill>
                <a:schemeClr val="accent1"/>
              </a:solidFill>
              <a:cs typeface="Times New Roman" panose="02020603050405020304" pitchFamily="18" charset="0"/>
            </a:endParaRPr>
          </a:p>
        </p:txBody>
      </p:sp>
      <p:sp>
        <p:nvSpPr>
          <p:cNvPr id="3" name="Content Placeholder 2"/>
          <p:cNvSpPr>
            <a:spLocks noGrp="1"/>
          </p:cNvSpPr>
          <p:nvPr>
            <p:ph idx="1"/>
          </p:nvPr>
        </p:nvSpPr>
        <p:spPr/>
        <p:txBody>
          <a:bodyPr/>
          <a:lstStyle/>
          <a:p>
            <a:pPr marL="0" indent="0" algn="ctr">
              <a:buNone/>
            </a:pPr>
            <a:endParaRPr lang="en-US" sz="5400" dirty="0" smtClean="0"/>
          </a:p>
          <a:p>
            <a:pPr marL="0" indent="0" algn="ctr">
              <a:buNone/>
            </a:pPr>
            <a:r>
              <a:rPr lang="en-US" sz="4000" dirty="0" smtClean="0"/>
              <a:t>Questions</a:t>
            </a:r>
          </a:p>
        </p:txBody>
      </p:sp>
      <p:sp>
        <p:nvSpPr>
          <p:cNvPr id="6" name="Slide Number Placeholder 5"/>
          <p:cNvSpPr>
            <a:spLocks noGrp="1"/>
          </p:cNvSpPr>
          <p:nvPr>
            <p:ph type="sldNum" sz="quarter" idx="4"/>
          </p:nvPr>
        </p:nvSpPr>
        <p:spPr/>
        <p:txBody>
          <a:bodyPr/>
          <a:lstStyle/>
          <a:p>
            <a:fld id="{1D93BD3E-1E9A-4970-A6F7-E7AC52762E0C}" type="slidenum">
              <a:rPr lang="en-US" smtClean="0"/>
              <a:t>7</a:t>
            </a:fld>
            <a:endParaRPr lang="en-US" dirty="0"/>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c34af464-7aa1-4edd-9be4-83dffc1cb926"/>
    <ds:schemaRef ds:uri="http://purl.org/dc/dcmitype/"/>
    <ds:schemaRef ds:uri="http://purl.org/dc/terms/"/>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15261</TotalTime>
  <Words>819</Words>
  <Application>Microsoft Office PowerPoint</Application>
  <PresentationFormat>On-screen Show (4:3)</PresentationFormat>
  <Paragraphs>81</Paragraphs>
  <Slides>7</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7</vt:i4>
      </vt:variant>
    </vt:vector>
  </HeadingPairs>
  <TitlesOfParts>
    <vt:vector size="13" baseType="lpstr">
      <vt:lpstr>Arial</vt:lpstr>
      <vt:lpstr>Calibri</vt:lpstr>
      <vt:lpstr>Times New Roman</vt:lpstr>
      <vt:lpstr>1_Custom Design</vt:lpstr>
      <vt:lpstr>Office Theme</vt:lpstr>
      <vt:lpstr>Custom Design</vt:lpstr>
      <vt:lpstr>PowerPoint Presentation</vt:lpstr>
      <vt:lpstr>GreenHat Energy LLC - Default</vt:lpstr>
      <vt:lpstr>GreenHat Energy LLC - Default</vt:lpstr>
      <vt:lpstr>GreenHat FTR Portfolio Historical and Auction Net Profit/(Loss) Reference Points</vt:lpstr>
      <vt:lpstr>GreenHat Energy LLC - Default</vt:lpstr>
      <vt:lpstr>Credit Requirements for Congestion Instruments </vt:lpstr>
      <vt:lpstr>GreenHat Default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275</cp:revision>
  <cp:lastPrinted>2018-09-18T19:23:22Z</cp:lastPrinted>
  <dcterms:created xsi:type="dcterms:W3CDTF">2016-01-21T15:20:31Z</dcterms:created>
  <dcterms:modified xsi:type="dcterms:W3CDTF">2018-09-18T21:04:46Z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