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sldIdLst>
    <p:sldId id="268" r:id="rId2"/>
    <p:sldId id="270" r:id="rId3"/>
    <p:sldId id="271" r:id="rId4"/>
    <p:sldId id="269" r:id="rId5"/>
    <p:sldId id="263" r:id="rId6"/>
    <p:sldId id="262" r:id="rId7"/>
    <p:sldId id="265" r:id="rId8"/>
    <p:sldId id="264" r:id="rId9"/>
    <p:sldId id="274" r:id="rId10"/>
    <p:sldId id="272" r:id="rId11"/>
    <p:sldId id="275" r:id="rId1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FF00"/>
    <a:srgbClr val="990033"/>
    <a:srgbClr val="717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64" autoAdjust="0"/>
    <p:restoredTop sz="94660" autoAdjust="0"/>
  </p:normalViewPr>
  <p:slideViewPr>
    <p:cSldViewPr snapToGrid="0" snapToObjects="1">
      <p:cViewPr>
        <p:scale>
          <a:sx n="75" d="100"/>
          <a:sy n="75" d="100"/>
        </p:scale>
        <p:origin x="-1522" y="-6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24" cy="465376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63" y="0"/>
            <a:ext cx="3038324" cy="465376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0852A2-C6F7-4CD7-8019-CEA4264B6393}" type="datetimeFigureOut">
              <a:rPr lang="en-US"/>
              <a:pPr>
                <a:defRPr/>
              </a:pPr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25" y="4415512"/>
            <a:ext cx="5607351" cy="4183618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36"/>
            <a:ext cx="3038324" cy="465375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63" y="8829436"/>
            <a:ext cx="3038324" cy="465375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1E29088-62F4-4499-8587-2D5DF729B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7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978" indent="-28794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394" indent="-22970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4427" indent="-22970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5461" indent="-22970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1348" indent="-229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7235" indent="-229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3122" indent="-229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39009" indent="-22970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F80AFA-4C11-427C-B40C-C49F09D423B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99FF7-5349-4F26-8569-E9D9B7A146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***Utilization of CREZ infrastructure</a:t>
            </a: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ea typeface="Osaka"/>
              <a:cs typeface="Osaka"/>
            </a:endParaRP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Focus is on customer communication, quick hit upgrades and maximizing existing capabilities while implementing long-term solutions</a:t>
            </a: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ea typeface="Osaka"/>
              <a:cs typeface="Osaka"/>
            </a:endParaRP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Progress is increasingly challenging given the limitations of permissible outages and clearances from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ERCOT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, and the overall state of congestion.</a:t>
            </a: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ea typeface="Osaka"/>
              <a:cs typeface="Osaka"/>
            </a:endParaRP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Capex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2011/2012 = ~$</a:t>
            </a:r>
            <a:r>
              <a:rPr lang="en-US" dirty="0" err="1" smtClean="0"/>
              <a:t>7M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2013 = ~$</a:t>
            </a:r>
            <a:r>
              <a:rPr lang="en-US" dirty="0" err="1" smtClean="0"/>
              <a:t>44M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2014+ = ~$</a:t>
            </a:r>
            <a:r>
              <a:rPr lang="en-US" dirty="0" err="1" smtClean="0"/>
              <a:t>195M</a:t>
            </a:r>
            <a:r>
              <a:rPr lang="en-US" dirty="0" smtClean="0"/>
              <a:t> (includes two </a:t>
            </a:r>
            <a:r>
              <a:rPr lang="en-US" dirty="0" err="1" smtClean="0"/>
              <a:t>CCN</a:t>
            </a:r>
            <a:r>
              <a:rPr lang="en-US" dirty="0" smtClean="0"/>
              <a:t> projects)</a:t>
            </a: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ea typeface="Osaka"/>
              <a:cs typeface="Osaka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2257F-BA80-4F51-9C36-881993F5A1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9788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***Utilization of CREZ infrastructure</a:t>
            </a: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ea typeface="Osaka"/>
              <a:cs typeface="Osaka"/>
            </a:endParaRP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Focus is on customer communication, quick hit upgrades and maximizing existing capabilities while implementing long-term solutions</a:t>
            </a: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ea typeface="Osaka"/>
              <a:cs typeface="Osaka"/>
            </a:endParaRP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Progress is increasingly challenging given the limitations of permissible outages and clearances from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ERCOT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, and the overall state of congestion.</a:t>
            </a: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ea typeface="Osaka"/>
              <a:cs typeface="Osaka"/>
            </a:endParaRP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Capex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a typeface="Osaka"/>
                <a:cs typeface="Osaka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2011/2012 = ~$</a:t>
            </a:r>
            <a:r>
              <a:rPr lang="en-US" dirty="0" err="1" smtClean="0"/>
              <a:t>7M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2013 = ~$</a:t>
            </a:r>
            <a:r>
              <a:rPr lang="en-US" dirty="0" err="1" smtClean="0"/>
              <a:t>44M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2014+ = ~$</a:t>
            </a:r>
            <a:r>
              <a:rPr lang="en-US" dirty="0" err="1" smtClean="0"/>
              <a:t>195M</a:t>
            </a:r>
            <a:r>
              <a:rPr lang="en-US" dirty="0" smtClean="0"/>
              <a:t> (includes two </a:t>
            </a:r>
            <a:r>
              <a:rPr lang="en-US" dirty="0" err="1" smtClean="0"/>
              <a:t>CCN</a:t>
            </a:r>
            <a:r>
              <a:rPr lang="en-US" dirty="0" smtClean="0"/>
              <a:t> projects)</a:t>
            </a:r>
          </a:p>
          <a:p>
            <a:pPr defTabSz="9308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bg2">
                  <a:lumMod val="10000"/>
                </a:schemeClr>
              </a:solidFill>
              <a:ea typeface="Osaka"/>
              <a:cs typeface="Osaka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56F08-DC7D-4333-9131-EBD7AB1D90B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726">
              <a:defRPr/>
            </a:pPr>
            <a:fld id="{38C22ADE-33D3-4854-8D63-8CDE0E83B63D}" type="slidenum">
              <a:rPr lang="en-US" smtClean="0"/>
              <a:pPr defTabSz="928726"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CBE4C-CFE7-4083-A658-F016760CC5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726">
              <a:defRPr/>
            </a:pPr>
            <a:fld id="{7A331337-C0B1-425E-ACAB-0BE19302A68D}" type="slidenum">
              <a:rPr lang="en-US" smtClean="0"/>
              <a:pPr defTabSz="928726"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D9385-6B65-4288-A9A3-30C3E9826CA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8726">
              <a:defRPr/>
            </a:pPr>
            <a:fld id="{7A331337-C0B1-425E-ACAB-0BE19302A68D}" type="slidenum">
              <a:rPr lang="en-US" smtClean="0"/>
              <a:pPr defTabSz="928726"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959310-259D-4870-9EFB-55F5B231AB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rc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5" b="64877"/>
          <a:stretch>
            <a:fillRect/>
          </a:stretch>
        </p:blipFill>
        <p:spPr bwMode="auto">
          <a:xfrm>
            <a:off x="184150" y="2146300"/>
            <a:ext cx="895985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034338" y="6161088"/>
            <a:ext cx="1109662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0" descr="Oncor_2color_RGB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724525"/>
            <a:ext cx="26035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7428457" cy="2768031"/>
          </a:xfrm>
        </p:spPr>
        <p:txBody>
          <a:bodyPr lIns="365760">
            <a:noAutofit/>
          </a:bodyPr>
          <a:lstStyle>
            <a:lvl1pPr algn="l">
              <a:defRPr sz="3200" b="1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768030"/>
            <a:ext cx="7428457" cy="1752600"/>
          </a:xfrm>
        </p:spPr>
        <p:txBody>
          <a:bodyPr lIns="365760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71707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90575" y="6161088"/>
            <a:ext cx="504825" cy="347662"/>
          </a:xfrm>
        </p:spPr>
        <p:txBody>
          <a:bodyPr/>
          <a:lstStyle>
            <a:lvl1pPr>
              <a:defRPr sz="700" b="0" i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7950" y="6161088"/>
            <a:ext cx="3194050" cy="347662"/>
          </a:xfrm>
        </p:spPr>
        <p:txBody>
          <a:bodyPr/>
          <a:lstStyle>
            <a:lvl1pPr algn="l"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4488" y="6161088"/>
            <a:ext cx="347662" cy="347662"/>
          </a:xfrm>
        </p:spPr>
        <p:txBody>
          <a:bodyPr/>
          <a:lstStyle>
            <a:lvl1pPr>
              <a:defRPr/>
            </a:lvl1pPr>
          </a:lstStyle>
          <a:p>
            <a:fld id="{835CD87C-33D1-4E7F-9FDF-1687318D3C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0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C213-3DFF-4706-8EB6-106B27442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89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600200"/>
            <a:ext cx="381418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1126" y="1600200"/>
            <a:ext cx="3840258" cy="452596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FCD2D-F88E-45AA-B768-436B8431C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8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18" y="1535113"/>
            <a:ext cx="3657600" cy="639762"/>
          </a:xfrm>
        </p:spPr>
        <p:txBody>
          <a:bodyPr l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918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56" y="1535113"/>
            <a:ext cx="3657600" cy="639762"/>
          </a:xfrm>
        </p:spPr>
        <p:txBody>
          <a:bodyPr lIns="0"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56" y="2174875"/>
            <a:ext cx="3657600" cy="3951288"/>
          </a:xfrm>
        </p:spPr>
        <p:txBody>
          <a:bodyPr l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D1EB0-2258-4E53-BF25-44D58DFEE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176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1A33C-43A9-4A75-9BB6-D6A327695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84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9C075-EC19-4E9C-A5A6-6937F0B1B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88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656D-61B5-4263-B06C-7697275B6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39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48006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7471" y="400150"/>
            <a:ext cx="7750567" cy="4327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472" y="5367338"/>
            <a:ext cx="5486400" cy="804862"/>
          </a:xfrm>
        </p:spPr>
        <p:txBody>
          <a:bodyPr l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2B94-2570-4ABE-82EB-EDBDD96EE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51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ncor_Arcs_PPT_WG1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865688"/>
            <a:ext cx="42735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0"/>
            <a:ext cx="8059737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34747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408113"/>
            <a:ext cx="8059737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363" y="6340475"/>
            <a:ext cx="503237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8/12/2013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7488" y="6340475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717073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7663" y="6340475"/>
            <a:ext cx="365125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b="1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64AA2454-1B69-44EA-A8DF-47515619E53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6" name="Picture 6" descr="Oncor_2color_RGB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/>
          <a:stretch>
            <a:fillRect/>
          </a:stretch>
        </p:blipFill>
        <p:spPr bwMode="auto">
          <a:xfrm>
            <a:off x="8059738" y="6099175"/>
            <a:ext cx="108426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ransition/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Helvetica"/>
          <a:ea typeface="Helvetica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Helvetica"/>
          <a:ea typeface="Helvetica"/>
          <a:cs typeface="Helvetica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200" b="1" kern="1200">
          <a:solidFill>
            <a:srgbClr val="717073"/>
          </a:solidFill>
          <a:latin typeface="Helvetica"/>
          <a:ea typeface="Helvetica"/>
          <a:cs typeface="Helvetica"/>
        </a:defRPr>
      </a:lvl1pPr>
      <a:lvl2pPr marL="171450" indent="-1714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rgbClr val="717073"/>
          </a:solidFill>
          <a:latin typeface="Helvetica"/>
          <a:ea typeface="Helvetica"/>
          <a:cs typeface="Helvetica"/>
        </a:defRPr>
      </a:lvl2pPr>
      <a:lvl3pPr marL="341313" indent="-169863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900" kern="1200">
          <a:solidFill>
            <a:srgbClr val="717073"/>
          </a:solidFill>
          <a:latin typeface="Helvetica"/>
          <a:ea typeface="Helvetica"/>
          <a:cs typeface="Helvetica"/>
        </a:defRPr>
      </a:lvl3pPr>
      <a:lvl4pPr marL="512763" indent="-1714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17073"/>
          </a:solidFill>
          <a:latin typeface="Helvetica"/>
          <a:ea typeface="Helvetica"/>
          <a:cs typeface="Helvetica"/>
        </a:defRPr>
      </a:lvl4pPr>
      <a:lvl5pPr marL="741363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rgbClr val="717073"/>
          </a:solidFill>
          <a:latin typeface="Helvetica"/>
          <a:ea typeface="Helvetic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7427913" cy="13081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rgbClr val="000000"/>
                </a:solidFill>
                <a:latin typeface="+mj-lt"/>
              </a:rPr>
              <a:t>ERCOT MET Center</a:t>
            </a:r>
            <a:endParaRPr lang="en-US" sz="1800" i="1" dirty="0">
              <a:solidFill>
                <a:srgbClr val="000000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rgbClr val="000000"/>
                </a:solidFill>
                <a:latin typeface="+mj-lt"/>
              </a:rPr>
              <a:t>7620 Metro Center </a:t>
            </a:r>
            <a:r>
              <a:rPr lang="en-US" sz="1800" i="1" dirty="0" err="1" smtClean="0">
                <a:solidFill>
                  <a:srgbClr val="000000"/>
                </a:solidFill>
                <a:latin typeface="+mj-lt"/>
              </a:rPr>
              <a:t>Dr</a:t>
            </a:r>
            <a:endParaRPr lang="en-US" sz="1800" i="1" dirty="0">
              <a:solidFill>
                <a:srgbClr val="000000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rgbClr val="000000"/>
                </a:solidFill>
                <a:latin typeface="+mj-lt"/>
              </a:rPr>
              <a:t>Austin, TX 78744</a:t>
            </a:r>
            <a:endParaRPr lang="en-US" sz="1800" i="1" dirty="0">
              <a:solidFill>
                <a:srgbClr val="000000"/>
              </a:solidFill>
              <a:latin typeface="+mj-lt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n-US" altLang="en-US" dirty="0" smtClean="0"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i="1" dirty="0" smtClean="0">
                <a:latin typeface="+mn-lt"/>
                <a:ea typeface="Helvetica" panose="020B0604020202020204" pitchFamily="34" charset="0"/>
                <a:cs typeface="Helvetica" panose="020B0604020202020204" pitchFamily="34" charset="0"/>
              </a:rPr>
              <a:t>Sept 18, 2018</a:t>
            </a:r>
            <a:endParaRPr lang="en-US" altLang="en-US" i="1" dirty="0">
              <a:latin typeface="+mn-lt"/>
              <a:ea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554163" y="1878013"/>
            <a:ext cx="6030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solidFill>
                  <a:srgbClr val="860038"/>
                </a:solidFill>
                <a:latin typeface="Cambria" pitchFamily="18" charset="0"/>
              </a:rPr>
              <a:t>Oncor</a:t>
            </a:r>
            <a:r>
              <a:rPr lang="en-US" altLang="en-US" sz="2800" b="1" dirty="0" smtClean="0">
                <a:solidFill>
                  <a:srgbClr val="860038"/>
                </a:solidFill>
                <a:latin typeface="Cambria" pitchFamily="18" charset="0"/>
              </a:rPr>
              <a:t> Far West TX Update</a:t>
            </a:r>
            <a:endParaRPr lang="en-US" altLang="en-US" sz="2800" b="1" i="1" dirty="0">
              <a:solidFill>
                <a:srgbClr val="860038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2020 Improvements</a:t>
            </a:r>
            <a:endParaRPr lang="en-US" sz="2800" b="1" dirty="0">
              <a:solidFill>
                <a:srgbClr val="860038"/>
              </a:solidFill>
            </a:endParaRPr>
          </a:p>
        </p:txBody>
      </p:sp>
      <p:pic>
        <p:nvPicPr>
          <p:cNvPr id="2050" name="Picture 2" descr="C:\Users\uw3l\Desktop\2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" y="882650"/>
            <a:ext cx="8024495" cy="559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567737" cy="8255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Helvetica" pitchFamily="34" charset="0"/>
                <a:cs typeface="Helvetica" pitchFamily="34" charset="0"/>
              </a:rPr>
              <a:t>QUESTIONS/DISCUSSION</a:t>
            </a:r>
          </a:p>
        </p:txBody>
      </p:sp>
      <p:pic>
        <p:nvPicPr>
          <p:cNvPr id="22531" name="Picture 3" descr="man_leaning_on_big_red_question_ma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916623"/>
            <a:ext cx="35067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86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w3l\Desktop\FT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" y="922251"/>
            <a:ext cx="8034655" cy="553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FWTx1 Project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54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FWTx2 Project/DRD Project</a:t>
            </a:r>
            <a:endParaRPr lang="en-US" sz="2800" b="1" dirty="0">
              <a:solidFill>
                <a:srgbClr val="860038"/>
              </a:solidFill>
            </a:endParaRPr>
          </a:p>
        </p:txBody>
      </p:sp>
      <p:pic>
        <p:nvPicPr>
          <p:cNvPr id="1026" name="Picture 2" descr="C:\Users\uw3l\Desktop\FWT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3" y="996950"/>
            <a:ext cx="7886187" cy="54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16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79500"/>
            <a:ext cx="8458200" cy="5484813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Far West Texas Project 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Approved by ERCOT Board of Directors in Jun 2017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Odessa EVH – Riverton 345 kV Line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Bakersfield – Solstice 345 kV Line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Far </a:t>
            </a:r>
            <a:r>
              <a:rPr lang="en-US" dirty="0">
                <a:solidFill>
                  <a:schemeClr val="tx1"/>
                </a:solidFill>
              </a:rPr>
              <a:t>West Texas Project 2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Approved by ERCOT Board of Directors on June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 345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kV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loop and new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138 kV lines</a:t>
            </a:r>
          </a:p>
          <a:p>
            <a:pPr lvl="1" indent="0"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Dynamic Reactive Devices Project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Approved by ERCOT Board of Directors on June 2018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Immediate voltage support needs due to load increases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Expected in-service in 2019</a:t>
            </a:r>
          </a:p>
          <a:p>
            <a:pPr lvl="1" indent="0">
              <a:buNone/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Odessa EHV – Riverton 345 kV Line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Critical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Status approved by ERCOT BOD Feb 2018</a:t>
            </a:r>
          </a:p>
          <a:p>
            <a:pPr marL="514350" lvl="1" indent="-342900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CCN filed at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March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 9/14/18 PUC Agenda for discussion/possible approval.</a:t>
            </a:r>
          </a:p>
          <a:p>
            <a:pPr marL="514350" lvl="1" indent="-342900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Riverton – Sand Lake – Solstice – Bakersfield 345 kV Lines</a:t>
            </a:r>
            <a:endParaRPr lang="en-US" dirty="0">
              <a:solidFill>
                <a:schemeClr val="tx1"/>
              </a:solidFill>
            </a:endParaRP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Critical Status approved by ERCOT BOD June 2018</a:t>
            </a:r>
          </a:p>
          <a:p>
            <a:pPr marL="514350" lvl="1" indent="-342900"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CCNs planned to be filed Fall 2018</a:t>
            </a:r>
          </a:p>
          <a:p>
            <a:pPr marL="514350" lvl="1" indent="-342900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lvl="1" indent="-342900">
              <a:defRPr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6151419" y="941387"/>
            <a:ext cx="2829070" cy="2723769"/>
            <a:chOff x="6897790" y="908449"/>
            <a:chExt cx="2246210" cy="2195991"/>
          </a:xfrm>
        </p:grpSpPr>
        <p:pic>
          <p:nvPicPr>
            <p:cNvPr id="1331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6" r="11058"/>
            <a:stretch>
              <a:fillRect/>
            </a:stretch>
          </p:blipFill>
          <p:spPr bwMode="auto">
            <a:xfrm>
              <a:off x="6897790" y="908449"/>
              <a:ext cx="2246210" cy="2195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291472" y="1676967"/>
              <a:ext cx="730217" cy="3286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Far West Texas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9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74638" y="788988"/>
            <a:ext cx="8591550" cy="591661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400"/>
              </a:spcBef>
              <a:buFont typeface="Arial" pitchFamily="34" charset="0"/>
              <a:buNone/>
            </a:pPr>
            <a:endParaRPr lang="en-US" alt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279400" y="1100138"/>
            <a:ext cx="8591550" cy="493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</a:pP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Spring 2018 – In-Service</a:t>
            </a:r>
          </a:p>
          <a:p>
            <a:pPr marL="1885950" lvl="4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</a:t>
            </a: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New Riverton 138 kV 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Switch</a:t>
            </a:r>
          </a:p>
          <a:p>
            <a:pPr marL="1885950" lvl="4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</a:t>
            </a: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second circuit on Wink – Culberson 138 kV 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885950" lvl="4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Pirate Cove 138 kV Capacitors</a:t>
            </a:r>
          </a:p>
          <a:p>
            <a:pPr marL="1885950" lvl="4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Fullerton 138 kV 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Switch</a:t>
            </a:r>
          </a:p>
          <a:p>
            <a:pPr marL="1885950" lvl="4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Holt 138 kV 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Switch</a:t>
            </a:r>
            <a:endParaRPr lang="en-US" alt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sz="16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algn="ctr" eaLnBrk="1" hangingPunct="1">
              <a:spcBef>
                <a:spcPts val="600"/>
              </a:spcBef>
            </a:pP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Fall 2018 – Scheduled In-Service</a:t>
            </a:r>
            <a:endParaRPr lang="en-US" altLang="en-US" sz="1600" u="sng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1885950" lvl="4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</a:t>
            </a: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Wink – Yukon 138 kV 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alt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885950" lvl="4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Holt – Andrews County South/North Andrews 138 kV Line</a:t>
            </a:r>
          </a:p>
          <a:p>
            <a:pPr marL="1885950" lvl="4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Yucca (</a:t>
            </a:r>
            <a:r>
              <a:rPr lang="en-US" altLang="en-US" sz="1600" dirty="0" err="1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Oncor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) – Barilla Junction (AEP) 138 kV Line</a:t>
            </a:r>
          </a:p>
          <a:p>
            <a:pPr marL="1885950" lvl="4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</a:t>
            </a: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New Littman – Fullerton 138 kV Line</a:t>
            </a: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2018 Planned Transmission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01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2018 Transmission Improvements</a:t>
            </a:r>
            <a:endParaRPr lang="en-US" sz="2800" b="1" dirty="0">
              <a:solidFill>
                <a:srgbClr val="860038"/>
              </a:solidFill>
            </a:endParaRPr>
          </a:p>
        </p:txBody>
      </p:sp>
      <p:pic>
        <p:nvPicPr>
          <p:cNvPr id="4098" name="Picture 2" descr="C:\Users\uw3l\Desktop\2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76629"/>
            <a:ext cx="8175625" cy="546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5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74638" y="788988"/>
            <a:ext cx="8591550" cy="591661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400"/>
              </a:spcBef>
              <a:buFont typeface="Arial" pitchFamily="34" charset="0"/>
              <a:buNone/>
            </a:pPr>
            <a:endParaRPr lang="en-US" alt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312737" y="1125538"/>
            <a:ext cx="8639175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Spring </a:t>
            </a: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Scheduled In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Service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</a:t>
            </a: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New Sand Lake 138 kV 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Switch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– Sand Lake 138 kV 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alt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Horseshoe Springs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Horseshoe Springs 138 kV Capacitors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Horseshoe Draw Dynamic Reactive </a:t>
            </a:r>
            <a:r>
              <a:rPr lang="en-US" alt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Device</a:t>
            </a:r>
            <a:endParaRPr lang="en-US" sz="16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</a:t>
            </a: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second circuit on Wink – Yukon 138 kV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Wink – No Trees 138 kV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series reactor at Wolf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&amp; Yucca 138 </a:t>
            </a: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kV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Switch</a:t>
            </a:r>
            <a:endParaRPr lang="en-US" sz="1600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Moss 345/138 kV autotransformer #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2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algn="ctr">
              <a:spcBef>
                <a:spcPts val="600"/>
              </a:spcBef>
              <a:buClr>
                <a:schemeClr val="tx1"/>
              </a:buClr>
            </a:pP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Fall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– Scheduled In Service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Quarry Field 138 kV 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Quarry Field 138 kV capacitors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Rondo Dynamic </a:t>
            </a: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Reactive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Device</a:t>
            </a:r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Horseshoe Springs  – Owl Hills 138 kV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Owl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Hills – </a:t>
            </a:r>
            <a:r>
              <a:rPr lang="en-US" sz="1600" dirty="0" err="1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Tunstill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138 kV Line</a:t>
            </a:r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r>
              <a:rPr lang="en-US" altLang="en-US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2019 Planned Transmission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4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2019 Transmission Improvements</a:t>
            </a:r>
            <a:endParaRPr lang="en-US" sz="2800" b="1" dirty="0">
              <a:solidFill>
                <a:srgbClr val="860038"/>
              </a:solidFill>
            </a:endParaRPr>
          </a:p>
        </p:txBody>
      </p:sp>
      <p:pic>
        <p:nvPicPr>
          <p:cNvPr id="3074" name="Picture 2" descr="C:\Users\uw3l\Desktop\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8" y="965200"/>
            <a:ext cx="8719565" cy="54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75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74638" y="788988"/>
            <a:ext cx="8591550" cy="5916612"/>
          </a:xfrm>
        </p:spPr>
        <p:txBody>
          <a:bodyPr/>
          <a:lstStyle/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600"/>
              </a:spcBef>
              <a:buFont typeface="Arial" pitchFamily="34" charset="0"/>
              <a:buNone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  <a:p>
            <a:pPr marL="0" lvl="1" indent="0">
              <a:spcBef>
                <a:spcPts val="400"/>
              </a:spcBef>
              <a:buFont typeface="Arial" pitchFamily="34" charset="0"/>
              <a:buNone/>
            </a:pPr>
            <a:endParaRPr lang="en-US" altLang="en-US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312737" y="1125538"/>
            <a:ext cx="8639175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1" algn="ctr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Spring </a:t>
            </a: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2020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Scheduled In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Service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Cowden North – Odessa North 138 kV Line 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Rebuild Andrews County South – No Trees 138 kV Line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Kyle Ranch – Quarry Field 138 kV Line</a:t>
            </a:r>
          </a:p>
          <a:p>
            <a:pPr marL="1428750" lvl="3" indent="-28575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– Kyle Ranch 138 kV Line</a:t>
            </a:r>
          </a:p>
          <a:p>
            <a:pPr marL="1143000" lvl="3" indent="0" eaLnBrk="1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</a:pPr>
            <a:endParaRPr lang="en-US" sz="16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algn="ctr">
              <a:spcBef>
                <a:spcPts val="600"/>
              </a:spcBef>
              <a:buClr>
                <a:schemeClr val="tx1"/>
              </a:buClr>
            </a:pPr>
            <a:r>
              <a:rPr lang="en-US" altLang="en-US" sz="16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Fall 2020 </a:t>
            </a:r>
            <a:r>
              <a:rPr lang="en-US" altLang="en-US" sz="16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Scheduled In Service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– Odessa EHV / Moss 345 kV Line</a:t>
            </a:r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Riverton 345 kV Switch </a:t>
            </a:r>
            <a:endParaRPr lang="en-US" sz="1600" dirty="0" smtClean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Install Riverton – Sand Lake 345 kV Line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Sand Lake 345 kV </a:t>
            </a: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Switch</a:t>
            </a:r>
          </a:p>
          <a:p>
            <a:pPr marL="1428750" lvl="3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Construct New Sand Lake – Solstice 345 kV Line</a:t>
            </a:r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r>
              <a:rPr lang="en-US" altLang="en-US" dirty="0" smtClean="0">
                <a:solidFill>
                  <a:srgbClr val="717073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spcBef>
                <a:spcPts val="600"/>
              </a:spcBef>
              <a:buClr>
                <a:schemeClr val="tx1"/>
              </a:buClr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717073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1" eaLnBrk="1" hangingPunct="1">
              <a:spcBef>
                <a:spcPts val="600"/>
              </a:spcBef>
            </a:pP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 bwMode="auto">
          <a:xfrm>
            <a:off x="225425" y="298450"/>
            <a:ext cx="8726488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0" rIns="146304" bIns="0" anchor="ctr"/>
          <a:lstStyle>
            <a:lvl1pPr algn="ctr" defTabSz="1462088" rtl="0" fontAlgn="base">
              <a:spcBef>
                <a:spcPct val="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462088" rtl="0" fontAlgn="base"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450850" algn="l">
              <a:defRPr/>
            </a:pPr>
            <a:r>
              <a:rPr lang="en-US" sz="2800" b="1" dirty="0" smtClean="0">
                <a:solidFill>
                  <a:srgbClr val="860038"/>
                </a:solidFill>
              </a:rPr>
              <a:t>2020 Planned Transmission Projects</a:t>
            </a:r>
            <a:endParaRPr lang="en-US" sz="2800" b="1" dirty="0">
              <a:solidFill>
                <a:srgbClr val="860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56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17">
      <a:dk1>
        <a:srgbClr val="860038"/>
      </a:dk1>
      <a:lt1>
        <a:sysClr val="window" lastClr="FFFFFF"/>
      </a:lt1>
      <a:dk2>
        <a:srgbClr val="EF3E42"/>
      </a:dk2>
      <a:lt2>
        <a:srgbClr val="EEECE1"/>
      </a:lt2>
      <a:accent1>
        <a:srgbClr val="007698"/>
      </a:accent1>
      <a:accent2>
        <a:srgbClr val="003D83"/>
      </a:accent2>
      <a:accent3>
        <a:srgbClr val="717073"/>
      </a:accent3>
      <a:accent4>
        <a:srgbClr val="49A942"/>
      </a:accent4>
      <a:accent5>
        <a:srgbClr val="F58025"/>
      </a:accent5>
      <a:accent6>
        <a:srgbClr val="FDB924"/>
      </a:accent6>
      <a:hlink>
        <a:srgbClr val="0000FF"/>
      </a:hlink>
      <a:folHlink>
        <a:srgbClr val="372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611</Words>
  <Application>Microsoft Office PowerPoint</Application>
  <PresentationFormat>On-screen Show (4:3)</PresentationFormat>
  <Paragraphs>127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QUESTIONS/DISCUSSION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2018-06-29T18:02:45Z</dcterms:created>
  <dcterms:modified xsi:type="dcterms:W3CDTF">2018-09-14T13:51:01Z</dcterms:modified>
</cp:coreProperties>
</file>