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1" r:id="rId4"/>
  </p:sldMasterIdLst>
  <p:notesMasterIdLst>
    <p:notesMasterId r:id="rId42"/>
  </p:notesMasterIdLst>
  <p:handoutMasterIdLst>
    <p:handoutMasterId r:id="rId43"/>
  </p:handoutMasterIdLst>
  <p:sldIdLst>
    <p:sldId id="495" r:id="rId5"/>
    <p:sldId id="366" r:id="rId6"/>
    <p:sldId id="381" r:id="rId7"/>
    <p:sldId id="427" r:id="rId8"/>
    <p:sldId id="383" r:id="rId9"/>
    <p:sldId id="428" r:id="rId10"/>
    <p:sldId id="477" r:id="rId11"/>
    <p:sldId id="476" r:id="rId12"/>
    <p:sldId id="372" r:id="rId13"/>
    <p:sldId id="426" r:id="rId14"/>
    <p:sldId id="374" r:id="rId15"/>
    <p:sldId id="377" r:id="rId16"/>
    <p:sldId id="436" r:id="rId17"/>
    <p:sldId id="379" r:id="rId18"/>
    <p:sldId id="390" r:id="rId19"/>
    <p:sldId id="429" r:id="rId20"/>
    <p:sldId id="402" r:id="rId21"/>
    <p:sldId id="406" r:id="rId22"/>
    <p:sldId id="437" r:id="rId23"/>
    <p:sldId id="497" r:id="rId24"/>
    <p:sldId id="478" r:id="rId25"/>
    <p:sldId id="479" r:id="rId26"/>
    <p:sldId id="480" r:id="rId27"/>
    <p:sldId id="481" r:id="rId28"/>
    <p:sldId id="482" r:id="rId29"/>
    <p:sldId id="483" r:id="rId30"/>
    <p:sldId id="484" r:id="rId31"/>
    <p:sldId id="485" r:id="rId32"/>
    <p:sldId id="486" r:id="rId33"/>
    <p:sldId id="487" r:id="rId34"/>
    <p:sldId id="488" r:id="rId35"/>
    <p:sldId id="489" r:id="rId36"/>
    <p:sldId id="490" r:id="rId37"/>
    <p:sldId id="491" r:id="rId38"/>
    <p:sldId id="492" r:id="rId39"/>
    <p:sldId id="493" r:id="rId40"/>
    <p:sldId id="494" r:id="rId41"/>
  </p:sldIdLst>
  <p:sldSz cx="9144000" cy="6858000" type="screen4x3"/>
  <p:notesSz cx="7010400" cy="92964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64" userDrawn="1">
          <p15:clr>
            <a:srgbClr val="A4A3A4"/>
          </p15:clr>
        </p15:guide>
        <p15:guide id="4" pos="39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er, Art" initials="DA" lastIdx="11" clrIdx="0">
    <p:extLst>
      <p:ext uri="{19B8F6BF-5375-455C-9EA6-DF929625EA0E}">
        <p15:presenceInfo xmlns:p15="http://schemas.microsoft.com/office/powerpoint/2012/main" userId="S-1-5-21-639947351-343809578-3807592339-4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FDE5CD"/>
    <a:srgbClr val="F2ECE5"/>
    <a:srgbClr val="F3EDE6"/>
    <a:srgbClr val="FDF7F0"/>
    <a:srgbClr val="F7F1EA"/>
    <a:srgbClr val="B45F07"/>
    <a:srgbClr val="1B9558"/>
    <a:srgbClr val="FFFFFF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35" autoAdjust="0"/>
    <p:restoredTop sz="94434" autoAdjust="0"/>
  </p:normalViewPr>
  <p:slideViewPr>
    <p:cSldViewPr snapToGrid="0" showGuides="1">
      <p:cViewPr varScale="1">
        <p:scale>
          <a:sx n="139" d="100"/>
          <a:sy n="139" d="100"/>
        </p:scale>
        <p:origin x="744" y="132"/>
      </p:cViewPr>
      <p:guideLst>
        <p:guide orient="horz" pos="2160"/>
        <p:guide pos="2880"/>
        <p:guide orient="horz" pos="2064"/>
        <p:guide pos="3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openxmlformats.org/officeDocument/2006/relationships/theme" Target="theme/theme1.xml"/><Relationship Id="rId147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8-30T10:52:36.561" idx="8">
    <p:pos x="10" y="10"/>
    <p:text>change animation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Moved up two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7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07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89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03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947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98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947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6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3FBA-11D0-4627-8081-9E47F20A04F4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23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err="1" smtClean="0"/>
              <a:t>TxSET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5438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8600" y="915382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933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iz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err="1" smtClean="0"/>
              <a:t>TxSET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5438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8600" y="915382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90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563" y="2209800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44CC2C8-5408-449A-B6ED-552E7ABA89E7}" type="datetime1">
              <a:rPr lang="en-US" smtClean="0"/>
              <a:pPr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0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395246"/>
            <a:ext cx="8540496" cy="4929354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731520"/>
            <a:ext cx="8540496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8358C1-8DC9-43A9-8061-A6ACA52D4190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8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15C697-FADE-4294-82D6-EF3C1FACDC68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8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1752" y="0"/>
            <a:ext cx="7616952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FB55661-D0E1-4D62-9E5A-EBD01DB8ECCA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4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1752" y="0"/>
            <a:ext cx="7616952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87DFC7E-2C52-4247-8E09-1C6B049D7D90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165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316736"/>
            <a:ext cx="8540496" cy="502920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685800"/>
            <a:ext cx="8540496" cy="4572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1752" y="0"/>
            <a:ext cx="7616952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CC6C22A-EF8F-4054-A25D-8843D9D67217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35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218043-69B3-4262-90C7-59F2D9E4A367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48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8" r:id="rId2"/>
    <p:sldLayoutId id="2147483955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7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7343366" y="1559432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989821" y="1559432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 – </a:t>
            </a:r>
            <a:r>
              <a:rPr lang="en-US" dirty="0" smtClean="0"/>
              <a:t>Accept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7975-DB30-40F3-B7F3-044D4AE91460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9" name="Bevel 3">
            <a:extLst>
              <a:ext uri="{FF2B5EF4-FFF2-40B4-BE49-F238E27FC236}">
                <a16:creationId xmlns:a16="http://schemas.microsoft.com/office/drawing/2014/main" xmlns="" id="{57A43A3D-85C6-4056-8EBD-62C351BA3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76" y="1559432"/>
            <a:ext cx="1222375" cy="59055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Bevel 3">
            <a:extLst>
              <a:ext uri="{FF2B5EF4-FFF2-40B4-BE49-F238E27FC236}">
                <a16:creationId xmlns:a16="http://schemas.microsoft.com/office/drawing/2014/main" xmlns="" id="{9A3BF15A-3C6B-43FC-B818-CC24E8B7A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76" y="5301286"/>
            <a:ext cx="1219200" cy="827088"/>
          </a:xfrm>
          <a:prstGeom prst="bevel">
            <a:avLst>
              <a:gd name="adj" fmla="val 12500"/>
            </a:avLst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905000" y="1231813"/>
            <a:ext cx="2057400" cy="490371"/>
            <a:chOff x="1905000" y="1231813"/>
            <a:chExt cx="2057400" cy="490371"/>
          </a:xfrm>
        </p:grpSpPr>
        <p:cxnSp>
          <p:nvCxnSpPr>
            <p:cNvPr id="31" name="Straight Arrow Connector 30"/>
            <p:cNvCxnSpPr>
              <a:stCxn id="33" idx="6"/>
            </p:cNvCxnSpPr>
            <p:nvPr/>
          </p:nvCxnSpPr>
          <p:spPr>
            <a:xfrm flipV="1">
              <a:off x="2444496" y="1600201"/>
              <a:ext cx="1517904" cy="7683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462535" y="123181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814_01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905000" y="1493584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40665" y="2327375"/>
            <a:ext cx="2014777" cy="483632"/>
            <a:chOff x="5240665" y="2327375"/>
            <a:chExt cx="2014777" cy="483632"/>
          </a:xfrm>
        </p:grpSpPr>
        <p:cxnSp>
          <p:nvCxnSpPr>
            <p:cNvPr id="57" name="Straight Arrow Connector 56"/>
            <p:cNvCxnSpPr>
              <a:stCxn id="59" idx="2"/>
            </p:cNvCxnSpPr>
            <p:nvPr/>
          </p:nvCxnSpPr>
          <p:spPr>
            <a:xfrm flipH="1">
              <a:off x="5240665" y="2696707"/>
              <a:ext cx="1475281" cy="1824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5770558" y="2327375"/>
              <a:ext cx="954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867_02</a:t>
              </a:r>
              <a:endParaRPr lang="en-US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6715946" y="2582407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6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938579" y="1772912"/>
            <a:ext cx="2023821" cy="483316"/>
            <a:chOff x="1938579" y="1772912"/>
            <a:chExt cx="2023821" cy="483316"/>
          </a:xfrm>
        </p:grpSpPr>
        <p:sp>
          <p:nvSpPr>
            <p:cNvPr id="56" name="TextBox 55"/>
            <p:cNvSpPr txBox="1"/>
            <p:nvPr/>
          </p:nvSpPr>
          <p:spPr>
            <a:xfrm>
              <a:off x="2444121" y="177291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814_05</a:t>
              </a:r>
              <a:endParaRPr lang="en-US" dirty="0"/>
            </a:p>
          </p:txBody>
        </p:sp>
        <p:cxnSp>
          <p:nvCxnSpPr>
            <p:cNvPr id="55" name="Straight Arrow Connector 54"/>
            <p:cNvCxnSpPr>
              <a:stCxn id="37" idx="2"/>
            </p:cNvCxnSpPr>
            <p:nvPr/>
          </p:nvCxnSpPr>
          <p:spPr>
            <a:xfrm flipH="1">
              <a:off x="1938579" y="2141928"/>
              <a:ext cx="1484325" cy="339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422904" y="2027628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10793" y="2329199"/>
            <a:ext cx="2000681" cy="484088"/>
            <a:chOff x="1910793" y="2329199"/>
            <a:chExt cx="2000681" cy="484088"/>
          </a:xfrm>
        </p:grpSpPr>
        <p:cxnSp>
          <p:nvCxnSpPr>
            <p:cNvPr id="61" name="Straight Arrow Connector 60"/>
            <p:cNvCxnSpPr>
              <a:stCxn id="39" idx="2"/>
            </p:cNvCxnSpPr>
            <p:nvPr/>
          </p:nvCxnSpPr>
          <p:spPr>
            <a:xfrm flipH="1">
              <a:off x="1910793" y="2698987"/>
              <a:ext cx="1461185" cy="3303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444121" y="2329199"/>
              <a:ext cx="954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867_02</a:t>
              </a:r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3371978" y="2584687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7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20954" y="2938439"/>
            <a:ext cx="2000680" cy="478404"/>
            <a:chOff x="1920954" y="2938439"/>
            <a:chExt cx="2000680" cy="478404"/>
          </a:xfrm>
        </p:grpSpPr>
        <p:cxnSp>
          <p:nvCxnSpPr>
            <p:cNvPr id="81" name="Straight Arrow Connector 80"/>
            <p:cNvCxnSpPr>
              <a:stCxn id="42" idx="2"/>
            </p:cNvCxnSpPr>
            <p:nvPr/>
          </p:nvCxnSpPr>
          <p:spPr>
            <a:xfrm flipH="1">
              <a:off x="1920954" y="3302543"/>
              <a:ext cx="1461184" cy="8987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2444121" y="2938439"/>
              <a:ext cx="954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3382138" y="318824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9</a:t>
              </a:r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243501" y="1231917"/>
            <a:ext cx="2050341" cy="482219"/>
            <a:chOff x="5243501" y="1231917"/>
            <a:chExt cx="2050341" cy="482219"/>
          </a:xfrm>
        </p:grpSpPr>
        <p:cxnSp>
          <p:nvCxnSpPr>
            <p:cNvPr id="51" name="Straight Arrow Connector 50"/>
            <p:cNvCxnSpPr>
              <a:stCxn id="34" idx="6"/>
            </p:cNvCxnSpPr>
            <p:nvPr/>
          </p:nvCxnSpPr>
          <p:spPr>
            <a:xfrm flipV="1">
              <a:off x="5782997" y="1586600"/>
              <a:ext cx="1510845" cy="1323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5801143" y="123191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814_03</a:t>
              </a:r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243501" y="148553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36443" y="1776856"/>
            <a:ext cx="2006773" cy="479847"/>
            <a:chOff x="5236443" y="1776856"/>
            <a:chExt cx="2006773" cy="479847"/>
          </a:xfrm>
        </p:grpSpPr>
        <p:cxnSp>
          <p:nvCxnSpPr>
            <p:cNvPr id="53" name="Straight Arrow Connector 52"/>
            <p:cNvCxnSpPr>
              <a:stCxn id="36" idx="2"/>
            </p:cNvCxnSpPr>
            <p:nvPr/>
          </p:nvCxnSpPr>
          <p:spPr>
            <a:xfrm flipH="1">
              <a:off x="5236443" y="2142403"/>
              <a:ext cx="1467277" cy="757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5770558" y="1776856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814_04</a:t>
              </a:r>
              <a:endParaRPr lang="en-US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6703720" y="202810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240665" y="2949481"/>
            <a:ext cx="2054951" cy="484088"/>
            <a:chOff x="5240665" y="2949481"/>
            <a:chExt cx="2054951" cy="484088"/>
          </a:xfrm>
        </p:grpSpPr>
        <p:cxnSp>
          <p:nvCxnSpPr>
            <p:cNvPr id="72" name="Straight Arrow Connector 71"/>
            <p:cNvCxnSpPr>
              <a:stCxn id="41" idx="2"/>
            </p:cNvCxnSpPr>
            <p:nvPr/>
          </p:nvCxnSpPr>
          <p:spPr>
            <a:xfrm flipH="1">
              <a:off x="5240665" y="3319269"/>
              <a:ext cx="1515455" cy="1368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5770558" y="2949481"/>
              <a:ext cx="954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6756120" y="3204969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8</a:t>
              </a:r>
              <a:endParaRPr lang="en-US" sz="1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240665" y="3569763"/>
            <a:ext cx="2004681" cy="491254"/>
            <a:chOff x="5240665" y="3569763"/>
            <a:chExt cx="2004681" cy="491254"/>
          </a:xfrm>
        </p:grpSpPr>
        <p:sp>
          <p:nvSpPr>
            <p:cNvPr id="79" name="TextBox 78"/>
            <p:cNvSpPr txBox="1"/>
            <p:nvPr/>
          </p:nvSpPr>
          <p:spPr>
            <a:xfrm>
              <a:off x="5562600" y="3569763"/>
              <a:ext cx="11533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867_03F</a:t>
              </a:r>
              <a:endParaRPr lang="en-US" dirty="0"/>
            </a:p>
          </p:txBody>
        </p:sp>
        <p:cxnSp>
          <p:nvCxnSpPr>
            <p:cNvPr id="78" name="Straight Arrow Connector 77"/>
            <p:cNvCxnSpPr>
              <a:stCxn id="35" idx="2"/>
            </p:cNvCxnSpPr>
            <p:nvPr/>
          </p:nvCxnSpPr>
          <p:spPr>
            <a:xfrm flipH="1">
              <a:off x="5240665" y="3933562"/>
              <a:ext cx="1471281" cy="7357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6711946" y="3806106"/>
              <a:ext cx="533400" cy="2549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smtClean="0"/>
                <a:t>10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938580" y="2285999"/>
            <a:ext cx="6182178" cy="3927371"/>
            <a:chOff x="1938580" y="2285999"/>
            <a:chExt cx="6182178" cy="3927371"/>
          </a:xfrm>
        </p:grpSpPr>
        <p:cxnSp>
          <p:nvCxnSpPr>
            <p:cNvPr id="84" name="Elbow Connector 83"/>
            <p:cNvCxnSpPr>
              <a:stCxn id="44" idx="4"/>
            </p:cNvCxnSpPr>
            <p:nvPr/>
          </p:nvCxnSpPr>
          <p:spPr>
            <a:xfrm rot="5400000">
              <a:off x="3060546" y="1418944"/>
              <a:ext cx="3671546" cy="5915478"/>
            </a:xfrm>
            <a:prstGeom prst="bentConnector2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6910112" y="5844038"/>
              <a:ext cx="954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810_02</a:t>
              </a:r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7587358" y="2285999"/>
              <a:ext cx="533400" cy="2549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smtClean="0"/>
                <a:t>12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47732" y="2267304"/>
            <a:ext cx="3201788" cy="3525999"/>
            <a:chOff x="1947732" y="2267304"/>
            <a:chExt cx="3201788" cy="3525999"/>
          </a:xfrm>
        </p:grpSpPr>
        <p:cxnSp>
          <p:nvCxnSpPr>
            <p:cNvPr id="70" name="Elbow Connector 69"/>
            <p:cNvCxnSpPr>
              <a:stCxn id="43" idx="4"/>
            </p:cNvCxnSpPr>
            <p:nvPr/>
          </p:nvCxnSpPr>
          <p:spPr>
            <a:xfrm rot="5400000">
              <a:off x="1786160" y="2688119"/>
              <a:ext cx="3258233" cy="2935089"/>
            </a:xfrm>
            <a:prstGeom prst="bentConnector3">
              <a:avLst>
                <a:gd name="adj1" fmla="val 99990"/>
              </a:avLst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3819185" y="5423971"/>
              <a:ext cx="10945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867_03F</a:t>
              </a:r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4616120" y="2267304"/>
              <a:ext cx="533400" cy="2592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smtClean="0"/>
                <a:t>11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38580" y="2279163"/>
            <a:ext cx="2600499" cy="3016072"/>
            <a:chOff x="1938580" y="2279163"/>
            <a:chExt cx="2600499" cy="3016072"/>
          </a:xfrm>
        </p:grpSpPr>
        <p:cxnSp>
          <p:nvCxnSpPr>
            <p:cNvPr id="65" name="Elbow Connector 64"/>
            <p:cNvCxnSpPr>
              <a:stCxn id="93" idx="4"/>
            </p:cNvCxnSpPr>
            <p:nvPr/>
          </p:nvCxnSpPr>
          <p:spPr>
            <a:xfrm rot="5400000">
              <a:off x="1718332" y="2728010"/>
              <a:ext cx="2771247" cy="2330752"/>
            </a:xfrm>
            <a:prstGeom prst="bentConnector3">
              <a:avLst>
                <a:gd name="adj1" fmla="val 99838"/>
              </a:avLst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3321206" y="492590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814_06</a:t>
              </a:r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3999583" y="227916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5</a:t>
              </a:r>
            </a:p>
          </p:txBody>
        </p:sp>
      </p:grpSp>
      <p:sp>
        <p:nvSpPr>
          <p:cNvPr id="49" name="Rectangle 48" hidden="1"/>
          <p:cNvSpPr/>
          <p:nvPr/>
        </p:nvSpPr>
        <p:spPr>
          <a:xfrm>
            <a:off x="1877101" y="1237259"/>
            <a:ext cx="2108268" cy="2637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 hidden="1"/>
          <p:cNvSpPr/>
          <p:nvPr/>
        </p:nvSpPr>
        <p:spPr>
          <a:xfrm>
            <a:off x="5195358" y="1295636"/>
            <a:ext cx="2098484" cy="28953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 hidden="1"/>
          <p:cNvSpPr/>
          <p:nvPr/>
        </p:nvSpPr>
        <p:spPr>
          <a:xfrm>
            <a:off x="1935504" y="2244372"/>
            <a:ext cx="3209564" cy="4080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 hidden="1"/>
          <p:cNvSpPr/>
          <p:nvPr/>
        </p:nvSpPr>
        <p:spPr>
          <a:xfrm>
            <a:off x="5124630" y="2238422"/>
            <a:ext cx="3620554" cy="40861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0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60" grpId="0" animBg="1"/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234975" y="3322975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220569" y="3322975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Switch Hold – Add – Deferred Payment Plan (DPP)</a:t>
            </a:r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E13BB8E0-F20A-4DCE-B71F-E74AA816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171" y="3322975"/>
            <a:ext cx="1628775" cy="603504"/>
          </a:xfrm>
          <a:prstGeom prst="bevel">
            <a:avLst>
              <a:gd name="adj" fmla="val 12500"/>
            </a:avLst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DC72-0A65-4E01-BD53-1187176B4C14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92814" y="1387450"/>
            <a:ext cx="7478359" cy="1882300"/>
            <a:chOff x="592814" y="1387450"/>
            <a:chExt cx="7478359" cy="1882300"/>
          </a:xfrm>
        </p:grpSpPr>
        <p:cxnSp>
          <p:nvCxnSpPr>
            <p:cNvPr id="17" name="Elbow Connector 16"/>
            <p:cNvCxnSpPr/>
            <p:nvPr/>
          </p:nvCxnSpPr>
          <p:spPr>
            <a:xfrm>
              <a:off x="847413" y="1756782"/>
              <a:ext cx="7223760" cy="1459656"/>
            </a:xfrm>
            <a:prstGeom prst="bentConnector3">
              <a:avLst>
                <a:gd name="adj1" fmla="val 100059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30" idx="0"/>
            </p:cNvCxnSpPr>
            <p:nvPr/>
          </p:nvCxnSpPr>
          <p:spPr>
            <a:xfrm>
              <a:off x="862562" y="1756782"/>
              <a:ext cx="0" cy="1284368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753902" y="1387450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650_01  (add)</a:t>
              </a:r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592814" y="304115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38400" y="3150176"/>
            <a:ext cx="1717835" cy="471765"/>
            <a:chOff x="2438400" y="3150176"/>
            <a:chExt cx="1717835" cy="471765"/>
          </a:xfrm>
        </p:grpSpPr>
        <p:cxnSp>
          <p:nvCxnSpPr>
            <p:cNvPr id="42" name="Straight Arrow Connector 41"/>
            <p:cNvCxnSpPr>
              <a:stCxn id="33" idx="2"/>
            </p:cNvCxnSpPr>
            <p:nvPr/>
          </p:nvCxnSpPr>
          <p:spPr>
            <a:xfrm flipH="1" flipV="1">
              <a:off x="2438400" y="3505200"/>
              <a:ext cx="1178339" cy="244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665102" y="3150176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814_20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3616739" y="339334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522957" y="3673118"/>
            <a:ext cx="1591791" cy="470959"/>
            <a:chOff x="5522957" y="3673118"/>
            <a:chExt cx="1591791" cy="470959"/>
          </a:xfrm>
        </p:grpSpPr>
        <p:cxnSp>
          <p:nvCxnSpPr>
            <p:cNvPr id="48" name="Straight Arrow Connector 47"/>
            <p:cNvCxnSpPr>
              <a:stCxn id="34" idx="6"/>
            </p:cNvCxnSpPr>
            <p:nvPr/>
          </p:nvCxnSpPr>
          <p:spPr>
            <a:xfrm flipV="1">
              <a:off x="6062453" y="4029591"/>
              <a:ext cx="1052295" cy="18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064019" y="367311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814_21</a:t>
              </a:r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522957" y="3915477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46553" y="3138309"/>
            <a:ext cx="1728671" cy="483446"/>
            <a:chOff x="5446553" y="3138309"/>
            <a:chExt cx="1728671" cy="483446"/>
          </a:xfrm>
        </p:grpSpPr>
        <p:cxnSp>
          <p:nvCxnSpPr>
            <p:cNvPr id="46" name="Straight Arrow Connector 45"/>
            <p:cNvCxnSpPr>
              <a:stCxn id="32" idx="2"/>
            </p:cNvCxnSpPr>
            <p:nvPr/>
          </p:nvCxnSpPr>
          <p:spPr>
            <a:xfrm flipH="1">
              <a:off x="5446553" y="3506901"/>
              <a:ext cx="1189175" cy="74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674111" y="3138309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814_20</a:t>
              </a:r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6635728" y="3392046"/>
              <a:ext cx="539496" cy="2297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20674" y="2369442"/>
            <a:ext cx="6192876" cy="919113"/>
            <a:chOff x="1620674" y="2369442"/>
            <a:chExt cx="6192876" cy="919113"/>
          </a:xfrm>
        </p:grpSpPr>
        <p:cxnSp>
          <p:nvCxnSpPr>
            <p:cNvPr id="35" name="Straight Connector 34"/>
            <p:cNvCxnSpPr>
              <a:endCxn id="31" idx="0"/>
            </p:cNvCxnSpPr>
            <p:nvPr/>
          </p:nvCxnSpPr>
          <p:spPr>
            <a:xfrm>
              <a:off x="7543802" y="2732518"/>
              <a:ext cx="0" cy="291491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/>
            <p:nvPr/>
          </p:nvCxnSpPr>
          <p:spPr>
            <a:xfrm rot="10800000" flipV="1">
              <a:off x="1620674" y="2738774"/>
              <a:ext cx="5943600" cy="549781"/>
            </a:xfrm>
            <a:prstGeom prst="bentConnector3">
              <a:avLst>
                <a:gd name="adj1" fmla="val 99862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217665" y="2369442"/>
              <a:ext cx="30957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650_02  (acknowledgement)</a:t>
              </a:r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7274054" y="3024009"/>
              <a:ext cx="539496" cy="2136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sp>
        <p:nvSpPr>
          <p:cNvPr id="28" name="Rectangle 27" hidden="1"/>
          <p:cNvSpPr/>
          <p:nvPr/>
        </p:nvSpPr>
        <p:spPr>
          <a:xfrm>
            <a:off x="482325" y="1254706"/>
            <a:ext cx="8052075" cy="2032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 hidden="1"/>
          <p:cNvSpPr/>
          <p:nvPr/>
        </p:nvSpPr>
        <p:spPr>
          <a:xfrm>
            <a:off x="2382656" y="3237660"/>
            <a:ext cx="1807150" cy="906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 hidden="1"/>
          <p:cNvSpPr/>
          <p:nvPr/>
        </p:nvSpPr>
        <p:spPr>
          <a:xfrm>
            <a:off x="5435273" y="3264273"/>
            <a:ext cx="1739951" cy="1444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6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6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Hold – Add - Tampering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65A1-1051-420F-BFCE-D84F290762C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438400" y="3143819"/>
            <a:ext cx="1692199" cy="483363"/>
            <a:chOff x="2438400" y="3143819"/>
            <a:chExt cx="1692199" cy="483363"/>
          </a:xfrm>
        </p:grpSpPr>
        <p:cxnSp>
          <p:nvCxnSpPr>
            <p:cNvPr id="24" name="Straight Arrow Connector 23"/>
            <p:cNvCxnSpPr>
              <a:stCxn id="17" idx="2"/>
            </p:cNvCxnSpPr>
            <p:nvPr/>
          </p:nvCxnSpPr>
          <p:spPr>
            <a:xfrm flipH="1" flipV="1">
              <a:off x="2438400" y="3505200"/>
              <a:ext cx="1152703" cy="768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658517" y="3143819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814_20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3591103" y="339858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535017" y="3655334"/>
            <a:ext cx="1579731" cy="474912"/>
            <a:chOff x="5535017" y="3655334"/>
            <a:chExt cx="1579731" cy="474912"/>
          </a:xfrm>
        </p:grpSpPr>
        <p:cxnSp>
          <p:nvCxnSpPr>
            <p:cNvPr id="28" name="Straight Arrow Connector 27"/>
            <p:cNvCxnSpPr>
              <a:stCxn id="18" idx="6"/>
            </p:cNvCxnSpPr>
            <p:nvPr/>
          </p:nvCxnSpPr>
          <p:spPr>
            <a:xfrm>
              <a:off x="6074513" y="4015392"/>
              <a:ext cx="1040235" cy="1419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085953" y="3655334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814_21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5535017" y="3900537"/>
              <a:ext cx="539496" cy="2297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446553" y="3145899"/>
            <a:ext cx="1692200" cy="483725"/>
            <a:chOff x="5446553" y="3145899"/>
            <a:chExt cx="1692200" cy="483725"/>
          </a:xfrm>
        </p:grpSpPr>
        <p:cxnSp>
          <p:nvCxnSpPr>
            <p:cNvPr id="26" name="Straight Arrow Connector 25"/>
            <p:cNvCxnSpPr>
              <a:stCxn id="16" idx="2"/>
            </p:cNvCxnSpPr>
            <p:nvPr/>
          </p:nvCxnSpPr>
          <p:spPr>
            <a:xfrm flipH="1" flipV="1">
              <a:off x="5446553" y="3507641"/>
              <a:ext cx="1152704" cy="7683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51936" y="3145899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814_20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599257" y="3401023"/>
              <a:ext cx="539496" cy="2286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26238" y="2369442"/>
            <a:ext cx="6293009" cy="919113"/>
            <a:chOff x="1526238" y="2369442"/>
            <a:chExt cx="6293009" cy="919113"/>
          </a:xfrm>
        </p:grpSpPr>
        <p:cxnSp>
          <p:nvCxnSpPr>
            <p:cNvPr id="22" name="Elbow Connector 21"/>
            <p:cNvCxnSpPr/>
            <p:nvPr/>
          </p:nvCxnSpPr>
          <p:spPr>
            <a:xfrm rot="10800000" flipV="1">
              <a:off x="1526238" y="2738774"/>
              <a:ext cx="6035040" cy="549781"/>
            </a:xfrm>
            <a:prstGeom prst="bentConnector3">
              <a:avLst>
                <a:gd name="adj1" fmla="val 99862"/>
              </a:avLst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412679" y="2369442"/>
              <a:ext cx="22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810_02  (tampering)</a:t>
              </a:r>
              <a:endParaRPr lang="en-US" dirty="0"/>
            </a:p>
          </p:txBody>
        </p:sp>
        <p:cxnSp>
          <p:nvCxnSpPr>
            <p:cNvPr id="21" name="Straight Connector 20"/>
            <p:cNvCxnSpPr>
              <a:endCxn id="19" idx="0"/>
            </p:cNvCxnSpPr>
            <p:nvPr/>
          </p:nvCxnSpPr>
          <p:spPr>
            <a:xfrm>
              <a:off x="7543800" y="2743200"/>
              <a:ext cx="5699" cy="291437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7279751" y="3034637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sp>
        <p:nvSpPr>
          <p:cNvPr id="32" name="Rectangle 31" hidden="1"/>
          <p:cNvSpPr/>
          <p:nvPr/>
        </p:nvSpPr>
        <p:spPr>
          <a:xfrm>
            <a:off x="1454922" y="1335806"/>
            <a:ext cx="6472528" cy="1946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 hidden="1"/>
          <p:cNvSpPr/>
          <p:nvPr/>
        </p:nvSpPr>
        <p:spPr>
          <a:xfrm>
            <a:off x="2440549" y="3172049"/>
            <a:ext cx="1699873" cy="1247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 hidden="1"/>
          <p:cNvSpPr/>
          <p:nvPr/>
        </p:nvSpPr>
        <p:spPr>
          <a:xfrm>
            <a:off x="5425868" y="3216945"/>
            <a:ext cx="1735007" cy="12026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234975" y="3322975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220569" y="3322975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37" name="Bevel 3">
            <a:extLst>
              <a:ext uri="{FF2B5EF4-FFF2-40B4-BE49-F238E27FC236}">
                <a16:creationId xmlns:a16="http://schemas.microsoft.com/office/drawing/2014/main" xmlns="" id="{E13BB8E0-F20A-4DCE-B71F-E74AA816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171" y="3322975"/>
            <a:ext cx="1628775" cy="603504"/>
          </a:xfrm>
          <a:prstGeom prst="bevel">
            <a:avLst>
              <a:gd name="adj" fmla="val 12500"/>
            </a:avLst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</p:spTree>
    <p:extLst>
      <p:ext uri="{BB962C8B-B14F-4D97-AF65-F5344CB8AC3E}">
        <p14:creationId xmlns:p14="http://schemas.microsoft.com/office/powerpoint/2010/main" val="101778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Hold – Remove – DPP / Tampering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DC72-0A65-4E01-BD53-1187176B4C14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34520" y="1387450"/>
            <a:ext cx="7286270" cy="1873156"/>
            <a:chOff x="734520" y="1387450"/>
            <a:chExt cx="7286270" cy="1873156"/>
          </a:xfrm>
        </p:grpSpPr>
        <p:cxnSp>
          <p:nvCxnSpPr>
            <p:cNvPr id="18" name="Elbow Connector 17"/>
            <p:cNvCxnSpPr/>
            <p:nvPr/>
          </p:nvCxnSpPr>
          <p:spPr>
            <a:xfrm>
              <a:off x="979910" y="1775832"/>
              <a:ext cx="7040880" cy="1463040"/>
            </a:xfrm>
            <a:prstGeom prst="bentConnector3">
              <a:avLst>
                <a:gd name="adj1" fmla="val 100084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21" idx="0"/>
            </p:cNvCxnSpPr>
            <p:nvPr/>
          </p:nvCxnSpPr>
          <p:spPr>
            <a:xfrm>
              <a:off x="1004268" y="1750798"/>
              <a:ext cx="0" cy="1281208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497512" y="1387450"/>
              <a:ext cx="2005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650_01  (remove)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734520" y="303200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438400" y="3116030"/>
            <a:ext cx="1683498" cy="505911"/>
            <a:chOff x="2438400" y="3116030"/>
            <a:chExt cx="1683498" cy="505911"/>
          </a:xfrm>
        </p:grpSpPr>
        <p:cxnSp>
          <p:nvCxnSpPr>
            <p:cNvPr id="29" name="Straight Arrow Connector 28"/>
            <p:cNvCxnSpPr>
              <a:stCxn id="24" idx="2"/>
            </p:cNvCxnSpPr>
            <p:nvPr/>
          </p:nvCxnSpPr>
          <p:spPr>
            <a:xfrm flipH="1" flipV="1">
              <a:off x="2438400" y="3505200"/>
              <a:ext cx="1144002" cy="244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635555" y="311603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814_20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3582402" y="339334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34682" y="3692499"/>
            <a:ext cx="1580066" cy="477596"/>
            <a:chOff x="5534682" y="3663924"/>
            <a:chExt cx="1580066" cy="477596"/>
          </a:xfrm>
        </p:grpSpPr>
        <p:cxnSp>
          <p:nvCxnSpPr>
            <p:cNvPr id="33" name="Straight Arrow Connector 32"/>
            <p:cNvCxnSpPr>
              <a:stCxn id="25" idx="6"/>
            </p:cNvCxnSpPr>
            <p:nvPr/>
          </p:nvCxnSpPr>
          <p:spPr>
            <a:xfrm>
              <a:off x="6074178" y="4027220"/>
              <a:ext cx="1040570" cy="237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073607" y="3663924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814_21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5534682" y="391292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446553" y="3137877"/>
            <a:ext cx="1692200" cy="487566"/>
            <a:chOff x="5446553" y="3137877"/>
            <a:chExt cx="1692200" cy="487566"/>
          </a:xfrm>
        </p:grpSpPr>
        <p:cxnSp>
          <p:nvCxnSpPr>
            <p:cNvPr id="31" name="Straight Arrow Connector 30"/>
            <p:cNvCxnSpPr>
              <a:stCxn id="23" idx="2"/>
            </p:cNvCxnSpPr>
            <p:nvPr/>
          </p:nvCxnSpPr>
          <p:spPr>
            <a:xfrm flipH="1" flipV="1">
              <a:off x="5446553" y="3507641"/>
              <a:ext cx="1152704" cy="294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641978" y="313787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814_20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6599257" y="3395734"/>
              <a:ext cx="539496" cy="2297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19252" y="2321817"/>
            <a:ext cx="6181143" cy="936324"/>
            <a:chOff x="1628777" y="2369442"/>
            <a:chExt cx="6181143" cy="936324"/>
          </a:xfrm>
        </p:grpSpPr>
        <p:cxnSp>
          <p:nvCxnSpPr>
            <p:cNvPr id="26" name="Straight Connector 25"/>
            <p:cNvCxnSpPr>
              <a:endCxn id="22" idx="0"/>
            </p:cNvCxnSpPr>
            <p:nvPr/>
          </p:nvCxnSpPr>
          <p:spPr>
            <a:xfrm flipH="1">
              <a:off x="7540172" y="2743200"/>
              <a:ext cx="3628" cy="333966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/>
            <p:nvPr/>
          </p:nvCxnSpPr>
          <p:spPr>
            <a:xfrm rot="10800000" flipV="1">
              <a:off x="1628777" y="2739915"/>
              <a:ext cx="5943600" cy="548640"/>
            </a:xfrm>
            <a:prstGeom prst="bentConnector3">
              <a:avLst>
                <a:gd name="adj1" fmla="val 99862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52718" y="2369442"/>
              <a:ext cx="30957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650_02  (acknowledgement)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7270424" y="307716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sp>
        <p:nvSpPr>
          <p:cNvPr id="37" name="Rectangle 36" hidden="1"/>
          <p:cNvSpPr/>
          <p:nvPr/>
        </p:nvSpPr>
        <p:spPr>
          <a:xfrm>
            <a:off x="657840" y="1201865"/>
            <a:ext cx="7876560" cy="20822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 hidden="1"/>
          <p:cNvSpPr/>
          <p:nvPr/>
        </p:nvSpPr>
        <p:spPr>
          <a:xfrm>
            <a:off x="2430835" y="3162402"/>
            <a:ext cx="1728339" cy="1007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 hidden="1"/>
          <p:cNvSpPr/>
          <p:nvPr/>
        </p:nvSpPr>
        <p:spPr>
          <a:xfrm>
            <a:off x="5459240" y="3207708"/>
            <a:ext cx="1717613" cy="1221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234975" y="3322975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220569" y="3322975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42" name="Bevel 3">
            <a:extLst>
              <a:ext uri="{FF2B5EF4-FFF2-40B4-BE49-F238E27FC236}">
                <a16:creationId xmlns:a16="http://schemas.microsoft.com/office/drawing/2014/main" xmlns="" id="{E13BB8E0-F20A-4DCE-B71F-E74AA816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171" y="3322975"/>
            <a:ext cx="1628775" cy="603504"/>
          </a:xfrm>
          <a:prstGeom prst="bevel">
            <a:avLst>
              <a:gd name="adj" fmla="val 12500"/>
            </a:avLst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</p:spTree>
    <p:extLst>
      <p:ext uri="{BB962C8B-B14F-4D97-AF65-F5344CB8AC3E}">
        <p14:creationId xmlns:p14="http://schemas.microsoft.com/office/powerpoint/2010/main" val="189966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446680" y="3089782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005934" y="3115107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w/ Switch Hold</a:t>
            </a:r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37EFAADB-B319-4BAB-9C39-042CD28D0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74" y="3089782"/>
            <a:ext cx="1222375" cy="59055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CD85-8B82-4F98-B0B3-D3085EAAB41C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97798" y="2754868"/>
            <a:ext cx="2109477" cy="483632"/>
            <a:chOff x="1797798" y="2754868"/>
            <a:chExt cx="2109477" cy="483632"/>
          </a:xfrm>
        </p:grpSpPr>
        <p:cxnSp>
          <p:nvCxnSpPr>
            <p:cNvPr id="12" name="Straight Arrow Connector 11"/>
            <p:cNvCxnSpPr>
              <a:stCxn id="21" idx="6"/>
            </p:cNvCxnSpPr>
            <p:nvPr/>
          </p:nvCxnSpPr>
          <p:spPr>
            <a:xfrm>
              <a:off x="2337294" y="3124200"/>
              <a:ext cx="1569981" cy="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337294" y="2754868"/>
              <a:ext cx="1416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814_01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797798" y="300990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249118" y="2754868"/>
            <a:ext cx="2119433" cy="483632"/>
            <a:chOff x="5249118" y="2754868"/>
            <a:chExt cx="2119433" cy="483632"/>
          </a:xfrm>
        </p:grpSpPr>
        <p:cxnSp>
          <p:nvCxnSpPr>
            <p:cNvPr id="15" name="Straight Arrow Connector 14"/>
            <p:cNvCxnSpPr>
              <a:stCxn id="22" idx="6"/>
            </p:cNvCxnSpPr>
            <p:nvPr/>
          </p:nvCxnSpPr>
          <p:spPr>
            <a:xfrm>
              <a:off x="5788614" y="3124200"/>
              <a:ext cx="1579937" cy="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88614" y="2754868"/>
              <a:ext cx="14220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814_03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5249118" y="300990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59075" y="3449615"/>
            <a:ext cx="2109476" cy="474685"/>
            <a:chOff x="5259075" y="3449615"/>
            <a:chExt cx="2109476" cy="474685"/>
          </a:xfrm>
        </p:grpSpPr>
        <p:cxnSp>
          <p:nvCxnSpPr>
            <p:cNvPr id="13" name="Straight Arrow Connector 12"/>
            <p:cNvCxnSpPr>
              <a:stCxn id="23" idx="2"/>
            </p:cNvCxnSpPr>
            <p:nvPr/>
          </p:nvCxnSpPr>
          <p:spPr>
            <a:xfrm flipH="1">
              <a:off x="5259075" y="3810000"/>
              <a:ext cx="1569980" cy="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695849" y="3449615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814_04R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6829055" y="369570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797801" y="3449615"/>
            <a:ext cx="2108774" cy="474685"/>
            <a:chOff x="1797801" y="3449615"/>
            <a:chExt cx="2108774" cy="474685"/>
          </a:xfrm>
        </p:grpSpPr>
        <p:cxnSp>
          <p:nvCxnSpPr>
            <p:cNvPr id="19" name="Straight Arrow Connector 18"/>
            <p:cNvCxnSpPr>
              <a:stCxn id="24" idx="2"/>
            </p:cNvCxnSpPr>
            <p:nvPr/>
          </p:nvCxnSpPr>
          <p:spPr>
            <a:xfrm flipH="1">
              <a:off x="1797801" y="3810000"/>
              <a:ext cx="1569278" cy="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966332" y="3449615"/>
              <a:ext cx="13890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814_05R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3367079" y="369570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sp>
        <p:nvSpPr>
          <p:cNvPr id="27" name="Rectangle 26" hidden="1"/>
          <p:cNvSpPr/>
          <p:nvPr/>
        </p:nvSpPr>
        <p:spPr>
          <a:xfrm>
            <a:off x="1778823" y="2754869"/>
            <a:ext cx="2148364" cy="1322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 hidden="1"/>
          <p:cNvSpPr/>
          <p:nvPr/>
        </p:nvSpPr>
        <p:spPr>
          <a:xfrm>
            <a:off x="5218784" y="2759329"/>
            <a:ext cx="2149767" cy="13183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61347" y="5728334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Same result for MVI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Rectangle 28" hidden="1"/>
          <p:cNvSpPr/>
          <p:nvPr/>
        </p:nvSpPr>
        <p:spPr>
          <a:xfrm>
            <a:off x="3499008" y="4771301"/>
            <a:ext cx="2148364" cy="1322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11" grpId="0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268617" y="2938889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</a:t>
            </a:r>
            <a:r>
              <a:rPr lang="en-US" dirty="0" smtClean="0"/>
              <a:t>Out (MVO) </a:t>
            </a:r>
            <a:r>
              <a:rPr lang="en-US" dirty="0"/>
              <a:t>– Reject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0AFB-390B-4867-92DE-8CDA32C66A2D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42969" y="2938889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0" name="Bevel 3">
            <a:extLst>
              <a:ext uri="{FF2B5EF4-FFF2-40B4-BE49-F238E27FC236}">
                <a16:creationId xmlns:a16="http://schemas.microsoft.com/office/drawing/2014/main" xmlns="" id="{AE9F1716-ABF5-4D8B-AAD6-5144A6B8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82" y="2938889"/>
            <a:ext cx="1628775" cy="58420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/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89643" y="2626381"/>
            <a:ext cx="1713127" cy="467838"/>
            <a:chOff x="2289643" y="2626381"/>
            <a:chExt cx="1713127" cy="467838"/>
          </a:xfrm>
        </p:grpSpPr>
        <p:cxnSp>
          <p:nvCxnSpPr>
            <p:cNvPr id="19" name="Straight Arrow Connector 18"/>
            <p:cNvCxnSpPr>
              <a:stCxn id="24" idx="6"/>
            </p:cNvCxnSpPr>
            <p:nvPr/>
          </p:nvCxnSpPr>
          <p:spPr>
            <a:xfrm>
              <a:off x="2829139" y="2979919"/>
              <a:ext cx="1173631" cy="253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829607" y="2626381"/>
              <a:ext cx="10319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814_24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2289643" y="2865619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216594" y="3265277"/>
            <a:ext cx="1788100" cy="469546"/>
            <a:chOff x="2216594" y="3265277"/>
            <a:chExt cx="1788100" cy="469546"/>
          </a:xfrm>
        </p:grpSpPr>
        <p:cxnSp>
          <p:nvCxnSpPr>
            <p:cNvPr id="27" name="Straight Arrow Connector 26"/>
            <p:cNvCxnSpPr>
              <a:stCxn id="30" idx="2"/>
            </p:cNvCxnSpPr>
            <p:nvPr/>
          </p:nvCxnSpPr>
          <p:spPr>
            <a:xfrm flipH="1" flipV="1">
              <a:off x="2216594" y="3616485"/>
              <a:ext cx="1248604" cy="403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339623" y="3265277"/>
              <a:ext cx="11208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814_25R</a:t>
              </a:r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3465198" y="350622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sp>
        <p:nvSpPr>
          <p:cNvPr id="16" name="Rectangle 15" hidden="1"/>
          <p:cNvSpPr/>
          <p:nvPr/>
        </p:nvSpPr>
        <p:spPr>
          <a:xfrm>
            <a:off x="2209486" y="2612062"/>
            <a:ext cx="1898489" cy="118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Out – Accept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7061-3354-4FAE-BAB1-A34DDFFB314A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2289643" y="2626381"/>
            <a:ext cx="1713127" cy="467838"/>
            <a:chOff x="2289643" y="2626381"/>
            <a:chExt cx="1713127" cy="467838"/>
          </a:xfrm>
        </p:grpSpPr>
        <p:cxnSp>
          <p:nvCxnSpPr>
            <p:cNvPr id="10" name="Straight Arrow Connector 9"/>
            <p:cNvCxnSpPr>
              <a:stCxn id="40" idx="6"/>
            </p:cNvCxnSpPr>
            <p:nvPr/>
          </p:nvCxnSpPr>
          <p:spPr>
            <a:xfrm>
              <a:off x="2829139" y="2979919"/>
              <a:ext cx="1173631" cy="253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829607" y="2626381"/>
              <a:ext cx="10319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814_24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2289643" y="2865619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86222" y="2631271"/>
            <a:ext cx="1796864" cy="452306"/>
            <a:chOff x="5386222" y="2631271"/>
            <a:chExt cx="1796864" cy="452306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5912070" y="2982450"/>
              <a:ext cx="1271016" cy="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926462" y="2631271"/>
              <a:ext cx="10961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814_24</a:t>
              </a:r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5386222" y="2854977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402582" y="3265277"/>
            <a:ext cx="1790024" cy="469546"/>
            <a:chOff x="5402582" y="3265277"/>
            <a:chExt cx="1790024" cy="469546"/>
          </a:xfrm>
        </p:grpSpPr>
        <p:cxnSp>
          <p:nvCxnSpPr>
            <p:cNvPr id="20" name="Straight Arrow Connector 19"/>
            <p:cNvCxnSpPr>
              <a:stCxn id="42" idx="2"/>
            </p:cNvCxnSpPr>
            <p:nvPr/>
          </p:nvCxnSpPr>
          <p:spPr>
            <a:xfrm flipH="1" flipV="1">
              <a:off x="5402582" y="3616485"/>
              <a:ext cx="1250528" cy="403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693667" y="326527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814_25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6653110" y="350622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216594" y="3265277"/>
            <a:ext cx="1788100" cy="469546"/>
            <a:chOff x="2216594" y="3265277"/>
            <a:chExt cx="1788100" cy="469546"/>
          </a:xfrm>
        </p:grpSpPr>
        <p:cxnSp>
          <p:nvCxnSpPr>
            <p:cNvPr id="11" name="Straight Arrow Connector 10"/>
            <p:cNvCxnSpPr>
              <a:stCxn id="43" idx="2"/>
            </p:cNvCxnSpPr>
            <p:nvPr/>
          </p:nvCxnSpPr>
          <p:spPr>
            <a:xfrm flipH="1" flipV="1">
              <a:off x="2216594" y="3616485"/>
              <a:ext cx="1248604" cy="403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06337" y="326527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814_25</a:t>
              </a:r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3465198" y="350622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402581" y="4047939"/>
            <a:ext cx="1786177" cy="474293"/>
            <a:chOff x="5402581" y="4047939"/>
            <a:chExt cx="1786177" cy="474293"/>
          </a:xfrm>
        </p:grpSpPr>
        <p:cxnSp>
          <p:nvCxnSpPr>
            <p:cNvPr id="26" name="Straight Arrow Connector 25"/>
            <p:cNvCxnSpPr>
              <a:stCxn id="44" idx="2"/>
            </p:cNvCxnSpPr>
            <p:nvPr/>
          </p:nvCxnSpPr>
          <p:spPr>
            <a:xfrm flipH="1">
              <a:off x="5402581" y="4407932"/>
              <a:ext cx="1246681" cy="0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547815" y="4047939"/>
              <a:ext cx="10999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867_03F</a:t>
              </a:r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6649262" y="429363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16592" y="4037233"/>
            <a:ext cx="1788102" cy="484999"/>
            <a:chOff x="2216592" y="4037233"/>
            <a:chExt cx="1788102" cy="484999"/>
          </a:xfrm>
        </p:grpSpPr>
        <p:cxnSp>
          <p:nvCxnSpPr>
            <p:cNvPr id="24" name="Straight Arrow Connector 23"/>
            <p:cNvCxnSpPr>
              <a:stCxn id="45" idx="2"/>
            </p:cNvCxnSpPr>
            <p:nvPr/>
          </p:nvCxnSpPr>
          <p:spPr>
            <a:xfrm flipH="1">
              <a:off x="2216592" y="4407932"/>
              <a:ext cx="1248606" cy="982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367887" y="4037233"/>
              <a:ext cx="10925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867_03F</a:t>
              </a:r>
              <a:endParaRPr 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3465198" y="429363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6</a:t>
              </a:r>
              <a:endParaRPr lang="en-US" sz="14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257232" y="1893790"/>
            <a:ext cx="6829678" cy="1003316"/>
            <a:chOff x="1257232" y="1893790"/>
            <a:chExt cx="6829678" cy="1003316"/>
          </a:xfrm>
        </p:grpSpPr>
        <p:cxnSp>
          <p:nvCxnSpPr>
            <p:cNvPr id="32" name="Elbow Connector 31"/>
            <p:cNvCxnSpPr/>
            <p:nvPr/>
          </p:nvCxnSpPr>
          <p:spPr>
            <a:xfrm rot="10800000" flipV="1">
              <a:off x="1257232" y="2275314"/>
              <a:ext cx="6583680" cy="609600"/>
            </a:xfrm>
            <a:prstGeom prst="bentConnector3">
              <a:avLst>
                <a:gd name="adj1" fmla="val 100069"/>
              </a:avLst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endCxn id="46" idx="0"/>
            </p:cNvCxnSpPr>
            <p:nvPr/>
          </p:nvCxnSpPr>
          <p:spPr>
            <a:xfrm flipH="1">
              <a:off x="7817162" y="2275313"/>
              <a:ext cx="3395" cy="393193"/>
            </a:xfrm>
            <a:prstGeom prst="line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096136" y="189379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810_02</a:t>
              </a:r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7547414" y="266850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7</a:t>
              </a:r>
              <a:endParaRPr lang="en-US" sz="1400" dirty="0"/>
            </a:p>
          </p:txBody>
        </p:sp>
      </p:grpSp>
      <p:sp>
        <p:nvSpPr>
          <p:cNvPr id="34" name="Rectangle 33" hidden="1"/>
          <p:cNvSpPr/>
          <p:nvPr/>
        </p:nvSpPr>
        <p:spPr>
          <a:xfrm>
            <a:off x="1020152" y="1155169"/>
            <a:ext cx="7133248" cy="1741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 hidden="1"/>
          <p:cNvSpPr/>
          <p:nvPr/>
        </p:nvSpPr>
        <p:spPr>
          <a:xfrm>
            <a:off x="2225236" y="2770104"/>
            <a:ext cx="1851243" cy="2052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 hidden="1"/>
          <p:cNvSpPr/>
          <p:nvPr/>
        </p:nvSpPr>
        <p:spPr>
          <a:xfrm>
            <a:off x="5332043" y="2794176"/>
            <a:ext cx="1915214" cy="22290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268617" y="2938889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142969" y="2938889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48" name="Bevel 3">
            <a:extLst>
              <a:ext uri="{FF2B5EF4-FFF2-40B4-BE49-F238E27FC236}">
                <a16:creationId xmlns:a16="http://schemas.microsoft.com/office/drawing/2014/main" xmlns="" id="{AE9F1716-ABF5-4D8B-AAD6-5144A6B8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82" y="2938889"/>
            <a:ext cx="1628775" cy="58420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/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</p:spTree>
    <p:extLst>
      <p:ext uri="{BB962C8B-B14F-4D97-AF65-F5344CB8AC3E}">
        <p14:creationId xmlns:p14="http://schemas.microsoft.com/office/powerpoint/2010/main" val="18484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7351866" y="1959915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3997002" y="1959915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Move Out to </a:t>
            </a:r>
            <a:r>
              <a:rPr lang="en-US" dirty="0" smtClean="0"/>
              <a:t>Continuous Service Agreement (CSA)</a:t>
            </a:r>
            <a:endParaRPr lang="en-US" dirty="0"/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5325A852-1E75-49A5-B030-078135A47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1959915"/>
            <a:ext cx="1301750" cy="603504"/>
          </a:xfrm>
          <a:prstGeom prst="bevel">
            <a:avLst>
              <a:gd name="adj" fmla="val 12500"/>
            </a:avLst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CSA CR </a:t>
            </a:r>
          </a:p>
        </p:txBody>
      </p:sp>
      <p:sp>
        <p:nvSpPr>
          <p:cNvPr id="11" name="Bevel 3">
            <a:extLst>
              <a:ext uri="{FF2B5EF4-FFF2-40B4-BE49-F238E27FC236}">
                <a16:creationId xmlns:a16="http://schemas.microsoft.com/office/drawing/2014/main" xmlns="" id="{4ECF6E18-4729-4801-9237-874C2AD58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4928455"/>
            <a:ext cx="1397000" cy="827088"/>
          </a:xfrm>
          <a:prstGeom prst="bevel">
            <a:avLst>
              <a:gd name="adj" fmla="val 12500"/>
            </a:avLst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FA87-2833-4753-A1D9-3681F5431BA3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1945891" y="2667308"/>
            <a:ext cx="6570412" cy="3256646"/>
            <a:chOff x="1910434" y="2667308"/>
            <a:chExt cx="6605869" cy="3256646"/>
          </a:xfrm>
        </p:grpSpPr>
        <p:cxnSp>
          <p:nvCxnSpPr>
            <p:cNvPr id="53" name="Elbow Connector 52"/>
            <p:cNvCxnSpPr>
              <a:stCxn id="63" idx="4"/>
            </p:cNvCxnSpPr>
            <p:nvPr/>
          </p:nvCxnSpPr>
          <p:spPr>
            <a:xfrm rot="5400000">
              <a:off x="3552503" y="1253970"/>
              <a:ext cx="3022257" cy="6306395"/>
            </a:xfrm>
            <a:prstGeom prst="bentConnector2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642454" y="555462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810_02</a:t>
              </a:r>
              <a:endParaRPr lang="en-US" dirty="0"/>
            </a:p>
          </p:txBody>
        </p:sp>
        <p:sp>
          <p:nvSpPr>
            <p:cNvPr id="63" name="Oval 62"/>
            <p:cNvSpPr/>
            <p:nvPr/>
          </p:nvSpPr>
          <p:spPr>
            <a:xfrm>
              <a:off x="7917353" y="2667308"/>
              <a:ext cx="598950" cy="22873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10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45891" y="2653141"/>
            <a:ext cx="2074739" cy="2099622"/>
            <a:chOff x="1955284" y="2685809"/>
            <a:chExt cx="2771152" cy="2509922"/>
          </a:xfrm>
        </p:grpSpPr>
        <p:cxnSp>
          <p:nvCxnSpPr>
            <p:cNvPr id="41" name="Elbow Connector 40"/>
            <p:cNvCxnSpPr>
              <a:stCxn id="64" idx="6"/>
            </p:cNvCxnSpPr>
            <p:nvPr/>
          </p:nvCxnSpPr>
          <p:spPr>
            <a:xfrm flipV="1">
              <a:off x="2494780" y="2685809"/>
              <a:ext cx="2231656" cy="2395622"/>
            </a:xfrm>
            <a:prstGeom prst="bentConnector2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2927768" y="459742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814_24</a:t>
              </a:r>
              <a:endParaRPr lang="en-US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1955284" y="496713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247691" y="1613037"/>
            <a:ext cx="2067509" cy="465344"/>
            <a:chOff x="5247691" y="1613037"/>
            <a:chExt cx="2067509" cy="465344"/>
          </a:xfrm>
        </p:grpSpPr>
        <p:cxnSp>
          <p:nvCxnSpPr>
            <p:cNvPr id="12" name="Straight Arrow Connector 11"/>
            <p:cNvCxnSpPr>
              <a:stCxn id="65" idx="6"/>
            </p:cNvCxnSpPr>
            <p:nvPr/>
          </p:nvCxnSpPr>
          <p:spPr>
            <a:xfrm>
              <a:off x="5787187" y="1964081"/>
              <a:ext cx="1528013" cy="1711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812475" y="161303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814_03</a:t>
              </a:r>
              <a:endParaRPr lang="en-US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5247691" y="184978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239390" y="2059247"/>
            <a:ext cx="2024074" cy="465633"/>
            <a:chOff x="5247691" y="2224949"/>
            <a:chExt cx="2024074" cy="465633"/>
          </a:xfrm>
        </p:grpSpPr>
        <p:cxnSp>
          <p:nvCxnSpPr>
            <p:cNvPr id="22" name="Straight Arrow Connector 21"/>
            <p:cNvCxnSpPr>
              <a:stCxn id="66" idx="2"/>
            </p:cNvCxnSpPr>
            <p:nvPr/>
          </p:nvCxnSpPr>
          <p:spPr>
            <a:xfrm flipH="1">
              <a:off x="5247691" y="2576282"/>
              <a:ext cx="1484578" cy="8474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774374" y="2224949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814_04</a:t>
              </a:r>
              <a:endParaRPr lang="en-US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6732269" y="246198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945891" y="2644437"/>
            <a:ext cx="2834653" cy="2544718"/>
            <a:chOff x="1910430" y="2667010"/>
            <a:chExt cx="2557963" cy="2066444"/>
          </a:xfrm>
        </p:grpSpPr>
        <p:cxnSp>
          <p:nvCxnSpPr>
            <p:cNvPr id="32" name="Elbow Connector 31"/>
            <p:cNvCxnSpPr>
              <a:stCxn id="67" idx="4"/>
            </p:cNvCxnSpPr>
            <p:nvPr/>
          </p:nvCxnSpPr>
          <p:spPr>
            <a:xfrm rot="5400000">
              <a:off x="2164112" y="2641929"/>
              <a:ext cx="1780852" cy="2288215"/>
            </a:xfrm>
            <a:prstGeom prst="bentConnector2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2567452" y="436412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814_25</a:t>
              </a:r>
              <a:endParaRPr lang="en-US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3928897" y="266701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901825" y="1613799"/>
            <a:ext cx="2000579" cy="464582"/>
            <a:chOff x="1901825" y="1613799"/>
            <a:chExt cx="2000579" cy="464582"/>
          </a:xfrm>
        </p:grpSpPr>
        <p:cxnSp>
          <p:nvCxnSpPr>
            <p:cNvPr id="13" name="Straight Arrow Connector 12"/>
            <p:cNvCxnSpPr>
              <a:stCxn id="68" idx="2"/>
            </p:cNvCxnSpPr>
            <p:nvPr/>
          </p:nvCxnSpPr>
          <p:spPr>
            <a:xfrm flipH="1">
              <a:off x="1901825" y="1964081"/>
              <a:ext cx="1461083" cy="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422648" y="1613799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814_22</a:t>
              </a:r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3362908" y="184978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257801" y="2811974"/>
            <a:ext cx="1985644" cy="504557"/>
            <a:chOff x="5257801" y="2811974"/>
            <a:chExt cx="1985644" cy="504557"/>
          </a:xfrm>
        </p:grpSpPr>
        <p:cxnSp>
          <p:nvCxnSpPr>
            <p:cNvPr id="24" name="Straight Arrow Connector 23"/>
            <p:cNvCxnSpPr>
              <a:stCxn id="69" idx="2"/>
            </p:cNvCxnSpPr>
            <p:nvPr/>
          </p:nvCxnSpPr>
          <p:spPr>
            <a:xfrm flipH="1" flipV="1">
              <a:off x="5257801" y="3201241"/>
              <a:ext cx="1446148" cy="990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703841" y="2811974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867_03F</a:t>
              </a:r>
              <a:endParaRPr lang="en-US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6703949" y="308793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6</a:t>
              </a:r>
              <a:endParaRPr lang="en-US" sz="14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945891" y="2650681"/>
            <a:ext cx="3457856" cy="2905657"/>
            <a:chOff x="1910434" y="2650681"/>
            <a:chExt cx="3493313" cy="2835720"/>
          </a:xfrm>
        </p:grpSpPr>
        <p:cxnSp>
          <p:nvCxnSpPr>
            <p:cNvPr id="46" name="Elbow Connector 45"/>
            <p:cNvCxnSpPr>
              <a:stCxn id="70" idx="4"/>
            </p:cNvCxnSpPr>
            <p:nvPr/>
          </p:nvCxnSpPr>
          <p:spPr>
            <a:xfrm rot="5400000">
              <a:off x="2232041" y="2584442"/>
              <a:ext cx="2580352" cy="3223565"/>
            </a:xfrm>
            <a:prstGeom prst="bentConnector2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2613901" y="5123842"/>
              <a:ext cx="1106402" cy="360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867_03F</a:t>
              </a:r>
              <a:endParaRPr lang="en-US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4864251" y="2650681"/>
              <a:ext cx="539496" cy="2553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7</a:t>
              </a:r>
              <a:endParaRPr lang="en-US" sz="14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257801" y="3457918"/>
            <a:ext cx="1985644" cy="470730"/>
            <a:chOff x="5257801" y="3457918"/>
            <a:chExt cx="1985644" cy="470730"/>
          </a:xfrm>
        </p:grpSpPr>
        <p:cxnSp>
          <p:nvCxnSpPr>
            <p:cNvPr id="26" name="Straight Arrow Connector 25"/>
            <p:cNvCxnSpPr>
              <a:stCxn id="71" idx="2"/>
            </p:cNvCxnSpPr>
            <p:nvPr/>
          </p:nvCxnSpPr>
          <p:spPr>
            <a:xfrm flipH="1">
              <a:off x="5257801" y="3814348"/>
              <a:ext cx="1446148" cy="3377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774374" y="345791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6703949" y="3700048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8</a:t>
              </a:r>
              <a:endParaRPr lang="en-US" sz="1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854406" y="3462647"/>
            <a:ext cx="1985957" cy="471229"/>
            <a:chOff x="1907111" y="2219353"/>
            <a:chExt cx="1985957" cy="471229"/>
          </a:xfrm>
        </p:grpSpPr>
        <p:cxnSp>
          <p:nvCxnSpPr>
            <p:cNvPr id="29" name="Straight Arrow Connector 28"/>
            <p:cNvCxnSpPr>
              <a:stCxn id="72" idx="2"/>
            </p:cNvCxnSpPr>
            <p:nvPr/>
          </p:nvCxnSpPr>
          <p:spPr>
            <a:xfrm flipH="1">
              <a:off x="1907111" y="2576282"/>
              <a:ext cx="1446461" cy="2878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404633" y="221935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353572" y="246198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9</a:t>
              </a:r>
              <a:endParaRPr lang="en-US" sz="1400" dirty="0"/>
            </a:p>
          </p:txBody>
        </p:sp>
      </p:grpSp>
      <p:sp>
        <p:nvSpPr>
          <p:cNvPr id="42" name="Rectangle 41" hidden="1"/>
          <p:cNvSpPr/>
          <p:nvPr/>
        </p:nvSpPr>
        <p:spPr>
          <a:xfrm>
            <a:off x="1866894" y="1573463"/>
            <a:ext cx="2087140" cy="45987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 hidden="1"/>
          <p:cNvSpPr/>
          <p:nvPr/>
        </p:nvSpPr>
        <p:spPr>
          <a:xfrm>
            <a:off x="3873147" y="2619870"/>
            <a:ext cx="1319469" cy="34761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 hidden="1"/>
          <p:cNvSpPr/>
          <p:nvPr/>
        </p:nvSpPr>
        <p:spPr>
          <a:xfrm>
            <a:off x="5185357" y="1665408"/>
            <a:ext cx="2126936" cy="4430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 hidden="1"/>
          <p:cNvSpPr/>
          <p:nvPr/>
        </p:nvSpPr>
        <p:spPr>
          <a:xfrm>
            <a:off x="6447788" y="2595496"/>
            <a:ext cx="2089038" cy="3500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0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7162800" y="3244970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146531" y="3244970"/>
            <a:ext cx="1164437" cy="600456"/>
          </a:xfrm>
          <a:prstGeom prst="rect">
            <a:avLst/>
          </a:prstGeom>
          <a:solidFill>
            <a:srgbClr val="00AEC7">
              <a:alpha val="2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Disconnect for Non-Pay (DNP</a:t>
            </a:r>
            <a:r>
              <a:rPr lang="en-US" dirty="0" smtClean="0"/>
              <a:t>)*</a:t>
            </a:r>
            <a:endParaRPr lang="en-US" dirty="0"/>
          </a:p>
        </p:txBody>
      </p:sp>
      <p:sp>
        <p:nvSpPr>
          <p:cNvPr id="12" name="Bevel 3">
            <a:extLst>
              <a:ext uri="{FF2B5EF4-FFF2-40B4-BE49-F238E27FC236}">
                <a16:creationId xmlns:a16="http://schemas.microsoft.com/office/drawing/2014/main" xmlns="" id="{163BB607-464B-4FCB-97FB-910C2F011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23" y="3244970"/>
            <a:ext cx="1628775" cy="58420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825-82B1-42D9-B987-DB433F4989D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97052" y="1459468"/>
            <a:ext cx="7262377" cy="1687780"/>
            <a:chOff x="797052" y="1459468"/>
            <a:chExt cx="7262377" cy="168778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066800" y="1828800"/>
              <a:ext cx="0" cy="1295400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>
              <a:off x="1050219" y="1836794"/>
              <a:ext cx="7009210" cy="1287406"/>
            </a:xfrm>
            <a:prstGeom prst="bentConnector3">
              <a:avLst>
                <a:gd name="adj1" fmla="val 100095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177342" y="145946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650_01</a:t>
              </a:r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797052" y="2918648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981204" y="2345862"/>
            <a:ext cx="5778744" cy="825394"/>
            <a:chOff x="1981204" y="2345862"/>
            <a:chExt cx="5778744" cy="825394"/>
          </a:xfrm>
        </p:grpSpPr>
        <p:cxnSp>
          <p:nvCxnSpPr>
            <p:cNvPr id="20" name="Straight Connector 19"/>
            <p:cNvCxnSpPr>
              <a:endCxn id="29" idx="0"/>
            </p:cNvCxnSpPr>
            <p:nvPr/>
          </p:nvCxnSpPr>
          <p:spPr>
            <a:xfrm>
              <a:off x="7490200" y="2715194"/>
              <a:ext cx="0" cy="227462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/>
            <p:nvPr/>
          </p:nvCxnSpPr>
          <p:spPr>
            <a:xfrm rot="10800000" flipV="1">
              <a:off x="1981204" y="2733675"/>
              <a:ext cx="5508996" cy="427094"/>
            </a:xfrm>
            <a:prstGeom prst="bentConnector3">
              <a:avLst>
                <a:gd name="adj1" fmla="val 99961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177342" y="234586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650_02</a:t>
              </a:r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7220452" y="294265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sp>
        <p:nvSpPr>
          <p:cNvPr id="21" name="Rectangle 20" hidden="1"/>
          <p:cNvSpPr/>
          <p:nvPr/>
        </p:nvSpPr>
        <p:spPr>
          <a:xfrm>
            <a:off x="665923" y="1388498"/>
            <a:ext cx="7743440" cy="1829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31449" y="5867400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Does not apply to MOU/EC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2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Reconnect after </a:t>
            </a:r>
            <a:r>
              <a:rPr lang="en-US" dirty="0" smtClean="0"/>
              <a:t>DNP*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825-82B1-42D9-B987-DB433F4989D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97052" y="1459468"/>
            <a:ext cx="7252852" cy="1706067"/>
            <a:chOff x="797052" y="1459468"/>
            <a:chExt cx="7252852" cy="1706067"/>
          </a:xfrm>
        </p:grpSpPr>
        <p:cxnSp>
          <p:nvCxnSpPr>
            <p:cNvPr id="23" name="Elbow Connector 22"/>
            <p:cNvCxnSpPr/>
            <p:nvPr/>
          </p:nvCxnSpPr>
          <p:spPr>
            <a:xfrm>
              <a:off x="1040694" y="1836794"/>
              <a:ext cx="7009210" cy="1287406"/>
            </a:xfrm>
            <a:prstGeom prst="bentConnector3">
              <a:avLst>
                <a:gd name="adj1" fmla="val 100095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066800" y="1828800"/>
              <a:ext cx="0" cy="1295400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177342" y="145946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650_01</a:t>
              </a:r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797052" y="2936935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91050" y="2345862"/>
            <a:ext cx="6192650" cy="824432"/>
            <a:chOff x="1591050" y="2345862"/>
            <a:chExt cx="6192650" cy="824432"/>
          </a:xfrm>
        </p:grpSpPr>
        <p:cxnSp>
          <p:nvCxnSpPr>
            <p:cNvPr id="25" name="Straight Connector 24"/>
            <p:cNvCxnSpPr>
              <a:endCxn id="30" idx="0"/>
            </p:cNvCxnSpPr>
            <p:nvPr/>
          </p:nvCxnSpPr>
          <p:spPr>
            <a:xfrm>
              <a:off x="7512762" y="2744337"/>
              <a:ext cx="1190" cy="186876"/>
            </a:xfrm>
            <a:prstGeom prst="line">
              <a:avLst/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1591050" y="2743200"/>
              <a:ext cx="5943600" cy="427094"/>
            </a:xfrm>
            <a:prstGeom prst="bentConnector3">
              <a:avLst>
                <a:gd name="adj1" fmla="val 99961"/>
              </a:avLst>
            </a:prstGeom>
            <a:ln w="50800">
              <a:solidFill>
                <a:schemeClr val="accent5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177342" y="234586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650_02</a:t>
              </a:r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7244204" y="293121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sp>
        <p:nvSpPr>
          <p:cNvPr id="18" name="Rectangle 17" hidden="1"/>
          <p:cNvSpPr/>
          <p:nvPr/>
        </p:nvSpPr>
        <p:spPr>
          <a:xfrm>
            <a:off x="692167" y="1396232"/>
            <a:ext cx="7717196" cy="1774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131449" y="5867400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Does not apply to MOU/EC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162800" y="3244970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146531" y="3244970"/>
            <a:ext cx="1164437" cy="600456"/>
          </a:xfrm>
          <a:prstGeom prst="rect">
            <a:avLst/>
          </a:prstGeom>
          <a:solidFill>
            <a:srgbClr val="00AEC7">
              <a:alpha val="2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32" name="Bevel 3">
            <a:extLst>
              <a:ext uri="{FF2B5EF4-FFF2-40B4-BE49-F238E27FC236}">
                <a16:creationId xmlns:a16="http://schemas.microsoft.com/office/drawing/2014/main" xmlns="" id="{163BB607-464B-4FCB-97FB-910C2F011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23" y="3244970"/>
            <a:ext cx="1628775" cy="58420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4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663" y="111435"/>
            <a:ext cx="7543800" cy="627796"/>
          </a:xfrm>
        </p:spPr>
        <p:txBody>
          <a:bodyPr>
            <a:normAutofit/>
          </a:bodyPr>
          <a:lstStyle/>
          <a:p>
            <a:r>
              <a:rPr lang="en-US" dirty="0"/>
              <a:t>Overview of transaction flow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35ED-5729-4407-A47D-E14AC7B07D0D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5909" y="4324002"/>
            <a:ext cx="7580741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650</a:t>
            </a:r>
            <a:endParaRPr lang="en-US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03811" y="1739634"/>
            <a:ext cx="7586401" cy="610936"/>
            <a:chOff x="1920240" y="1794277"/>
            <a:chExt cx="8595360" cy="682496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920240" y="1802674"/>
              <a:ext cx="8595360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939290" y="1806213"/>
              <a:ext cx="0" cy="670560"/>
            </a:xfrm>
            <a:prstGeom prst="straightConnector1">
              <a:avLst/>
            </a:prstGeom>
            <a:ln w="38100" cap="sq">
              <a:solidFill>
                <a:schemeClr val="accent1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99279" y="1794277"/>
              <a:ext cx="0" cy="676656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206556" y="2114182"/>
            <a:ext cx="6775294" cy="236388"/>
            <a:chOff x="2253392" y="2068274"/>
            <a:chExt cx="7955280" cy="393192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10190770" y="2082438"/>
              <a:ext cx="0" cy="365760"/>
            </a:xfrm>
            <a:prstGeom prst="straightConnector1">
              <a:avLst/>
            </a:prstGeom>
            <a:ln w="38100" cap="sq">
              <a:solidFill>
                <a:schemeClr val="accent4">
                  <a:lumMod val="60000"/>
                  <a:lumOff val="4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253392" y="2077799"/>
              <a:ext cx="7955280" cy="0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69206" y="2068274"/>
              <a:ext cx="0" cy="393192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378279" y="2479968"/>
            <a:ext cx="1175351" cy="1805890"/>
            <a:chOff x="1419225" y="2725140"/>
            <a:chExt cx="1409700" cy="1789710"/>
          </a:xfrm>
        </p:grpSpPr>
        <p:sp>
          <p:nvSpPr>
            <p:cNvPr id="20" name="Rectangle 19"/>
            <p:cNvSpPr/>
            <p:nvPr/>
          </p:nvSpPr>
          <p:spPr>
            <a:xfrm>
              <a:off x="1419225" y="3191865"/>
              <a:ext cx="1409700" cy="13229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419225" y="2725140"/>
              <a:ext cx="1409700" cy="466725"/>
            </a:xfrm>
            <a:prstGeom prst="rect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TDSP</a:t>
              </a:r>
              <a:endParaRPr 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582294" y="2477923"/>
            <a:ext cx="1175351" cy="1805890"/>
            <a:chOff x="9582150" y="2718809"/>
            <a:chExt cx="1409700" cy="1789710"/>
          </a:xfrm>
        </p:grpSpPr>
        <p:sp>
          <p:nvSpPr>
            <p:cNvPr id="23" name="Rectangle 22"/>
            <p:cNvSpPr/>
            <p:nvPr/>
          </p:nvSpPr>
          <p:spPr>
            <a:xfrm>
              <a:off x="9582150" y="3185534"/>
              <a:ext cx="1409700" cy="132298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582150" y="2718809"/>
              <a:ext cx="1409700" cy="466725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CR</a:t>
              </a:r>
              <a:endParaRPr 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05909" y="1790894"/>
            <a:ext cx="7580741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810</a:t>
            </a:r>
            <a:r>
              <a:rPr lang="en-US" b="1" dirty="0" smtClean="0">
                <a:solidFill>
                  <a:srgbClr val="E64A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solidFill>
                <a:srgbClr val="E64AC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7346" y="1403066"/>
            <a:ext cx="8175069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824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601" y="2712039"/>
            <a:ext cx="2676861" cy="1338431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646805" y="4320721"/>
            <a:ext cx="7743407" cy="715608"/>
            <a:chOff x="1920240" y="1108387"/>
            <a:chExt cx="8595360" cy="709196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920240" y="1802674"/>
              <a:ext cx="859536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939290" y="1108387"/>
              <a:ext cx="0" cy="670560"/>
            </a:xfrm>
            <a:prstGeom prst="straightConnector1">
              <a:avLst/>
            </a:prstGeom>
            <a:ln w="38100" cap="sq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507668" y="1140927"/>
              <a:ext cx="0" cy="67665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023603" y="4316172"/>
            <a:ext cx="6942557" cy="379764"/>
            <a:chOff x="2240280" y="4646634"/>
            <a:chExt cx="7955280" cy="376361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10177658" y="4646634"/>
              <a:ext cx="0" cy="365760"/>
            </a:xfrm>
            <a:prstGeom prst="straightConnector1">
              <a:avLst/>
            </a:prstGeom>
            <a:ln w="38100" cap="sq">
              <a:solidFill>
                <a:schemeClr val="accent5">
                  <a:lumMod val="40000"/>
                  <a:lumOff val="6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240280" y="5022995"/>
              <a:ext cx="7955280" cy="0"/>
            </a:xfrm>
            <a:prstGeom prst="lin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2256094" y="4646634"/>
              <a:ext cx="0" cy="365760"/>
            </a:xfrm>
            <a:prstGeom prst="straightConnector1">
              <a:avLst/>
            </a:prstGeom>
            <a:ln w="38100" cap="sq">
              <a:solidFill>
                <a:schemeClr val="accent5">
                  <a:lumMod val="40000"/>
                  <a:lumOff val="6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59229" y="4679279"/>
            <a:ext cx="8289370" cy="37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820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081301" y="2634248"/>
            <a:ext cx="1143585" cy="1496829"/>
            <a:chOff x="3114675" y="2771644"/>
            <a:chExt cx="1371600" cy="1483418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3114675" y="3113518"/>
              <a:ext cx="1371600" cy="0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3114675" y="3672541"/>
              <a:ext cx="1289923" cy="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3196352" y="4231564"/>
              <a:ext cx="1289923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3193887" y="2771644"/>
              <a:ext cx="1210713" cy="362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814</a:t>
              </a:r>
              <a:endParaRPr lang="en-US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193888" y="3333294"/>
              <a:ext cx="12107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824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193886" y="3885730"/>
              <a:ext cx="12107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867</a:t>
              </a:r>
              <a:endPara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904462" y="2627804"/>
            <a:ext cx="1143585" cy="1496830"/>
            <a:chOff x="7772400" y="2771643"/>
            <a:chExt cx="1371600" cy="1483419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7772400" y="3113518"/>
              <a:ext cx="1371600" cy="0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7772400" y="3672541"/>
              <a:ext cx="1289923" cy="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7854077" y="4231564"/>
              <a:ext cx="1289923" cy="0"/>
            </a:xfrm>
            <a:prstGeom prst="straightConnector1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863603" y="2771643"/>
              <a:ext cx="12082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814</a:t>
              </a:r>
              <a:endParaRPr lang="en-US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860590" y="3333294"/>
              <a:ext cx="121126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824</a:t>
              </a:r>
              <a:endPara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860588" y="3885730"/>
              <a:ext cx="1211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867</a:t>
              </a:r>
              <a:endPara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632671" y="5320608"/>
            <a:ext cx="2241157" cy="780850"/>
            <a:chOff x="9018714" y="5435035"/>
            <a:chExt cx="2688013" cy="773856"/>
          </a:xfrm>
        </p:grpSpPr>
        <p:sp>
          <p:nvSpPr>
            <p:cNvPr id="52" name="Rectangle 51"/>
            <p:cNvSpPr/>
            <p:nvPr/>
          </p:nvSpPr>
          <p:spPr>
            <a:xfrm>
              <a:off x="9018714" y="5500155"/>
              <a:ext cx="854242" cy="16844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018714" y="5968692"/>
              <a:ext cx="854243" cy="16844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872955" y="5435035"/>
              <a:ext cx="1833770" cy="274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824 –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ejects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872957" y="5931892"/>
              <a:ext cx="18337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867 – Usage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24341" y="5293694"/>
            <a:ext cx="3452559" cy="732135"/>
            <a:chOff x="4769562" y="5463355"/>
            <a:chExt cx="4140952" cy="725577"/>
          </a:xfrm>
        </p:grpSpPr>
        <p:sp>
          <p:nvSpPr>
            <p:cNvPr id="57" name="Rectangle 56"/>
            <p:cNvSpPr/>
            <p:nvPr/>
          </p:nvSpPr>
          <p:spPr>
            <a:xfrm>
              <a:off x="4769562" y="5517633"/>
              <a:ext cx="854242" cy="16844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769562" y="5968692"/>
              <a:ext cx="854243" cy="16844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623803" y="5463355"/>
              <a:ext cx="3286711" cy="274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814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ESIID info and relationships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623805" y="5914414"/>
              <a:ext cx="3286709" cy="274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820 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Remittance advice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67746" y="5292312"/>
            <a:ext cx="2377741" cy="761835"/>
            <a:chOff x="1931066" y="5445466"/>
            <a:chExt cx="2851831" cy="755010"/>
          </a:xfrm>
        </p:grpSpPr>
        <p:sp>
          <p:nvSpPr>
            <p:cNvPr id="62" name="Rectangle 61"/>
            <p:cNvSpPr/>
            <p:nvPr/>
          </p:nvSpPr>
          <p:spPr>
            <a:xfrm>
              <a:off x="1931066" y="5500155"/>
              <a:ext cx="854242" cy="16844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931066" y="5968692"/>
              <a:ext cx="854242" cy="16844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85306" y="5445466"/>
              <a:ext cx="19975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650 – Service Orders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85308" y="5923477"/>
              <a:ext cx="1700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810 – Invoice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16380" y="1374626"/>
            <a:ext cx="8263362" cy="970716"/>
            <a:chOff x="1920240" y="1802674"/>
            <a:chExt cx="8595360" cy="674099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1920240" y="1802674"/>
              <a:ext cx="8595360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1939290" y="1806213"/>
              <a:ext cx="0" cy="670560"/>
            </a:xfrm>
            <a:prstGeom prst="straightConnector1">
              <a:avLst/>
            </a:prstGeom>
            <a:ln w="38100" cap="sq">
              <a:solidFill>
                <a:schemeClr val="accent3">
                  <a:lumMod val="75000"/>
                </a:schemeClr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430973" y="1019212"/>
            <a:ext cx="8175069" cy="3726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814 PC/PD only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997" y="3002745"/>
            <a:ext cx="984524" cy="1242192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4240" y="3009919"/>
            <a:ext cx="904359" cy="1179754"/>
          </a:xfrm>
          <a:prstGeom prst="rect">
            <a:avLst/>
          </a:prstGeom>
        </p:spPr>
      </p:pic>
      <p:cxnSp>
        <p:nvCxnSpPr>
          <p:cNvPr id="73" name="Straight Arrow Connector 72"/>
          <p:cNvCxnSpPr/>
          <p:nvPr/>
        </p:nvCxnSpPr>
        <p:spPr>
          <a:xfrm>
            <a:off x="8679742" y="1379722"/>
            <a:ext cx="0" cy="965620"/>
          </a:xfrm>
          <a:prstGeom prst="straightConnector1">
            <a:avLst/>
          </a:prstGeom>
          <a:ln w="38100" cap="sq">
            <a:solidFill>
              <a:schemeClr val="accent3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5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 Answers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447-3327-4999-A9BE-AA2D53A9E4E7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6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CB6-EE68-4234-B07C-E9C27A1319D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280159"/>
            <a:ext cx="8439150" cy="490156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dirty="0" smtClean="0"/>
              <a:t>Yes or No: </a:t>
            </a:r>
            <a:r>
              <a:rPr lang="en-US" dirty="0"/>
              <a:t>If a MVI order is submitted and an 814_28 PR is received, does it cancel the original MVI </a:t>
            </a:r>
            <a:r>
              <a:rPr lang="en-US" dirty="0" smtClean="0"/>
              <a:t>order if the permit is received within 20 days? 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dirty="0"/>
              <a:t>Yes or No: </a:t>
            </a:r>
            <a:r>
              <a:rPr lang="en-US" dirty="0" smtClean="0"/>
              <a:t>If </a:t>
            </a:r>
            <a:r>
              <a:rPr lang="en-US" dirty="0"/>
              <a:t>a MVI order is submitted and an 814_28 PR is received and then later an 814_08 is </a:t>
            </a:r>
            <a:r>
              <a:rPr lang="en-US" dirty="0" smtClean="0"/>
              <a:t>received, </a:t>
            </a:r>
            <a:r>
              <a:rPr lang="en-US" dirty="0"/>
              <a:t>should </a:t>
            </a:r>
            <a:r>
              <a:rPr lang="en-US" dirty="0" smtClean="0"/>
              <a:t>the CR </a:t>
            </a:r>
            <a:r>
              <a:rPr lang="en-US" dirty="0"/>
              <a:t>receive an 867_04</a:t>
            </a:r>
            <a:r>
              <a:rPr lang="en-US" dirty="0" smtClean="0"/>
              <a:t>?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NO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dirty="0"/>
              <a:t>Yes or No: </a:t>
            </a:r>
            <a:r>
              <a:rPr lang="en-US" dirty="0" smtClean="0"/>
              <a:t>Based </a:t>
            </a:r>
            <a:r>
              <a:rPr lang="en-US" dirty="0"/>
              <a:t>on the scenario in </a:t>
            </a:r>
            <a:r>
              <a:rPr lang="en-US" dirty="0" smtClean="0"/>
              <a:t>the previous question, </a:t>
            </a:r>
            <a:r>
              <a:rPr lang="en-US" dirty="0"/>
              <a:t>should </a:t>
            </a:r>
            <a:r>
              <a:rPr lang="en-US" dirty="0" smtClean="0"/>
              <a:t>the CR </a:t>
            </a:r>
            <a:r>
              <a:rPr lang="en-US" dirty="0"/>
              <a:t>expect this customer to be with the submitting CR</a:t>
            </a:r>
            <a:r>
              <a:rPr lang="en-US" dirty="0" smtClean="0"/>
              <a:t>?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NO</a:t>
            </a:r>
          </a:p>
          <a:p>
            <a:pPr marL="365760" indent="-36576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8" name="Rectangle 7" hidden="1"/>
          <p:cNvSpPr/>
          <p:nvPr/>
        </p:nvSpPr>
        <p:spPr>
          <a:xfrm>
            <a:off x="3436669" y="1943339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 hidden="1"/>
          <p:cNvSpPr/>
          <p:nvPr/>
        </p:nvSpPr>
        <p:spPr>
          <a:xfrm>
            <a:off x="3333084" y="3684275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 hidden="1"/>
          <p:cNvSpPr/>
          <p:nvPr/>
        </p:nvSpPr>
        <p:spPr>
          <a:xfrm>
            <a:off x="3333084" y="5185987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  <p:bldP spid="9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27F-5504-4D2A-A474-C208D90D4E2B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280160"/>
            <a:ext cx="8207829" cy="46634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What transaction does the TDSP receive when an 814_01 or 814_16 is initiated? </a:t>
            </a:r>
            <a:endParaRPr lang="en-US" sz="2400" dirty="0" smtClean="0"/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867_04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814_03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867_03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814_04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545" y="2744068"/>
            <a:ext cx="441283" cy="441283"/>
          </a:xfrm>
          <a:prstGeom prst="rect">
            <a:avLst/>
          </a:prstGeom>
          <a:noFill/>
        </p:spPr>
      </p:pic>
      <p:sp>
        <p:nvSpPr>
          <p:cNvPr id="9" name="Rectangle 8" hidden="1"/>
          <p:cNvSpPr/>
          <p:nvPr/>
        </p:nvSpPr>
        <p:spPr>
          <a:xfrm>
            <a:off x="2677164" y="2391842"/>
            <a:ext cx="2480211" cy="1894536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4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27F-5504-4D2A-A474-C208D90D4E2B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280160"/>
            <a:ext cx="8207829" cy="31742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A Customer Loss (814_06) transaction is sent to which entity</a:t>
            </a:r>
            <a:r>
              <a:rPr lang="en-US" sz="2400" dirty="0" smtClean="0"/>
              <a:t>?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Current REP of Record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TDSP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ERCOT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New CR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37" y="2222994"/>
            <a:ext cx="441283" cy="441283"/>
          </a:xfrm>
          <a:prstGeom prst="rect">
            <a:avLst/>
          </a:prstGeom>
          <a:noFill/>
        </p:spPr>
      </p:pic>
      <p:sp>
        <p:nvSpPr>
          <p:cNvPr id="9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4663757"/>
            <a:ext cx="8439150" cy="144176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 smtClean="0"/>
              <a:t>True or False</a:t>
            </a:r>
            <a:r>
              <a:rPr lang="en-US" sz="2400" dirty="0"/>
              <a:t>: The 814_04 / 814_05 provides </a:t>
            </a:r>
            <a:r>
              <a:rPr lang="en-US" sz="2400" dirty="0" smtClean="0"/>
              <a:t>premise attributes </a:t>
            </a:r>
            <a:r>
              <a:rPr lang="en-US" sz="2400" dirty="0"/>
              <a:t>and scheduling. </a:t>
            </a:r>
            <a:endParaRPr lang="en-US" sz="2400" dirty="0" smtClean="0"/>
          </a:p>
          <a:p>
            <a:pPr marL="0" indent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TRUE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 hidden="1"/>
          <p:cNvSpPr/>
          <p:nvPr/>
        </p:nvSpPr>
        <p:spPr>
          <a:xfrm>
            <a:off x="4786337" y="2222994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 hidden="1"/>
          <p:cNvSpPr/>
          <p:nvPr/>
        </p:nvSpPr>
        <p:spPr>
          <a:xfrm>
            <a:off x="3333084" y="5448069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9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CB6-EE68-4234-B07C-E9C27A1319D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353614" y="2372966"/>
            <a:ext cx="8439150" cy="48768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 smtClean="0"/>
              <a:t>True or False: If a Switch Hold exists on an ESIID, a MVO transaction (814_24) will automatically reject.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alibri" panose="020F0502020204030204" pitchFamily="34" charset="0"/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FALSE</a:t>
            </a:r>
          </a:p>
        </p:txBody>
      </p:sp>
      <p:sp>
        <p:nvSpPr>
          <p:cNvPr id="8" name="Rectangle 7" hidden="1"/>
          <p:cNvSpPr/>
          <p:nvPr/>
        </p:nvSpPr>
        <p:spPr>
          <a:xfrm>
            <a:off x="3333083" y="3198489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27F-5504-4D2A-A474-C208D90D4E2B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280160"/>
            <a:ext cx="8207829" cy="46634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A date change transaction (814_12) is sent to change the date for which transactions? Select all that </a:t>
            </a:r>
            <a:r>
              <a:rPr lang="en-US" sz="2400" dirty="0" smtClean="0"/>
              <a:t>apply.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814_01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814_05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814_08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814_16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814_18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814_24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964" y="3785094"/>
            <a:ext cx="441283" cy="441283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964" y="4835772"/>
            <a:ext cx="441283" cy="441283"/>
          </a:xfrm>
          <a:prstGeom prst="rect">
            <a:avLst/>
          </a:prstGeom>
          <a:noFill/>
        </p:spPr>
      </p:pic>
      <p:sp>
        <p:nvSpPr>
          <p:cNvPr id="9" name="Rectangle 8" hidden="1"/>
          <p:cNvSpPr/>
          <p:nvPr/>
        </p:nvSpPr>
        <p:spPr>
          <a:xfrm>
            <a:off x="2697964" y="3489122"/>
            <a:ext cx="2480211" cy="1894536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FF04-06FB-49E0-BBFA-88F4AA3FD2B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342900" y="1371599"/>
            <a:ext cx="8470900" cy="4733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 smtClean="0"/>
              <a:t>A MVI </a:t>
            </a:r>
            <a:r>
              <a:rPr lang="en-US" sz="2400" dirty="0"/>
              <a:t>is </a:t>
            </a:r>
            <a:r>
              <a:rPr lang="en-US" sz="2400" dirty="0" smtClean="0"/>
              <a:t>submitted and scheduled by </a:t>
            </a:r>
            <a:r>
              <a:rPr lang="en-US" sz="2400" dirty="0"/>
              <a:t>CR </a:t>
            </a:r>
            <a:r>
              <a:rPr lang="en-US" sz="2400" dirty="0" smtClean="0"/>
              <a:t>A </a:t>
            </a:r>
            <a:r>
              <a:rPr lang="en-US" sz="2400" dirty="0"/>
              <a:t>and then </a:t>
            </a:r>
            <a:r>
              <a:rPr lang="en-US" sz="2400" dirty="0" smtClean="0"/>
              <a:t>another MVI </a:t>
            </a:r>
            <a:r>
              <a:rPr lang="en-US" sz="2400" dirty="0"/>
              <a:t>is submitted </a:t>
            </a:r>
            <a:r>
              <a:rPr lang="en-US" sz="2400" dirty="0" smtClean="0"/>
              <a:t>later by </a:t>
            </a:r>
            <a:r>
              <a:rPr lang="en-US" sz="2400" dirty="0"/>
              <a:t>CR </a:t>
            </a:r>
            <a:r>
              <a:rPr lang="en-US" sz="2400" dirty="0" smtClean="0"/>
              <a:t>B requesting the same day. Which </a:t>
            </a:r>
            <a:r>
              <a:rPr lang="en-US" sz="2400" dirty="0"/>
              <a:t>entity would receive an 814_17 Not First In (NFI) </a:t>
            </a:r>
            <a:r>
              <a:rPr lang="en-US" sz="2400" dirty="0" smtClean="0"/>
              <a:t>reject?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TDSP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ERCOT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CR A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CR B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897" y="4630737"/>
            <a:ext cx="441283" cy="441283"/>
          </a:xfrm>
          <a:prstGeom prst="rect">
            <a:avLst/>
          </a:prstGeom>
          <a:noFill/>
        </p:spPr>
      </p:pic>
      <p:sp>
        <p:nvSpPr>
          <p:cNvPr id="9" name="Rectangle 8" hidden="1"/>
          <p:cNvSpPr/>
          <p:nvPr/>
        </p:nvSpPr>
        <p:spPr>
          <a:xfrm>
            <a:off x="2408897" y="4630737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9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26F-E8A0-461E-82DD-01AB15AD71FE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371599"/>
            <a:ext cx="8439150" cy="4733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Which entity is responsible for sending an 814_08 cancel when there is a MVO for </a:t>
            </a:r>
            <a:r>
              <a:rPr lang="en-US" sz="2400" dirty="0" smtClean="0"/>
              <a:t>Customer A </a:t>
            </a:r>
            <a:r>
              <a:rPr lang="en-US" sz="2400" dirty="0"/>
              <a:t>pending for 5/5 and a MVI for </a:t>
            </a:r>
            <a:r>
              <a:rPr lang="en-US" sz="2400" dirty="0" smtClean="0"/>
              <a:t>Customer B </a:t>
            </a:r>
            <a:r>
              <a:rPr lang="en-US" sz="2400" dirty="0"/>
              <a:t>pending for 5/1, both with the current REP?</a:t>
            </a:r>
            <a:endParaRPr lang="en-US" sz="2400" dirty="0" smtClean="0"/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TDSP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ERCOT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Current REP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Another REP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89" y="4116387"/>
            <a:ext cx="441283" cy="441283"/>
          </a:xfrm>
          <a:prstGeom prst="rect">
            <a:avLst/>
          </a:prstGeom>
          <a:noFill/>
        </p:spPr>
      </p:pic>
      <p:sp>
        <p:nvSpPr>
          <p:cNvPr id="9" name="Rectangle 8" hidden="1"/>
          <p:cNvSpPr/>
          <p:nvPr/>
        </p:nvSpPr>
        <p:spPr>
          <a:xfrm>
            <a:off x="3333084" y="3958772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7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6263-C019-40BF-9D32-422EBF06056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371599"/>
            <a:ext cx="8439150" cy="4733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Which entity is responsible for sending an 814_08 cancel when there is a MVO for </a:t>
            </a:r>
            <a:r>
              <a:rPr lang="en-US" sz="2400" dirty="0" smtClean="0"/>
              <a:t>Customer A </a:t>
            </a:r>
            <a:r>
              <a:rPr lang="en-US" sz="2400" dirty="0"/>
              <a:t>pending for 5/5 and a MVI for </a:t>
            </a:r>
            <a:r>
              <a:rPr lang="en-US" sz="2400" dirty="0" smtClean="0"/>
              <a:t>Customer B </a:t>
            </a:r>
            <a:r>
              <a:rPr lang="en-US" sz="2400" dirty="0"/>
              <a:t>pending for 5/5 both with different REPs</a:t>
            </a:r>
            <a:r>
              <a:rPr lang="en-US" sz="2400" dirty="0" smtClean="0"/>
              <a:t>?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TDSP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ERCOT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REP for Customer A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/>
              <a:t>REP for </a:t>
            </a:r>
            <a:r>
              <a:rPr lang="en-US" sz="2400" dirty="0" smtClean="0"/>
              <a:t>Customer B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214" y="3217070"/>
            <a:ext cx="441283" cy="441283"/>
          </a:xfrm>
          <a:prstGeom prst="rect">
            <a:avLst/>
          </a:prstGeom>
          <a:noFill/>
        </p:spPr>
      </p:pic>
      <p:sp>
        <p:nvSpPr>
          <p:cNvPr id="9" name="Rectangle 8" hidden="1"/>
          <p:cNvSpPr/>
          <p:nvPr/>
        </p:nvSpPr>
        <p:spPr>
          <a:xfrm>
            <a:off x="2696214" y="2982049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7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C6A8-6B06-4F88-B451-CF88E88261E2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371599"/>
            <a:ext cx="8439150" cy="4733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What transaction is used to determine the actual end date of a customer</a:t>
            </a:r>
            <a:r>
              <a:rPr lang="en-US" sz="2400" dirty="0" smtClean="0"/>
              <a:t>?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814_24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814_01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/>
              <a:t>867_03F </a:t>
            </a:r>
            <a:endParaRPr lang="en-US" sz="2400" dirty="0" smtClean="0"/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814_22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49" y="3388520"/>
            <a:ext cx="441283" cy="441283"/>
          </a:xfrm>
          <a:prstGeom prst="rect">
            <a:avLst/>
          </a:prstGeom>
          <a:noFill/>
        </p:spPr>
      </p:pic>
      <p:sp>
        <p:nvSpPr>
          <p:cNvPr id="9" name="Rectangle 8" hidden="1"/>
          <p:cNvSpPr/>
          <p:nvPr/>
        </p:nvSpPr>
        <p:spPr>
          <a:xfrm>
            <a:off x="2843849" y="3230905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6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01073" y="3279700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</a:t>
            </a:r>
            <a:r>
              <a:rPr lang="en-US" dirty="0" smtClean="0"/>
              <a:t>In (MVI) </a:t>
            </a:r>
            <a:r>
              <a:rPr lang="en-US" dirty="0"/>
              <a:t>– Reject</a:t>
            </a:r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4C30ED63-6E43-4DA7-AB4A-5D0D85A3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" y="3276600"/>
            <a:ext cx="1222375" cy="603556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7662-0E71-46CF-9C05-1C3BEC56C29E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137668" y="2896249"/>
            <a:ext cx="4872732" cy="494651"/>
            <a:chOff x="2137668" y="2896249"/>
            <a:chExt cx="4872732" cy="494651"/>
          </a:xfrm>
        </p:grpSpPr>
        <p:cxnSp>
          <p:nvCxnSpPr>
            <p:cNvPr id="11" name="Straight Arrow Connector 10"/>
            <p:cNvCxnSpPr>
              <a:stCxn id="24" idx="6"/>
            </p:cNvCxnSpPr>
            <p:nvPr/>
          </p:nvCxnSpPr>
          <p:spPr>
            <a:xfrm>
              <a:off x="2677164" y="3276600"/>
              <a:ext cx="4333236" cy="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677165" y="2896249"/>
              <a:ext cx="41677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814_16 (MVI)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2137668" y="316230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95786" y="3800053"/>
            <a:ext cx="4914614" cy="487986"/>
            <a:chOff x="2095786" y="3800053"/>
            <a:chExt cx="4914614" cy="487986"/>
          </a:xfrm>
        </p:grpSpPr>
        <p:cxnSp>
          <p:nvCxnSpPr>
            <p:cNvPr id="16" name="Straight Arrow Connector 15"/>
            <p:cNvCxnSpPr>
              <a:stCxn id="25" idx="2"/>
            </p:cNvCxnSpPr>
            <p:nvPr/>
          </p:nvCxnSpPr>
          <p:spPr>
            <a:xfrm flipH="1">
              <a:off x="2095786" y="4169385"/>
              <a:ext cx="4375118" cy="5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272938" y="3800053"/>
              <a:ext cx="41979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814_17  (only a reject)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6470904" y="4050730"/>
              <a:ext cx="539496" cy="2373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sp>
        <p:nvSpPr>
          <p:cNvPr id="4" name="Rectangle 3" hidden="1"/>
          <p:cNvSpPr/>
          <p:nvPr/>
        </p:nvSpPr>
        <p:spPr>
          <a:xfrm>
            <a:off x="2095786" y="2514600"/>
            <a:ext cx="4990814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3488-5ED5-4C96-9078-91AE7FF70506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371599"/>
            <a:ext cx="8439150" cy="4733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What does CSA mean</a:t>
            </a:r>
            <a:r>
              <a:rPr lang="en-US" sz="2400" dirty="0" smtClean="0"/>
              <a:t>?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/>
              <a:t>Continuous Service </a:t>
            </a:r>
            <a:r>
              <a:rPr lang="en-US" sz="2400" dirty="0" smtClean="0"/>
              <a:t>Arrangement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/>
              <a:t>Continued Service </a:t>
            </a:r>
            <a:r>
              <a:rPr lang="en-US" sz="2400" dirty="0" smtClean="0"/>
              <a:t>Arrangement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/>
              <a:t>Continuous Service </a:t>
            </a:r>
            <a:r>
              <a:rPr lang="en-US" sz="2400" dirty="0" smtClean="0"/>
              <a:t>Agreement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/>
              <a:t>Country Served </a:t>
            </a:r>
            <a:r>
              <a:rPr lang="en-US" sz="2400" dirty="0" smtClean="0"/>
              <a:t>Agreement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564" y="3009900"/>
            <a:ext cx="441283" cy="441283"/>
          </a:xfrm>
          <a:prstGeom prst="rect">
            <a:avLst/>
          </a:prstGeom>
          <a:noFill/>
        </p:spPr>
      </p:pic>
      <p:sp>
        <p:nvSpPr>
          <p:cNvPr id="10" name="Rectangle 9" hidden="1"/>
          <p:cNvSpPr/>
          <p:nvPr/>
        </p:nvSpPr>
        <p:spPr>
          <a:xfrm>
            <a:off x="5877564" y="3009900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3488-5ED5-4C96-9078-91AE7FF70506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371599"/>
            <a:ext cx="8439150" cy="4733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If there is a Continuous Service Agreement and the customer moves out what transaction places the service back with the CSA</a:t>
            </a:r>
            <a:r>
              <a:rPr lang="en-US" sz="2400" dirty="0" smtClean="0"/>
              <a:t>?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867_04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814_18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814_01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814_22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639" y="4267200"/>
            <a:ext cx="441283" cy="441283"/>
          </a:xfrm>
          <a:prstGeom prst="rect">
            <a:avLst/>
          </a:prstGeom>
          <a:noFill/>
        </p:spPr>
      </p:pic>
      <p:sp>
        <p:nvSpPr>
          <p:cNvPr id="10" name="Rectangle 9" hidden="1"/>
          <p:cNvSpPr/>
          <p:nvPr/>
        </p:nvSpPr>
        <p:spPr>
          <a:xfrm>
            <a:off x="2667639" y="4109585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3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DEB9-FA48-442E-8CF9-6EF7479AB5C6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371599"/>
            <a:ext cx="8439150" cy="47339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 smtClean="0"/>
              <a:t>What transaction is necessary in order to re-connect a customer after a disconnect for non-payment or cancel a pending disconnect for non-payment?</a:t>
            </a:r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650_02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814_08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650_01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814_16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64" y="3753239"/>
            <a:ext cx="441283" cy="441283"/>
          </a:xfrm>
          <a:prstGeom prst="rect">
            <a:avLst/>
          </a:prstGeom>
          <a:noFill/>
        </p:spPr>
      </p:pic>
      <p:sp>
        <p:nvSpPr>
          <p:cNvPr id="8" name="Rectangle 7" hidden="1"/>
          <p:cNvSpPr/>
          <p:nvPr/>
        </p:nvSpPr>
        <p:spPr>
          <a:xfrm>
            <a:off x="2640287" y="3738561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0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2FC9-8DEE-4F47-B0BD-6FC458BC909C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Checkpoint Question</a:t>
            </a:r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 txBox="1">
            <a:spLocks/>
          </p:cNvSpPr>
          <p:nvPr/>
        </p:nvSpPr>
        <p:spPr>
          <a:xfrm>
            <a:off x="457200" y="1371600"/>
            <a:ext cx="8439150" cy="30670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/>
              <a:t>Which transaction changes the meter and/or meter information? </a:t>
            </a:r>
            <a:endParaRPr lang="en-US" sz="2400" dirty="0" smtClean="0"/>
          </a:p>
          <a:p>
            <a:pPr marL="1097280" indent="-45720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814_09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814_18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814_26</a:t>
            </a:r>
          </a:p>
          <a:p>
            <a:pPr marL="1097280" indent="-457200">
              <a:lnSpc>
                <a:spcPct val="10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lphaLcParenR"/>
            </a:pPr>
            <a:r>
              <a:rPr lang="en-US" sz="2400" dirty="0" smtClean="0"/>
              <a:t>814_20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589" y="3876675"/>
            <a:ext cx="441283" cy="441283"/>
          </a:xfrm>
          <a:prstGeom prst="rect">
            <a:avLst/>
          </a:prstGeom>
          <a:noFill/>
        </p:spPr>
      </p:pic>
      <p:sp>
        <p:nvSpPr>
          <p:cNvPr id="9" name="Rectangle 8" hidden="1"/>
          <p:cNvSpPr/>
          <p:nvPr/>
        </p:nvSpPr>
        <p:spPr>
          <a:xfrm>
            <a:off x="2648589" y="3719060"/>
            <a:ext cx="2480211" cy="756512"/>
          </a:xfrm>
          <a:prstGeom prst="rect">
            <a:avLst/>
          </a:prstGeom>
          <a:solidFill>
            <a:srgbClr val="FDE5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5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612E-18AC-4158-8DA2-BB92DC8802AC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2A71AAC2-F3E0-4F12-9008-63B2E0366EA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57202" y="1371600"/>
            <a:ext cx="8315324" cy="3581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Provide each transaction </a:t>
            </a:r>
            <a:r>
              <a:rPr lang="en-US" dirty="0" smtClean="0">
                <a:solidFill>
                  <a:schemeClr val="tx1"/>
                </a:solidFill>
              </a:rPr>
              <a:t>number, </a:t>
            </a:r>
            <a:r>
              <a:rPr lang="en-US" dirty="0">
                <a:solidFill>
                  <a:schemeClr val="tx1"/>
                </a:solidFill>
              </a:rPr>
              <a:t>who the transaction is from and who it is going to, and at the </a:t>
            </a:r>
            <a:r>
              <a:rPr lang="en-US" dirty="0" smtClean="0">
                <a:solidFill>
                  <a:schemeClr val="tx1"/>
                </a:solidFill>
              </a:rPr>
              <a:t>end </a:t>
            </a:r>
            <a:r>
              <a:rPr lang="en-US" dirty="0">
                <a:solidFill>
                  <a:schemeClr val="tx1"/>
                </a:solidFill>
              </a:rPr>
              <a:t>who the REP of Record is from the scenario flow listed below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Customer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is moving and calls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REP B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to start service at a new address and REP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A is the current REP of Record at that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premise 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3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503268" y="990599"/>
            <a:ext cx="2696642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226654" y="990599"/>
            <a:ext cx="2688336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</a:t>
            </a:r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05047" y="193818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814_16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672077" y="1890797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386747" y="1889962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05047" y="2649484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814_03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8191" y="2628261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112760" y="2634813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5047" y="336077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387719" y="336302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386747" y="3357558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05047" y="4072074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814_05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758191" y="4050851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345246" y="4050851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05047" y="478336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867_02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87073" y="475422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386747" y="4762146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758191" y="476214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8349908" y="4762146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05047" y="5494663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723273" y="5430093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715030" y="5430093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 hidden="1"/>
          <p:cNvSpPr/>
          <p:nvPr/>
        </p:nvSpPr>
        <p:spPr>
          <a:xfrm>
            <a:off x="142846" y="1742817"/>
            <a:ext cx="8991600" cy="4450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2847" y="1385637"/>
            <a:ext cx="2286000" cy="35718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213911" y="990600"/>
            <a:ext cx="0" cy="4956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95647" y="990600"/>
            <a:ext cx="0" cy="4956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28847" y="1381901"/>
            <a:ext cx="0" cy="456550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67200" y="1378208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78154" y="1378208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14931" y="1384829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570822" y="1378208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42847" y="2457444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42847" y="3167855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42847" y="3884277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42847" y="4587996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42847" y="5301455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34390" y="1787426"/>
            <a:ext cx="2286000" cy="64008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Move In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4390" y="2498721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Notification Request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4390" y="3210016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Notification Response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4390" y="3921311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 Enrollment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Notification Response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34390" y="4632606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Historical Usage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(If requested by REP)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34390" y="5343900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Loss Notification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4390" y="1378452"/>
            <a:ext cx="8771457" cy="3657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 tIns="91440" rIns="91440" bIns="9144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Transaction Type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02293" y="1381901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164273" y="1397806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10316" y="1384829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65767" y="1400316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813619" y="1409093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28928" y="1374286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475235" y="1401178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5562600" y="1371290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481139" y="1383576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8229600" y="1384829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141B-6C24-42CB-898C-D9ED776D66B8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428847" y="1379220"/>
            <a:ext cx="1059180" cy="366929"/>
          </a:xfrm>
          <a:prstGeom prst="rect">
            <a:avLst/>
          </a:prstGeom>
          <a:solidFill>
            <a:srgbClr val="CCCCCC"/>
          </a:solidFill>
          <a:ln w="12700">
            <a:solidFill>
              <a:schemeClr val="tx1"/>
            </a:solidFill>
          </a:ln>
        </p:spPr>
        <p:txBody>
          <a:bodyPr wrap="square" tIns="91440" rIns="91440" bIns="9144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 #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142847" y="5958824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0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2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4" grpId="1" animBg="1"/>
      <p:bldP spid="5" grpId="0" animBg="1"/>
      <p:bldP spid="5" grpId="1" animBg="1"/>
      <p:bldP spid="6" grpId="0"/>
      <p:bldP spid="7" grpId="0" animBg="1"/>
      <p:bldP spid="7" grpId="1" animBg="1"/>
      <p:bldP spid="8" grpId="0" animBg="1"/>
      <p:bldP spid="8" grpId="1" animBg="1"/>
      <p:bldP spid="9" grpId="0"/>
      <p:bldP spid="10" grpId="0" animBg="1"/>
      <p:bldP spid="10" grpId="1" animBg="1"/>
      <p:bldP spid="11" grpId="0" animBg="1"/>
      <p:bldP spid="11" grpId="1" animBg="1"/>
      <p:bldP spid="12" grpId="0"/>
      <p:bldP spid="13" grpId="0" animBg="1"/>
      <p:bldP spid="13" grpId="1" animBg="1"/>
      <p:bldP spid="14" grpId="0" animBg="1"/>
      <p:bldP spid="14" grpId="1" animBg="1"/>
      <p:bldP spid="15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1" grpId="0" animBg="1"/>
      <p:bldP spid="22" grpId="0" animBg="1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2495552" y="5254062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814_08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7726853" y="5295887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3715788" y="5292290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5686664" y="381062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361332" y="3807669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3717229" y="3811077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7042475" y="3796141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4374157" y="4487509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374357" y="4487509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8372059" y="4522376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3717480" y="4481241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</a:t>
            </a:r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6589" y="454359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814_09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96589" y="3832304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814_08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 hidden="1"/>
          <p:cNvSpPr/>
          <p:nvPr/>
        </p:nvSpPr>
        <p:spPr>
          <a:xfrm>
            <a:off x="134390" y="3635137"/>
            <a:ext cx="8762999" cy="2250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34389" y="3279752"/>
            <a:ext cx="3346704" cy="35538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483786" y="2884715"/>
            <a:ext cx="3403" cy="30059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406655" y="3644422"/>
            <a:ext cx="13735" cy="224622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251455" y="3272323"/>
            <a:ext cx="7289" cy="261832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868849" y="3272323"/>
            <a:ext cx="849" cy="261832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06474" y="3278944"/>
            <a:ext cx="9877" cy="261170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562364" y="3272323"/>
            <a:ext cx="11190" cy="261832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34389" y="4351559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34389" y="5061970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5931" y="3681541"/>
            <a:ext cx="2370657" cy="64008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Cancel Request – on day before MVI schedule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25932" y="4392836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Cancel Response - Accept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5932" y="3272567"/>
            <a:ext cx="8771457" cy="3657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 tIns="91440" rIns="91440" bIns="9144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Transaction Type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493835" y="3285745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148055" y="3290512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38798" y="3278944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56217" y="3292902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828301" y="3285404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18877" y="3276406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465684" y="3286131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5554142" y="3265405"/>
            <a:ext cx="5275" cy="26252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472864" y="3277941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8219567" y="3278944"/>
            <a:ext cx="1576" cy="261170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90790" y="1595572"/>
            <a:ext cx="8641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Customer 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calls Rep B to cancel the move in the day before the scheduled date…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7C7D-EAEA-4858-9B1E-2197DC7D03BA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420471" y="3272323"/>
            <a:ext cx="1055901" cy="366004"/>
          </a:xfrm>
          <a:prstGeom prst="rect">
            <a:avLst/>
          </a:prstGeom>
          <a:solidFill>
            <a:srgbClr val="CCCCCC"/>
          </a:solidFill>
          <a:ln w="12700">
            <a:solidFill>
              <a:schemeClr val="tx1"/>
            </a:solidFill>
          </a:ln>
        </p:spPr>
        <p:txBody>
          <a:bodyPr wrap="square" tIns="91440" rIns="91440" bIns="9144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 #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191690" y="5890645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123065" y="5162750"/>
            <a:ext cx="2671295" cy="64008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Cancel Request – Response to Cancel Accept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03116" y="2884714"/>
            <a:ext cx="2688336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218196" y="2884714"/>
            <a:ext cx="2688336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205455" y="2884715"/>
            <a:ext cx="1098" cy="30006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60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6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9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 animBg="1"/>
      <p:bldP spid="66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54" grpId="0" animBg="1"/>
      <p:bldP spid="54" grpId="1" animBg="1"/>
      <p:bldP spid="63" grpId="0" animBg="1"/>
      <p:bldP spid="63" grpId="1" animBg="1"/>
      <p:bldP spid="6" grpId="0"/>
      <p:bldP spid="3" grpId="0"/>
      <p:bldP spid="25" grpId="0" animBg="1"/>
      <p:bldP spid="4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D88B-74C7-4DFA-B1C5-4B855AB207C1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1EFB95EA-9ECE-4124-B2E2-EA630B9863E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57200" y="1423116"/>
            <a:ext cx="8439150" cy="30670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 smtClean="0"/>
              <a:t>If the Cancel is Rejected, </a:t>
            </a:r>
            <a:r>
              <a:rPr lang="en-US" sz="2400" dirty="0"/>
              <a:t>who is the REP of Record</a:t>
            </a:r>
            <a:r>
              <a:rPr lang="en-US" sz="2400" dirty="0" smtClean="0"/>
              <a:t>?</a:t>
            </a:r>
          </a:p>
          <a:p>
            <a:pPr marL="0" indent="0" algn="ctr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REP B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dirty="0" smtClean="0"/>
              <a:t>BONUS: What </a:t>
            </a:r>
            <a:r>
              <a:rPr lang="en-US" sz="2400" dirty="0"/>
              <a:t>is the </a:t>
            </a:r>
            <a:r>
              <a:rPr lang="en-US" sz="2400" dirty="0" smtClean="0"/>
              <a:t>end result if the Cancel is Rejected?</a:t>
            </a:r>
          </a:p>
          <a:p>
            <a:pPr marL="0" indent="0" algn="ctr">
              <a:lnSpc>
                <a:spcPct val="100000"/>
              </a:lnSpc>
              <a:spcBef>
                <a:spcPts val="3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Inadvertent Gain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 hidden="1"/>
          <p:cNvSpPr/>
          <p:nvPr/>
        </p:nvSpPr>
        <p:spPr>
          <a:xfrm>
            <a:off x="3784924" y="2065714"/>
            <a:ext cx="1331354" cy="7603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 hidden="1"/>
          <p:cNvSpPr/>
          <p:nvPr/>
        </p:nvSpPr>
        <p:spPr>
          <a:xfrm>
            <a:off x="3345420" y="3729864"/>
            <a:ext cx="3171289" cy="7603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0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7642310" y="3043730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154924" y="3056204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– Accept</a:t>
            </a:r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4C30ED63-6E43-4DA7-AB4A-5D0D85A3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7966"/>
            <a:ext cx="1222375" cy="608694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09C-14ED-42C9-A12F-7BD2DBDC2A41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974560" y="2725359"/>
            <a:ext cx="2064040" cy="468930"/>
            <a:chOff x="1974560" y="2725359"/>
            <a:chExt cx="2064040" cy="468930"/>
          </a:xfrm>
        </p:grpSpPr>
        <p:cxnSp>
          <p:nvCxnSpPr>
            <p:cNvPr id="19" name="Straight Arrow Connector 18"/>
            <p:cNvCxnSpPr>
              <a:stCxn id="21" idx="6"/>
            </p:cNvCxnSpPr>
            <p:nvPr/>
          </p:nvCxnSpPr>
          <p:spPr>
            <a:xfrm flipV="1">
              <a:off x="2514056" y="3077273"/>
              <a:ext cx="1524544" cy="271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31472" y="2725359"/>
              <a:ext cx="1360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814_16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974560" y="2965689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410197" y="2725359"/>
            <a:ext cx="2057403" cy="470692"/>
            <a:chOff x="5410197" y="2725359"/>
            <a:chExt cx="2057403" cy="470692"/>
          </a:xfrm>
        </p:grpSpPr>
        <p:cxnSp>
          <p:nvCxnSpPr>
            <p:cNvPr id="22" name="Straight Arrow Connector 21"/>
            <p:cNvCxnSpPr>
              <a:stCxn id="24" idx="6"/>
            </p:cNvCxnSpPr>
            <p:nvPr/>
          </p:nvCxnSpPr>
          <p:spPr>
            <a:xfrm flipV="1">
              <a:off x="5949693" y="3077273"/>
              <a:ext cx="1517907" cy="447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966418" y="2725359"/>
              <a:ext cx="13400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814_03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5410197" y="296745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16550" y="3273962"/>
            <a:ext cx="2021240" cy="474807"/>
            <a:chOff x="5416550" y="3273962"/>
            <a:chExt cx="2021240" cy="474807"/>
          </a:xfrm>
        </p:grpSpPr>
        <p:cxnSp>
          <p:nvCxnSpPr>
            <p:cNvPr id="25" name="Straight Arrow Connector 24"/>
            <p:cNvCxnSpPr>
              <a:stCxn id="28" idx="2"/>
            </p:cNvCxnSpPr>
            <p:nvPr/>
          </p:nvCxnSpPr>
          <p:spPr>
            <a:xfrm flipH="1" flipV="1">
              <a:off x="5416550" y="3615403"/>
              <a:ext cx="1481744" cy="9805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60155" y="3273962"/>
              <a:ext cx="1334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814_04</a:t>
              </a:r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6898294" y="3501647"/>
              <a:ext cx="539496" cy="2471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966077" y="3263699"/>
            <a:ext cx="2015144" cy="468714"/>
            <a:chOff x="1966077" y="3263699"/>
            <a:chExt cx="2015144" cy="468714"/>
          </a:xfrm>
        </p:grpSpPr>
        <p:cxnSp>
          <p:nvCxnSpPr>
            <p:cNvPr id="29" name="Straight Arrow Connector 28"/>
            <p:cNvCxnSpPr>
              <a:stCxn id="30" idx="2"/>
            </p:cNvCxnSpPr>
            <p:nvPr/>
          </p:nvCxnSpPr>
          <p:spPr>
            <a:xfrm flipH="1">
              <a:off x="1966077" y="3618113"/>
              <a:ext cx="1475648" cy="888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441725" y="350381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094609" y="3263699"/>
              <a:ext cx="1330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814_05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410199" y="3863678"/>
            <a:ext cx="2024118" cy="475172"/>
            <a:chOff x="5410199" y="3863678"/>
            <a:chExt cx="2024118" cy="475172"/>
          </a:xfrm>
        </p:grpSpPr>
        <p:cxnSp>
          <p:nvCxnSpPr>
            <p:cNvPr id="32" name="Straight Arrow Connector 31"/>
            <p:cNvCxnSpPr>
              <a:stCxn id="40" idx="2"/>
            </p:cNvCxnSpPr>
            <p:nvPr/>
          </p:nvCxnSpPr>
          <p:spPr>
            <a:xfrm flipH="1">
              <a:off x="5410199" y="4224550"/>
              <a:ext cx="1484622" cy="522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560156" y="3863678"/>
              <a:ext cx="1334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867_02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6894821" y="4110250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81094" y="3867452"/>
            <a:ext cx="2037961" cy="469101"/>
            <a:chOff x="1981094" y="3867452"/>
            <a:chExt cx="2037961" cy="469101"/>
          </a:xfrm>
        </p:grpSpPr>
        <p:sp>
          <p:nvSpPr>
            <p:cNvPr id="38" name="TextBox 37"/>
            <p:cNvSpPr txBox="1"/>
            <p:nvPr/>
          </p:nvSpPr>
          <p:spPr>
            <a:xfrm>
              <a:off x="2151018" y="3867452"/>
              <a:ext cx="1334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867_02</a:t>
              </a:r>
              <a:endParaRPr lang="en-US" dirty="0"/>
            </a:p>
          </p:txBody>
        </p:sp>
        <p:cxnSp>
          <p:nvCxnSpPr>
            <p:cNvPr id="39" name="Straight Arrow Connector 38"/>
            <p:cNvCxnSpPr>
              <a:stCxn id="41" idx="2"/>
            </p:cNvCxnSpPr>
            <p:nvPr/>
          </p:nvCxnSpPr>
          <p:spPr>
            <a:xfrm flipH="1">
              <a:off x="1981094" y="4222253"/>
              <a:ext cx="1498465" cy="3752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3479559" y="410795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6</a:t>
              </a:r>
              <a:endParaRPr lang="en-US" sz="14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410198" y="4495041"/>
            <a:ext cx="2015144" cy="466984"/>
            <a:chOff x="5410198" y="4495041"/>
            <a:chExt cx="2015144" cy="466984"/>
          </a:xfrm>
        </p:grpSpPr>
        <p:cxnSp>
          <p:nvCxnSpPr>
            <p:cNvPr id="36" name="Straight Arrow Connector 35"/>
            <p:cNvCxnSpPr>
              <a:stCxn id="42" idx="2"/>
            </p:cNvCxnSpPr>
            <p:nvPr/>
          </p:nvCxnSpPr>
          <p:spPr>
            <a:xfrm flipH="1">
              <a:off x="5410198" y="4847725"/>
              <a:ext cx="1475648" cy="1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0156" y="4495041"/>
              <a:ext cx="1334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6885846" y="4733425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7</a:t>
              </a:r>
              <a:endParaRPr lang="en-US" sz="1400" dirty="0"/>
            </a:p>
          </p:txBody>
        </p:sp>
      </p:grpSp>
      <p:sp>
        <p:nvSpPr>
          <p:cNvPr id="43" name="Rectangle 42" hidden="1"/>
          <p:cNvSpPr/>
          <p:nvPr/>
        </p:nvSpPr>
        <p:spPr>
          <a:xfrm>
            <a:off x="5359872" y="2414061"/>
            <a:ext cx="2193453" cy="2637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020336" y="4495041"/>
            <a:ext cx="2015144" cy="466984"/>
            <a:chOff x="2020336" y="4495041"/>
            <a:chExt cx="2015144" cy="466984"/>
          </a:xfrm>
        </p:grpSpPr>
        <p:cxnSp>
          <p:nvCxnSpPr>
            <p:cNvPr id="44" name="Straight Arrow Connector 43"/>
            <p:cNvCxnSpPr>
              <a:stCxn id="46" idx="2"/>
            </p:cNvCxnSpPr>
            <p:nvPr/>
          </p:nvCxnSpPr>
          <p:spPr>
            <a:xfrm flipH="1">
              <a:off x="2020336" y="4847725"/>
              <a:ext cx="1475648" cy="1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151018" y="4495041"/>
              <a:ext cx="13449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3495984" y="4733425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8</a:t>
              </a:r>
            </a:p>
          </p:txBody>
        </p:sp>
      </p:grpSp>
      <p:sp>
        <p:nvSpPr>
          <p:cNvPr id="4" name="Rectangle 3" hidden="1"/>
          <p:cNvSpPr/>
          <p:nvPr/>
        </p:nvSpPr>
        <p:spPr>
          <a:xfrm>
            <a:off x="1922811" y="2209800"/>
            <a:ext cx="2115789" cy="2842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9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7425344" y="2380996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72573" y="2380996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Permit Required – New Installation</a:t>
            </a:r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9F8B8FE6-46AC-4B58-958C-69D7B3CA9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08" y="2353930"/>
            <a:ext cx="1222375" cy="59055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240-BB69-4917-A617-013D7D095205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1902125" y="2117267"/>
            <a:ext cx="2068571" cy="481219"/>
            <a:chOff x="1902125" y="2117267"/>
            <a:chExt cx="2068571" cy="481219"/>
          </a:xfrm>
        </p:grpSpPr>
        <p:cxnSp>
          <p:nvCxnSpPr>
            <p:cNvPr id="10" name="Straight Arrow Connector 9"/>
            <p:cNvCxnSpPr>
              <a:stCxn id="12" idx="6"/>
            </p:cNvCxnSpPr>
            <p:nvPr/>
          </p:nvCxnSpPr>
          <p:spPr>
            <a:xfrm>
              <a:off x="2441621" y="2484186"/>
              <a:ext cx="1529075" cy="2413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463568" y="2117267"/>
              <a:ext cx="13940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814_16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902125" y="236988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898173" y="2594644"/>
            <a:ext cx="2043590" cy="468853"/>
            <a:chOff x="1898173" y="2594644"/>
            <a:chExt cx="2043590" cy="468853"/>
          </a:xfrm>
        </p:grpSpPr>
        <p:cxnSp>
          <p:nvCxnSpPr>
            <p:cNvPr id="13" name="Straight Arrow Connector 12"/>
            <p:cNvCxnSpPr/>
            <p:nvPr/>
          </p:nvCxnSpPr>
          <p:spPr>
            <a:xfrm flipH="1">
              <a:off x="1898173" y="2949230"/>
              <a:ext cx="1504094" cy="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3402267" y="2834897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63568" y="2594644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814_28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296634" y="2101470"/>
            <a:ext cx="2051051" cy="465181"/>
            <a:chOff x="5296634" y="2101470"/>
            <a:chExt cx="2051051" cy="465181"/>
          </a:xfrm>
        </p:grpSpPr>
        <p:cxnSp>
          <p:nvCxnSpPr>
            <p:cNvPr id="16" name="Straight Arrow Connector 15"/>
            <p:cNvCxnSpPr>
              <a:stCxn id="18" idx="6"/>
            </p:cNvCxnSpPr>
            <p:nvPr/>
          </p:nvCxnSpPr>
          <p:spPr>
            <a:xfrm>
              <a:off x="5836130" y="2452351"/>
              <a:ext cx="1511555" cy="264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820800" y="210147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814_03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5296634" y="233805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296635" y="2538472"/>
            <a:ext cx="2051050" cy="491128"/>
            <a:chOff x="5296635" y="2538472"/>
            <a:chExt cx="2051050" cy="491128"/>
          </a:xfrm>
        </p:grpSpPr>
        <p:cxnSp>
          <p:nvCxnSpPr>
            <p:cNvPr id="19" name="Straight Arrow Connector 18"/>
            <p:cNvCxnSpPr>
              <a:stCxn id="21" idx="2"/>
            </p:cNvCxnSpPr>
            <p:nvPr/>
          </p:nvCxnSpPr>
          <p:spPr>
            <a:xfrm flipH="1">
              <a:off x="5296635" y="2906039"/>
              <a:ext cx="1511554" cy="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820800" y="253847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814_28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6808189" y="2782478"/>
              <a:ext cx="539496" cy="2471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287238" y="4237544"/>
            <a:ext cx="2011835" cy="490297"/>
            <a:chOff x="5287238" y="4237544"/>
            <a:chExt cx="2011835" cy="490297"/>
          </a:xfrm>
        </p:grpSpPr>
        <p:cxnSp>
          <p:nvCxnSpPr>
            <p:cNvPr id="22" name="Straight Arrow Connector 21"/>
            <p:cNvCxnSpPr>
              <a:stCxn id="24" idx="2"/>
            </p:cNvCxnSpPr>
            <p:nvPr/>
          </p:nvCxnSpPr>
          <p:spPr>
            <a:xfrm flipH="1">
              <a:off x="5287238" y="4613541"/>
              <a:ext cx="1472339" cy="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817755" y="4237544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814_04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6759577" y="449924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898173" y="4236093"/>
            <a:ext cx="2043590" cy="491748"/>
            <a:chOff x="1898173" y="4236093"/>
            <a:chExt cx="2043590" cy="491748"/>
          </a:xfrm>
        </p:grpSpPr>
        <p:cxnSp>
          <p:nvCxnSpPr>
            <p:cNvPr id="25" name="Straight Arrow Connector 24"/>
            <p:cNvCxnSpPr>
              <a:stCxn id="27" idx="2"/>
            </p:cNvCxnSpPr>
            <p:nvPr/>
          </p:nvCxnSpPr>
          <p:spPr>
            <a:xfrm flipH="1">
              <a:off x="1898173" y="4613541"/>
              <a:ext cx="1504094" cy="1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463568" y="423609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814_05</a:t>
              </a:r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402267" y="449924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6</a:t>
              </a:r>
              <a:endParaRPr lang="en-US" sz="1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287236" y="4982666"/>
            <a:ext cx="2060449" cy="483632"/>
            <a:chOff x="5287236" y="4982666"/>
            <a:chExt cx="2060449" cy="483632"/>
          </a:xfrm>
        </p:grpSpPr>
        <p:cxnSp>
          <p:nvCxnSpPr>
            <p:cNvPr id="28" name="Straight Arrow Connector 27"/>
            <p:cNvCxnSpPr>
              <a:stCxn id="30" idx="2"/>
            </p:cNvCxnSpPr>
            <p:nvPr/>
          </p:nvCxnSpPr>
          <p:spPr>
            <a:xfrm flipH="1">
              <a:off x="5287236" y="5351998"/>
              <a:ext cx="1520953" cy="9639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817753" y="4982666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808189" y="5237698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7</a:t>
              </a:r>
              <a:endParaRPr lang="en-US" sz="14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908454" y="4985637"/>
            <a:ext cx="2033309" cy="480661"/>
            <a:chOff x="1908454" y="4985637"/>
            <a:chExt cx="2033309" cy="480661"/>
          </a:xfrm>
        </p:grpSpPr>
        <p:cxnSp>
          <p:nvCxnSpPr>
            <p:cNvPr id="31" name="Straight Arrow Connector 30"/>
            <p:cNvCxnSpPr>
              <a:stCxn id="34" idx="2"/>
            </p:cNvCxnSpPr>
            <p:nvPr/>
          </p:nvCxnSpPr>
          <p:spPr>
            <a:xfrm flipH="1">
              <a:off x="1908454" y="5351998"/>
              <a:ext cx="1493813" cy="4820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463568" y="498563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3402267" y="5237698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8</a:t>
              </a:r>
              <a:endParaRPr lang="en-US" sz="140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821040" y="3474720"/>
            <a:ext cx="3501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Customer sends permit to TDSP</a:t>
            </a:r>
            <a:endParaRPr lang="en-US" i="1" dirty="0"/>
          </a:p>
        </p:txBody>
      </p:sp>
      <p:sp>
        <p:nvSpPr>
          <p:cNvPr id="38" name="Rectangle 37" hidden="1"/>
          <p:cNvSpPr/>
          <p:nvPr/>
        </p:nvSpPr>
        <p:spPr>
          <a:xfrm>
            <a:off x="1844528" y="2117267"/>
            <a:ext cx="2150386" cy="12382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 hidden="1"/>
          <p:cNvSpPr/>
          <p:nvPr/>
        </p:nvSpPr>
        <p:spPr>
          <a:xfrm>
            <a:off x="5270726" y="2160180"/>
            <a:ext cx="2076960" cy="1058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 hidden="1"/>
          <p:cNvSpPr/>
          <p:nvPr/>
        </p:nvSpPr>
        <p:spPr>
          <a:xfrm>
            <a:off x="1908452" y="3411795"/>
            <a:ext cx="2860643" cy="2172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 hidden="1"/>
          <p:cNvSpPr/>
          <p:nvPr/>
        </p:nvSpPr>
        <p:spPr>
          <a:xfrm>
            <a:off x="4558937" y="3432491"/>
            <a:ext cx="2866407" cy="21763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4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Permit Not </a:t>
            </a:r>
            <a:r>
              <a:rPr lang="en-US" dirty="0" smtClean="0"/>
              <a:t>Received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F78A-8F07-4AB5-B94C-186C63D7749E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391986" y="3474720"/>
            <a:ext cx="63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Customer </a:t>
            </a:r>
            <a:r>
              <a:rPr lang="en-US" i="1" u="sng" dirty="0" smtClean="0"/>
              <a:t>does not </a:t>
            </a:r>
            <a:r>
              <a:rPr lang="en-US" i="1" dirty="0" smtClean="0"/>
              <a:t>send permit to TDSP within 20 days</a:t>
            </a:r>
            <a:endParaRPr lang="en-US" i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5264479" y="4237544"/>
            <a:ext cx="2160865" cy="489867"/>
            <a:chOff x="5264479" y="4237544"/>
            <a:chExt cx="2160865" cy="489867"/>
          </a:xfrm>
        </p:grpSpPr>
        <p:cxnSp>
          <p:nvCxnSpPr>
            <p:cNvPr id="41" name="Straight Arrow Connector 40"/>
            <p:cNvCxnSpPr>
              <a:stCxn id="46" idx="6"/>
            </p:cNvCxnSpPr>
            <p:nvPr/>
          </p:nvCxnSpPr>
          <p:spPr>
            <a:xfrm flipV="1">
              <a:off x="5803975" y="4613541"/>
              <a:ext cx="1621369" cy="724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817755" y="4237544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814_08</a:t>
              </a:r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5264479" y="4514162"/>
              <a:ext cx="539496" cy="2132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5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98173" y="4840675"/>
            <a:ext cx="2015144" cy="513384"/>
            <a:chOff x="1898173" y="4840675"/>
            <a:chExt cx="2015144" cy="513384"/>
          </a:xfrm>
        </p:grpSpPr>
        <p:cxnSp>
          <p:nvCxnSpPr>
            <p:cNvPr id="44" name="Straight Arrow Connector 43"/>
            <p:cNvCxnSpPr>
              <a:stCxn id="43" idx="2"/>
            </p:cNvCxnSpPr>
            <p:nvPr/>
          </p:nvCxnSpPr>
          <p:spPr>
            <a:xfrm flipH="1" flipV="1">
              <a:off x="1898173" y="5232514"/>
              <a:ext cx="1475648" cy="7245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353997" y="484067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814_08</a:t>
              </a:r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3373821" y="5125459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7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14682" y="4855065"/>
            <a:ext cx="2015144" cy="498994"/>
            <a:chOff x="5414682" y="4855065"/>
            <a:chExt cx="2015144" cy="498994"/>
          </a:xfrm>
        </p:grpSpPr>
        <p:cxnSp>
          <p:nvCxnSpPr>
            <p:cNvPr id="53" name="Straight Arrow Connector 52"/>
            <p:cNvCxnSpPr>
              <a:stCxn id="55" idx="2"/>
            </p:cNvCxnSpPr>
            <p:nvPr/>
          </p:nvCxnSpPr>
          <p:spPr>
            <a:xfrm flipH="1" flipV="1">
              <a:off x="5414682" y="5232514"/>
              <a:ext cx="1475648" cy="7245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5870506" y="485506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814_09</a:t>
              </a:r>
              <a:endParaRPr 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6890330" y="5125459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6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1696816" y="3354289"/>
            <a:ext cx="2939894" cy="21022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636710" y="3235283"/>
            <a:ext cx="2937578" cy="2356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7425344" y="2380996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4072573" y="2380996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73" name="Bevel 3">
            <a:extLst>
              <a:ext uri="{FF2B5EF4-FFF2-40B4-BE49-F238E27FC236}">
                <a16:creationId xmlns:a16="http://schemas.microsoft.com/office/drawing/2014/main" xmlns="" id="{9F8B8FE6-46AC-4B58-958C-69D7B3CA9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08" y="2353930"/>
            <a:ext cx="1222375" cy="59055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Straight Arrow Connector 73"/>
          <p:cNvCxnSpPr>
            <a:stCxn id="76" idx="6"/>
          </p:cNvCxnSpPr>
          <p:nvPr/>
        </p:nvCxnSpPr>
        <p:spPr>
          <a:xfrm>
            <a:off x="2441621" y="2484186"/>
            <a:ext cx="1529075" cy="2413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463568" y="211726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814_16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1902125" y="236988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1898173" y="2949230"/>
            <a:ext cx="1504094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402267" y="2834897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2463568" y="259464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814_28</a:t>
            </a:r>
            <a:endParaRPr lang="en-US" dirty="0"/>
          </a:p>
        </p:txBody>
      </p:sp>
      <p:cxnSp>
        <p:nvCxnSpPr>
          <p:cNvPr id="80" name="Straight Arrow Connector 79"/>
          <p:cNvCxnSpPr>
            <a:stCxn id="82" idx="6"/>
          </p:cNvCxnSpPr>
          <p:nvPr/>
        </p:nvCxnSpPr>
        <p:spPr>
          <a:xfrm>
            <a:off x="5836130" y="2452351"/>
            <a:ext cx="1511555" cy="2649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820800" y="210147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5296634" y="233805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cxnSp>
        <p:nvCxnSpPr>
          <p:cNvPr id="83" name="Straight Arrow Connector 82"/>
          <p:cNvCxnSpPr>
            <a:stCxn id="85" idx="2"/>
          </p:cNvCxnSpPr>
          <p:nvPr/>
        </p:nvCxnSpPr>
        <p:spPr>
          <a:xfrm flipH="1">
            <a:off x="5296635" y="2906039"/>
            <a:ext cx="1511554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820800" y="253847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814_28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6808189" y="2782478"/>
            <a:ext cx="539496" cy="247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9" name="Rectangle 48" hidden="1"/>
          <p:cNvSpPr/>
          <p:nvPr/>
        </p:nvSpPr>
        <p:spPr>
          <a:xfrm>
            <a:off x="1845760" y="2117265"/>
            <a:ext cx="2152489" cy="1293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 hidden="1"/>
          <p:cNvSpPr/>
          <p:nvPr/>
        </p:nvSpPr>
        <p:spPr>
          <a:xfrm>
            <a:off x="5264479" y="2117266"/>
            <a:ext cx="2114342" cy="1200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2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51" grpId="0" animBg="1"/>
      <p:bldP spid="52" grpId="0" animBg="1"/>
      <p:bldP spid="49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7616103" y="1516647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91633" y="1515264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</a:t>
            </a:r>
            <a:r>
              <a:rPr lang="en-US" dirty="0" smtClean="0"/>
              <a:t>Cancel</a:t>
            </a:r>
            <a:endParaRPr lang="en-US" dirty="0"/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6D01BD35-3682-4014-91BF-5CF0170AC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8" y="1512976"/>
            <a:ext cx="1200016" cy="633602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9604-F140-4DE2-8C42-B9F2A9217C82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800559" y="1263583"/>
            <a:ext cx="2199941" cy="463130"/>
            <a:chOff x="1800559" y="1263583"/>
            <a:chExt cx="2199941" cy="463130"/>
          </a:xfrm>
        </p:grpSpPr>
        <p:cxnSp>
          <p:nvCxnSpPr>
            <p:cNvPr id="12" name="Straight Arrow Connector 11"/>
            <p:cNvCxnSpPr>
              <a:stCxn id="51" idx="6"/>
            </p:cNvCxnSpPr>
            <p:nvPr/>
          </p:nvCxnSpPr>
          <p:spPr>
            <a:xfrm>
              <a:off x="2340055" y="1612413"/>
              <a:ext cx="1660445" cy="145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22049" y="126358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814_16</a:t>
              </a:r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1800559" y="149811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26142" y="1261543"/>
            <a:ext cx="2193251" cy="446697"/>
            <a:chOff x="5326142" y="1261543"/>
            <a:chExt cx="2193251" cy="446697"/>
          </a:xfrm>
        </p:grpSpPr>
        <p:cxnSp>
          <p:nvCxnSpPr>
            <p:cNvPr id="18" name="Straight Arrow Connector 17"/>
            <p:cNvCxnSpPr>
              <a:stCxn id="52" idx="6"/>
            </p:cNvCxnSpPr>
            <p:nvPr/>
          </p:nvCxnSpPr>
          <p:spPr>
            <a:xfrm flipV="1">
              <a:off x="5865638" y="1613865"/>
              <a:ext cx="1653755" cy="97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888393" y="126154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814_03</a:t>
              </a:r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5326142" y="1521433"/>
              <a:ext cx="539496" cy="1868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332015" y="1782085"/>
            <a:ext cx="2144596" cy="470398"/>
            <a:chOff x="5332015" y="1782085"/>
            <a:chExt cx="2144596" cy="470398"/>
          </a:xfrm>
        </p:grpSpPr>
        <p:sp>
          <p:nvSpPr>
            <p:cNvPr id="23" name="TextBox 22"/>
            <p:cNvSpPr txBox="1"/>
            <p:nvPr/>
          </p:nvSpPr>
          <p:spPr>
            <a:xfrm>
              <a:off x="5982348" y="178208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814_04</a:t>
              </a:r>
              <a:endParaRPr lang="en-US" dirty="0"/>
            </a:p>
          </p:txBody>
        </p:sp>
        <p:cxnSp>
          <p:nvCxnSpPr>
            <p:cNvPr id="24" name="Straight Arrow Connector 23"/>
            <p:cNvCxnSpPr>
              <a:stCxn id="53" idx="2"/>
            </p:cNvCxnSpPr>
            <p:nvPr/>
          </p:nvCxnSpPr>
          <p:spPr>
            <a:xfrm flipH="1" flipV="1">
              <a:off x="5332015" y="2135415"/>
              <a:ext cx="1605100" cy="276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6937115" y="202388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01209" y="1788045"/>
            <a:ext cx="2154598" cy="467867"/>
            <a:chOff x="1801209" y="1788045"/>
            <a:chExt cx="2154598" cy="467867"/>
          </a:xfrm>
        </p:grpSpPr>
        <p:sp>
          <p:nvSpPr>
            <p:cNvPr id="19" name="TextBox 18"/>
            <p:cNvSpPr txBox="1"/>
            <p:nvPr/>
          </p:nvSpPr>
          <p:spPr>
            <a:xfrm>
              <a:off x="2459728" y="178804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814_05</a:t>
              </a:r>
              <a:endParaRPr lang="en-US" dirty="0"/>
            </a:p>
          </p:txBody>
        </p:sp>
        <p:cxnSp>
          <p:nvCxnSpPr>
            <p:cNvPr id="20" name="Straight Arrow Connector 19"/>
            <p:cNvCxnSpPr>
              <a:stCxn id="54" idx="2"/>
            </p:cNvCxnSpPr>
            <p:nvPr/>
          </p:nvCxnSpPr>
          <p:spPr>
            <a:xfrm flipH="1">
              <a:off x="1801209" y="2141612"/>
              <a:ext cx="1615102" cy="496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416311" y="202731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317785" y="2301585"/>
            <a:ext cx="2151817" cy="468716"/>
            <a:chOff x="5317785" y="2301585"/>
            <a:chExt cx="2151817" cy="468716"/>
          </a:xfrm>
        </p:grpSpPr>
        <p:cxnSp>
          <p:nvCxnSpPr>
            <p:cNvPr id="30" name="Straight Arrow Connector 29"/>
            <p:cNvCxnSpPr>
              <a:stCxn id="55" idx="2"/>
            </p:cNvCxnSpPr>
            <p:nvPr/>
          </p:nvCxnSpPr>
          <p:spPr>
            <a:xfrm flipH="1">
              <a:off x="5317785" y="2656001"/>
              <a:ext cx="1612321" cy="7503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982348" y="230158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867_02</a:t>
              </a:r>
              <a:endParaRPr 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6930106" y="254170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801209" y="2308793"/>
            <a:ext cx="2163638" cy="473140"/>
            <a:chOff x="1801209" y="2308793"/>
            <a:chExt cx="2163638" cy="473140"/>
          </a:xfrm>
        </p:grpSpPr>
        <p:cxnSp>
          <p:nvCxnSpPr>
            <p:cNvPr id="25" name="Straight Arrow Connector 24"/>
            <p:cNvCxnSpPr>
              <a:stCxn id="56" idx="2"/>
            </p:cNvCxnSpPr>
            <p:nvPr/>
          </p:nvCxnSpPr>
          <p:spPr>
            <a:xfrm flipH="1">
              <a:off x="1801209" y="2667633"/>
              <a:ext cx="1624142" cy="1385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455005" y="230879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867_02</a:t>
              </a:r>
              <a:endParaRPr 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425351" y="255333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6</a:t>
              </a:r>
              <a:endParaRPr lang="en-US" sz="14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806674" y="2921577"/>
            <a:ext cx="2193826" cy="461834"/>
            <a:chOff x="1806674" y="2921577"/>
            <a:chExt cx="2193826" cy="461834"/>
          </a:xfrm>
        </p:grpSpPr>
        <p:cxnSp>
          <p:nvCxnSpPr>
            <p:cNvPr id="33" name="Straight Arrow Connector 32"/>
            <p:cNvCxnSpPr>
              <a:stCxn id="57" idx="6"/>
            </p:cNvCxnSpPr>
            <p:nvPr/>
          </p:nvCxnSpPr>
          <p:spPr>
            <a:xfrm>
              <a:off x="2346170" y="3269111"/>
              <a:ext cx="1654330" cy="748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33653" y="292157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814_08</a:t>
              </a:r>
              <a:endParaRPr lang="en-US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1806674" y="315481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7</a:t>
              </a:r>
              <a:endParaRPr lang="en-US" sz="1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17784" y="2940627"/>
            <a:ext cx="2199293" cy="471499"/>
            <a:chOff x="5317784" y="2940627"/>
            <a:chExt cx="2199293" cy="471499"/>
          </a:xfrm>
        </p:grpSpPr>
        <p:cxnSp>
          <p:nvCxnSpPr>
            <p:cNvPr id="36" name="Straight Arrow Connector 35"/>
            <p:cNvCxnSpPr>
              <a:stCxn id="58" idx="6"/>
            </p:cNvCxnSpPr>
            <p:nvPr/>
          </p:nvCxnSpPr>
          <p:spPr>
            <a:xfrm flipV="1">
              <a:off x="5857280" y="3274772"/>
              <a:ext cx="1659797" cy="23054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5875158" y="2940627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814_08</a:t>
              </a:r>
              <a:endParaRPr lang="en-US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5317784" y="318352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8</a:t>
              </a:r>
              <a:endParaRPr lang="en-US" sz="14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317785" y="3516353"/>
            <a:ext cx="2171018" cy="478323"/>
            <a:chOff x="5317785" y="3516353"/>
            <a:chExt cx="2171018" cy="478323"/>
          </a:xfrm>
        </p:grpSpPr>
        <p:cxnSp>
          <p:nvCxnSpPr>
            <p:cNvPr id="37" name="Straight Arrow Connector 36"/>
            <p:cNvCxnSpPr>
              <a:stCxn id="59" idx="2"/>
            </p:cNvCxnSpPr>
            <p:nvPr/>
          </p:nvCxnSpPr>
          <p:spPr>
            <a:xfrm flipH="1" flipV="1">
              <a:off x="5317785" y="3878548"/>
              <a:ext cx="1631522" cy="182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982348" y="351635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814_09</a:t>
              </a:r>
              <a:endParaRPr lang="en-US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6949307" y="376607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9</a:t>
              </a:r>
              <a:endParaRPr lang="en-US" sz="1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801208" y="3519350"/>
            <a:ext cx="2172115" cy="467937"/>
            <a:chOff x="1801208" y="3519350"/>
            <a:chExt cx="2172115" cy="467937"/>
          </a:xfrm>
        </p:grpSpPr>
        <p:cxnSp>
          <p:nvCxnSpPr>
            <p:cNvPr id="34" name="Straight Arrow Connector 33"/>
            <p:cNvCxnSpPr>
              <a:stCxn id="60" idx="2"/>
            </p:cNvCxnSpPr>
            <p:nvPr/>
          </p:nvCxnSpPr>
          <p:spPr>
            <a:xfrm flipH="1">
              <a:off x="1801208" y="3871606"/>
              <a:ext cx="1622845" cy="877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469946" y="351935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814_09</a:t>
              </a:r>
              <a:endParaRPr lang="en-US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3424053" y="3755925"/>
              <a:ext cx="549270" cy="2313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10</a:t>
              </a:r>
            </a:p>
          </p:txBody>
        </p:sp>
      </p:grpSp>
      <p:sp>
        <p:nvSpPr>
          <p:cNvPr id="70" name="Rounded Rectangular Callout 69"/>
          <p:cNvSpPr/>
          <p:nvPr/>
        </p:nvSpPr>
        <p:spPr>
          <a:xfrm>
            <a:off x="341763" y="2769460"/>
            <a:ext cx="1190781" cy="828132"/>
          </a:xfrm>
          <a:prstGeom prst="wedgeRoundRectCallout">
            <a:avLst>
              <a:gd name="adj1" fmla="val 69639"/>
              <a:gd name="adj2" fmla="val -19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Customer </a:t>
            </a:r>
            <a:r>
              <a:rPr lang="en-US" sz="1600" dirty="0" smtClean="0"/>
              <a:t>cancels MVI</a:t>
            </a:r>
            <a:endParaRPr lang="en-US" sz="1600" dirty="0"/>
          </a:p>
        </p:txBody>
      </p:sp>
      <p:sp>
        <p:nvSpPr>
          <p:cNvPr id="16" name="Rectangle 15" hidden="1"/>
          <p:cNvSpPr/>
          <p:nvPr/>
        </p:nvSpPr>
        <p:spPr>
          <a:xfrm>
            <a:off x="1727704" y="1066800"/>
            <a:ext cx="2272796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 hidden="1"/>
          <p:cNvSpPr/>
          <p:nvPr/>
        </p:nvSpPr>
        <p:spPr>
          <a:xfrm>
            <a:off x="5299688" y="1244533"/>
            <a:ext cx="2272796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 hidden="1"/>
          <p:cNvSpPr/>
          <p:nvPr/>
        </p:nvSpPr>
        <p:spPr>
          <a:xfrm>
            <a:off x="86002" y="2475026"/>
            <a:ext cx="2428597" cy="1786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6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16" grpId="0" animBg="1"/>
      <p:bldP spid="72" grpId="0" animBg="1"/>
      <p:bldP spid="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7616103" y="1516647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91633" y="1515264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Date </a:t>
            </a:r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8" name="Bevel 3">
            <a:extLst>
              <a:ext uri="{FF2B5EF4-FFF2-40B4-BE49-F238E27FC236}">
                <a16:creationId xmlns:a16="http://schemas.microsoft.com/office/drawing/2014/main" xmlns="" id="{6D01BD35-3682-4014-91BF-5CF0170AC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8" y="1512976"/>
            <a:ext cx="1200016" cy="633602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Bevel 3">
            <a:extLst>
              <a:ext uri="{FF2B5EF4-FFF2-40B4-BE49-F238E27FC236}">
                <a16:creationId xmlns:a16="http://schemas.microsoft.com/office/drawing/2014/main" xmlns="" id="{37B55F6C-CEDA-46DE-A473-06F05FB6E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8" y="5348051"/>
            <a:ext cx="1219200" cy="827088"/>
          </a:xfrm>
          <a:prstGeom prst="bevel">
            <a:avLst>
              <a:gd name="adj" fmla="val 12500"/>
            </a:avLst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9604-F140-4DE2-8C42-B9F2A9217C82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00559" y="1244568"/>
            <a:ext cx="2199941" cy="482145"/>
            <a:chOff x="1800559" y="1244568"/>
            <a:chExt cx="2199941" cy="482145"/>
          </a:xfrm>
        </p:grpSpPr>
        <p:cxnSp>
          <p:nvCxnSpPr>
            <p:cNvPr id="12" name="Straight Arrow Connector 11"/>
            <p:cNvCxnSpPr>
              <a:stCxn id="51" idx="6"/>
            </p:cNvCxnSpPr>
            <p:nvPr/>
          </p:nvCxnSpPr>
          <p:spPr>
            <a:xfrm>
              <a:off x="2340055" y="1612413"/>
              <a:ext cx="1660445" cy="145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62502" y="1244568"/>
              <a:ext cx="1146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814_16   </a:t>
              </a:r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1800559" y="149811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326142" y="1248165"/>
            <a:ext cx="2193251" cy="460075"/>
            <a:chOff x="5326142" y="1248165"/>
            <a:chExt cx="2193251" cy="460075"/>
          </a:xfrm>
        </p:grpSpPr>
        <p:cxnSp>
          <p:nvCxnSpPr>
            <p:cNvPr id="18" name="Straight Arrow Connector 17"/>
            <p:cNvCxnSpPr>
              <a:stCxn id="52" idx="6"/>
            </p:cNvCxnSpPr>
            <p:nvPr/>
          </p:nvCxnSpPr>
          <p:spPr>
            <a:xfrm flipV="1">
              <a:off x="5865638" y="1613865"/>
              <a:ext cx="1653755" cy="972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883227" y="124816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814_03</a:t>
              </a:r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5326142" y="1521433"/>
              <a:ext cx="539496" cy="1868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32015" y="1761514"/>
            <a:ext cx="2144596" cy="490969"/>
            <a:chOff x="5332015" y="1761514"/>
            <a:chExt cx="2144596" cy="490969"/>
          </a:xfrm>
        </p:grpSpPr>
        <p:sp>
          <p:nvSpPr>
            <p:cNvPr id="23" name="TextBox 22"/>
            <p:cNvSpPr txBox="1"/>
            <p:nvPr/>
          </p:nvSpPr>
          <p:spPr>
            <a:xfrm>
              <a:off x="5975999" y="1761514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814_04</a:t>
              </a:r>
              <a:endParaRPr lang="en-US" dirty="0"/>
            </a:p>
          </p:txBody>
        </p:sp>
        <p:cxnSp>
          <p:nvCxnSpPr>
            <p:cNvPr id="24" name="Straight Arrow Connector 23"/>
            <p:cNvCxnSpPr>
              <a:stCxn id="53" idx="2"/>
            </p:cNvCxnSpPr>
            <p:nvPr/>
          </p:nvCxnSpPr>
          <p:spPr>
            <a:xfrm flipH="1" flipV="1">
              <a:off x="5332015" y="2135415"/>
              <a:ext cx="1605100" cy="276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6937115" y="202388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3</a:t>
              </a:r>
              <a:endParaRPr lang="en-US" sz="14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801209" y="1773820"/>
            <a:ext cx="2154598" cy="482092"/>
            <a:chOff x="1801209" y="1773820"/>
            <a:chExt cx="2154598" cy="482092"/>
          </a:xfrm>
        </p:grpSpPr>
        <p:sp>
          <p:nvSpPr>
            <p:cNvPr id="19" name="TextBox 18"/>
            <p:cNvSpPr txBox="1"/>
            <p:nvPr/>
          </p:nvSpPr>
          <p:spPr>
            <a:xfrm>
              <a:off x="2415661" y="1773820"/>
              <a:ext cx="996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814_05   </a:t>
              </a:r>
              <a:endParaRPr lang="en-US" dirty="0"/>
            </a:p>
          </p:txBody>
        </p:sp>
        <p:cxnSp>
          <p:nvCxnSpPr>
            <p:cNvPr id="20" name="Straight Arrow Connector 19"/>
            <p:cNvCxnSpPr>
              <a:stCxn id="54" idx="2"/>
            </p:cNvCxnSpPr>
            <p:nvPr/>
          </p:nvCxnSpPr>
          <p:spPr>
            <a:xfrm flipH="1">
              <a:off x="1801209" y="2141612"/>
              <a:ext cx="1615102" cy="496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416311" y="202731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4</a:t>
              </a:r>
              <a:endParaRPr lang="en-US" sz="1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317785" y="2297312"/>
            <a:ext cx="2151817" cy="472989"/>
            <a:chOff x="5317785" y="2297312"/>
            <a:chExt cx="2151817" cy="472989"/>
          </a:xfrm>
        </p:grpSpPr>
        <p:cxnSp>
          <p:nvCxnSpPr>
            <p:cNvPr id="30" name="Straight Arrow Connector 29"/>
            <p:cNvCxnSpPr>
              <a:stCxn id="55" idx="2"/>
            </p:cNvCxnSpPr>
            <p:nvPr/>
          </p:nvCxnSpPr>
          <p:spPr>
            <a:xfrm flipH="1">
              <a:off x="5317785" y="2656001"/>
              <a:ext cx="1612321" cy="7503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975998" y="229731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867_02</a:t>
              </a:r>
              <a:endParaRPr 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6930106" y="254170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5</a:t>
              </a:r>
              <a:endParaRPr lang="en-US" sz="1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01209" y="2306525"/>
            <a:ext cx="2163638" cy="475408"/>
            <a:chOff x="1801209" y="2306525"/>
            <a:chExt cx="2163638" cy="475408"/>
          </a:xfrm>
        </p:grpSpPr>
        <p:cxnSp>
          <p:nvCxnSpPr>
            <p:cNvPr id="25" name="Straight Arrow Connector 24"/>
            <p:cNvCxnSpPr>
              <a:stCxn id="56" idx="2"/>
            </p:cNvCxnSpPr>
            <p:nvPr/>
          </p:nvCxnSpPr>
          <p:spPr>
            <a:xfrm flipH="1">
              <a:off x="1801209" y="2667633"/>
              <a:ext cx="1624142" cy="1385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457976" y="2306525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867_02</a:t>
              </a:r>
              <a:endParaRPr 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425351" y="2553333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6</a:t>
              </a:r>
              <a:endParaRPr lang="en-US" sz="1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806674" y="2913700"/>
            <a:ext cx="2193826" cy="469711"/>
            <a:chOff x="1806674" y="2913700"/>
            <a:chExt cx="2193826" cy="469711"/>
          </a:xfrm>
        </p:grpSpPr>
        <p:cxnSp>
          <p:nvCxnSpPr>
            <p:cNvPr id="33" name="Straight Arrow Connector 32"/>
            <p:cNvCxnSpPr>
              <a:stCxn id="57" idx="6"/>
            </p:cNvCxnSpPr>
            <p:nvPr/>
          </p:nvCxnSpPr>
          <p:spPr>
            <a:xfrm>
              <a:off x="2346170" y="3269111"/>
              <a:ext cx="1654330" cy="748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355480" y="291370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814_12</a:t>
              </a:r>
              <a:endParaRPr lang="en-US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1806674" y="315481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7</a:t>
              </a:r>
              <a:endParaRPr lang="en-US" sz="14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17784" y="2929876"/>
            <a:ext cx="2199293" cy="482250"/>
            <a:chOff x="5317784" y="2929876"/>
            <a:chExt cx="2199293" cy="482250"/>
          </a:xfrm>
        </p:grpSpPr>
        <p:cxnSp>
          <p:nvCxnSpPr>
            <p:cNvPr id="36" name="Straight Arrow Connector 35"/>
            <p:cNvCxnSpPr>
              <a:stCxn id="58" idx="6"/>
            </p:cNvCxnSpPr>
            <p:nvPr/>
          </p:nvCxnSpPr>
          <p:spPr>
            <a:xfrm flipV="1">
              <a:off x="5857280" y="3274772"/>
              <a:ext cx="1659797" cy="23054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5857280" y="2929876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814_12</a:t>
              </a:r>
              <a:endParaRPr lang="en-US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5317784" y="318352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8</a:t>
              </a:r>
              <a:endParaRPr lang="en-US" sz="1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17785" y="3508469"/>
            <a:ext cx="2171018" cy="486207"/>
            <a:chOff x="5317785" y="3508469"/>
            <a:chExt cx="2171018" cy="486207"/>
          </a:xfrm>
        </p:grpSpPr>
        <p:cxnSp>
          <p:nvCxnSpPr>
            <p:cNvPr id="37" name="Straight Arrow Connector 36"/>
            <p:cNvCxnSpPr>
              <a:stCxn id="59" idx="2"/>
            </p:cNvCxnSpPr>
            <p:nvPr/>
          </p:nvCxnSpPr>
          <p:spPr>
            <a:xfrm flipH="1" flipV="1">
              <a:off x="5317785" y="3878548"/>
              <a:ext cx="1631522" cy="1828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5973820" y="3508469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814_13</a:t>
              </a:r>
              <a:endParaRPr lang="en-US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6949307" y="3766076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9</a:t>
              </a:r>
              <a:endParaRPr lang="en-US" sz="14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01208" y="3517788"/>
            <a:ext cx="2172115" cy="469499"/>
            <a:chOff x="1801208" y="3517788"/>
            <a:chExt cx="2172115" cy="469499"/>
          </a:xfrm>
        </p:grpSpPr>
        <p:cxnSp>
          <p:nvCxnSpPr>
            <p:cNvPr id="34" name="Straight Arrow Connector 33"/>
            <p:cNvCxnSpPr>
              <a:stCxn id="60" idx="2"/>
            </p:cNvCxnSpPr>
            <p:nvPr/>
          </p:nvCxnSpPr>
          <p:spPr>
            <a:xfrm flipH="1">
              <a:off x="1801208" y="3871606"/>
              <a:ext cx="1622845" cy="877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457976" y="351778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814_13</a:t>
              </a:r>
              <a:endParaRPr lang="en-US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3424053" y="3755925"/>
              <a:ext cx="549270" cy="2313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10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894906" y="2246367"/>
            <a:ext cx="2846669" cy="3296637"/>
            <a:chOff x="1894906" y="2246367"/>
            <a:chExt cx="2846669" cy="3296637"/>
          </a:xfrm>
        </p:grpSpPr>
        <p:sp>
          <p:nvSpPr>
            <p:cNvPr id="50" name="TextBox 49"/>
            <p:cNvSpPr txBox="1"/>
            <p:nvPr/>
          </p:nvSpPr>
          <p:spPr>
            <a:xfrm>
              <a:off x="3524212" y="517367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814_06</a:t>
              </a:r>
              <a:endParaRPr lang="en-US" dirty="0"/>
            </a:p>
          </p:txBody>
        </p:sp>
        <p:cxnSp>
          <p:nvCxnSpPr>
            <p:cNvPr id="68" name="Elbow Connector 67"/>
            <p:cNvCxnSpPr>
              <a:stCxn id="74" idx="0"/>
            </p:cNvCxnSpPr>
            <p:nvPr/>
          </p:nvCxnSpPr>
          <p:spPr>
            <a:xfrm rot="16200000" flipH="1" flipV="1">
              <a:off x="1651783" y="2719672"/>
              <a:ext cx="3063240" cy="2576994"/>
            </a:xfrm>
            <a:prstGeom prst="bentConnector3">
              <a:avLst>
                <a:gd name="adj1" fmla="val 99820"/>
              </a:avLst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4202224" y="2246367"/>
              <a:ext cx="539351" cy="2396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11</a:t>
              </a:r>
            </a:p>
          </p:txBody>
        </p:sp>
      </p:grpSp>
      <p:sp>
        <p:nvSpPr>
          <p:cNvPr id="66" name="Rectangle 65" hidden="1"/>
          <p:cNvSpPr/>
          <p:nvPr/>
        </p:nvSpPr>
        <p:spPr>
          <a:xfrm>
            <a:off x="1798891" y="2152669"/>
            <a:ext cx="3527251" cy="4022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 hidden="1"/>
          <p:cNvSpPr/>
          <p:nvPr/>
        </p:nvSpPr>
        <p:spPr>
          <a:xfrm>
            <a:off x="5296001" y="1339615"/>
            <a:ext cx="2221076" cy="34632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 hidden="1"/>
          <p:cNvSpPr/>
          <p:nvPr/>
        </p:nvSpPr>
        <p:spPr>
          <a:xfrm>
            <a:off x="1710930" y="1320620"/>
            <a:ext cx="2272795" cy="897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5358251" y="4705776"/>
            <a:ext cx="2151817" cy="483633"/>
            <a:chOff x="5358251" y="4705776"/>
            <a:chExt cx="2151817" cy="483633"/>
          </a:xfrm>
        </p:grpSpPr>
        <p:cxnSp>
          <p:nvCxnSpPr>
            <p:cNvPr id="70" name="Straight Arrow Connector 69"/>
            <p:cNvCxnSpPr>
              <a:stCxn id="73" idx="2"/>
            </p:cNvCxnSpPr>
            <p:nvPr/>
          </p:nvCxnSpPr>
          <p:spPr>
            <a:xfrm flipH="1">
              <a:off x="5358251" y="5075109"/>
              <a:ext cx="1612321" cy="7503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902941" y="4705776"/>
              <a:ext cx="10922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867_03F</a:t>
              </a:r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970572" y="4960809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14</a:t>
              </a:r>
              <a:endParaRPr lang="en-US" sz="14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894906" y="2210036"/>
            <a:ext cx="6575769" cy="3973101"/>
            <a:chOff x="1894906" y="2210036"/>
            <a:chExt cx="6575769" cy="3973101"/>
          </a:xfrm>
        </p:grpSpPr>
        <p:cxnSp>
          <p:nvCxnSpPr>
            <p:cNvPr id="75" name="Elbow Connector 74"/>
            <p:cNvCxnSpPr>
              <a:stCxn id="77" idx="4"/>
            </p:cNvCxnSpPr>
            <p:nvPr/>
          </p:nvCxnSpPr>
          <p:spPr>
            <a:xfrm rot="5400000">
              <a:off x="3190345" y="1169507"/>
              <a:ext cx="3718191" cy="6309070"/>
            </a:xfrm>
            <a:prstGeom prst="bentConnector2">
              <a:avLst/>
            </a:prstGeom>
            <a:ln w="50800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7249549" y="5810990"/>
              <a:ext cx="9541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810_02</a:t>
              </a:r>
              <a:endParaRPr 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7937275" y="2210036"/>
              <a:ext cx="533400" cy="2549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smtClean="0"/>
                <a:t>16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32547" y="4125629"/>
            <a:ext cx="2151817" cy="482913"/>
            <a:chOff x="5332547" y="4125629"/>
            <a:chExt cx="2151817" cy="482913"/>
          </a:xfrm>
        </p:grpSpPr>
        <p:cxnSp>
          <p:nvCxnSpPr>
            <p:cNvPr id="78" name="Straight Arrow Connector 77"/>
            <p:cNvCxnSpPr>
              <a:stCxn id="80" idx="2"/>
            </p:cNvCxnSpPr>
            <p:nvPr/>
          </p:nvCxnSpPr>
          <p:spPr>
            <a:xfrm flipH="1">
              <a:off x="5332547" y="4494242"/>
              <a:ext cx="1612321" cy="7503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5972010" y="4125629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6944868" y="437994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12</a:t>
              </a:r>
              <a:endParaRPr lang="en-US" sz="14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96981" y="4148352"/>
            <a:ext cx="2151817" cy="462722"/>
            <a:chOff x="1796981" y="4148352"/>
            <a:chExt cx="2151817" cy="462722"/>
          </a:xfrm>
        </p:grpSpPr>
        <p:cxnSp>
          <p:nvCxnSpPr>
            <p:cNvPr id="81" name="Straight Arrow Connector 80"/>
            <p:cNvCxnSpPr>
              <a:stCxn id="83" idx="2"/>
            </p:cNvCxnSpPr>
            <p:nvPr/>
          </p:nvCxnSpPr>
          <p:spPr>
            <a:xfrm flipH="1">
              <a:off x="1796981" y="4496774"/>
              <a:ext cx="1612321" cy="7503"/>
            </a:xfrm>
            <a:prstGeom prst="straightConnector1">
              <a:avLst/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2457976" y="414835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867_04</a:t>
              </a:r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3409302" y="4382474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13</a:t>
              </a:r>
              <a:endParaRPr lang="en-US" sz="14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901325" y="2235492"/>
            <a:ext cx="3416459" cy="3681212"/>
            <a:chOff x="1901325" y="2235492"/>
            <a:chExt cx="3416459" cy="3681212"/>
          </a:xfrm>
        </p:grpSpPr>
        <p:cxnSp>
          <p:nvCxnSpPr>
            <p:cNvPr id="84" name="Elbow Connector 83"/>
            <p:cNvCxnSpPr>
              <a:stCxn id="86" idx="4"/>
            </p:cNvCxnSpPr>
            <p:nvPr/>
          </p:nvCxnSpPr>
          <p:spPr>
            <a:xfrm rot="5400000">
              <a:off x="1759053" y="2617433"/>
              <a:ext cx="3431328" cy="3146784"/>
            </a:xfrm>
            <a:prstGeom prst="bentConnector3">
              <a:avLst>
                <a:gd name="adj1" fmla="val 99966"/>
              </a:avLst>
            </a:prstGeom>
            <a:ln w="50800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3426577" y="5547372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867_03F</a:t>
              </a:r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4778433" y="2235492"/>
              <a:ext cx="539351" cy="2396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smtClean="0"/>
                <a:t>15</a:t>
              </a:r>
            </a:p>
          </p:txBody>
        </p:sp>
      </p:grpSp>
      <p:sp>
        <p:nvSpPr>
          <p:cNvPr id="88" name="Rectangle 87" hidden="1"/>
          <p:cNvSpPr/>
          <p:nvPr/>
        </p:nvSpPr>
        <p:spPr>
          <a:xfrm>
            <a:off x="1727704" y="1066800"/>
            <a:ext cx="2331446" cy="371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 hidden="1"/>
          <p:cNvSpPr/>
          <p:nvPr/>
        </p:nvSpPr>
        <p:spPr>
          <a:xfrm>
            <a:off x="5316935" y="1317285"/>
            <a:ext cx="2219192" cy="4197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 hidden="1"/>
          <p:cNvSpPr/>
          <p:nvPr/>
        </p:nvSpPr>
        <p:spPr>
          <a:xfrm>
            <a:off x="1894903" y="2175516"/>
            <a:ext cx="3411470" cy="4130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 hidden="1"/>
          <p:cNvSpPr/>
          <p:nvPr/>
        </p:nvSpPr>
        <p:spPr>
          <a:xfrm>
            <a:off x="5113603" y="2199628"/>
            <a:ext cx="3653072" cy="4047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 hidden="1"/>
          <p:cNvSpPr/>
          <p:nvPr/>
        </p:nvSpPr>
        <p:spPr>
          <a:xfrm>
            <a:off x="103971" y="2473212"/>
            <a:ext cx="1759552" cy="23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ular Callout 70"/>
          <p:cNvSpPr/>
          <p:nvPr/>
        </p:nvSpPr>
        <p:spPr>
          <a:xfrm>
            <a:off x="341763" y="2769460"/>
            <a:ext cx="1190781" cy="828132"/>
          </a:xfrm>
          <a:prstGeom prst="wedgeRoundRectCallout">
            <a:avLst>
              <a:gd name="adj1" fmla="val 75124"/>
              <a:gd name="adj2" fmla="val -19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Customer changes MVI date</a:t>
            </a:r>
          </a:p>
        </p:txBody>
      </p:sp>
      <p:sp>
        <p:nvSpPr>
          <p:cNvPr id="87" name="Rectangle 86" hidden="1"/>
          <p:cNvSpPr/>
          <p:nvPr/>
        </p:nvSpPr>
        <p:spPr>
          <a:xfrm>
            <a:off x="227685" y="2278027"/>
            <a:ext cx="1858120" cy="1870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8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9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71" grpId="0" animBg="1"/>
      <p:bldP spid="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 – </a:t>
            </a:r>
            <a:r>
              <a:rPr lang="en-US" dirty="0" smtClean="0"/>
              <a:t>Rejected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A041E-AB9B-4CEC-B8C1-76351884ED7E}" type="datetime1">
              <a:rPr lang="en-US" smtClean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05000" y="1231813"/>
            <a:ext cx="2057400" cy="498728"/>
            <a:chOff x="1905000" y="1231813"/>
            <a:chExt cx="2057400" cy="498728"/>
          </a:xfrm>
        </p:grpSpPr>
        <p:cxnSp>
          <p:nvCxnSpPr>
            <p:cNvPr id="21" name="Straight Arrow Connector 20"/>
            <p:cNvCxnSpPr>
              <a:stCxn id="23" idx="6"/>
            </p:cNvCxnSpPr>
            <p:nvPr/>
          </p:nvCxnSpPr>
          <p:spPr>
            <a:xfrm flipV="1">
              <a:off x="2444496" y="1600201"/>
              <a:ext cx="1517904" cy="16040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462535" y="123181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814_01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1905000" y="1501941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938579" y="1772912"/>
            <a:ext cx="2023279" cy="491370"/>
            <a:chOff x="1938579" y="1772912"/>
            <a:chExt cx="2023279" cy="491370"/>
          </a:xfrm>
        </p:grpSpPr>
        <p:cxnSp>
          <p:nvCxnSpPr>
            <p:cNvPr id="38" name="Straight Arrow Connector 37"/>
            <p:cNvCxnSpPr>
              <a:stCxn id="24" idx="2"/>
            </p:cNvCxnSpPr>
            <p:nvPr/>
          </p:nvCxnSpPr>
          <p:spPr>
            <a:xfrm flipH="1" flipV="1">
              <a:off x="1938579" y="2145319"/>
              <a:ext cx="1483783" cy="4663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462535" y="1772912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814_02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3422362" y="2035682"/>
              <a:ext cx="539496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sp>
        <p:nvSpPr>
          <p:cNvPr id="25" name="Rectangle 24" hidden="1"/>
          <p:cNvSpPr/>
          <p:nvPr/>
        </p:nvSpPr>
        <p:spPr>
          <a:xfrm>
            <a:off x="1874895" y="1259355"/>
            <a:ext cx="2086963" cy="1331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43366" y="1559432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989821" y="1559432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7" name="Bevel 3">
            <a:extLst>
              <a:ext uri="{FF2B5EF4-FFF2-40B4-BE49-F238E27FC236}">
                <a16:creationId xmlns:a16="http://schemas.microsoft.com/office/drawing/2014/main" xmlns="" id="{57A43A3D-85C6-4056-8EBD-62C351BA3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76" y="1559432"/>
            <a:ext cx="1222375" cy="590550"/>
          </a:xfrm>
          <a:prstGeom prst="bevel">
            <a:avLst>
              <a:gd name="adj" fmla="val 12500"/>
            </a:avLst>
          </a:prstGeom>
          <a:solidFill>
            <a:srgbClr val="1B9558"/>
          </a:solidFill>
          <a:ln w="9525" algn="ctr">
            <a:noFill/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kumimoji="0" lang="en-US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Bevel 3">
            <a:extLst>
              <a:ext uri="{FF2B5EF4-FFF2-40B4-BE49-F238E27FC236}">
                <a16:creationId xmlns:a16="http://schemas.microsoft.com/office/drawing/2014/main" xmlns="" id="{9A3BF15A-3C6B-43FC-B818-CC24E8B7A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76" y="5301286"/>
            <a:ext cx="1219200" cy="827088"/>
          </a:xfrm>
          <a:prstGeom prst="bevel">
            <a:avLst>
              <a:gd name="adj" fmla="val 12500"/>
            </a:avLst>
          </a:prstGeom>
          <a:solidFill>
            <a:schemeClr val="accent6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</p:spTree>
    <p:extLst>
      <p:ext uri="{BB962C8B-B14F-4D97-AF65-F5344CB8AC3E}">
        <p14:creationId xmlns:p14="http://schemas.microsoft.com/office/powerpoint/2010/main" val="143360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Retro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53D4C82DD29542891445BE5C81F62D" ma:contentTypeVersion="0" ma:contentTypeDescription="Create a new document." ma:contentTypeScope="" ma:versionID="7a19983c0c1bae5af897eaf517cf63f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353A6B-6B00-46BF-98A3-4F7C641BE3CB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A71BE7-5E54-4BB6-8FC9-B225C52A5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9B9D4C-C537-40A0-BD2B-3F0EFA0140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9683</TotalTime>
  <Words>1287</Words>
  <Application>Microsoft Office PowerPoint</Application>
  <PresentationFormat>On-screen Show (4:3)</PresentationFormat>
  <Paragraphs>582</Paragraphs>
  <Slides>37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Wingdings</vt:lpstr>
      <vt:lpstr>Retrospect</vt:lpstr>
      <vt:lpstr>Process Flow</vt:lpstr>
      <vt:lpstr>Overview of transaction flow</vt:lpstr>
      <vt:lpstr>Move In (MVI) – Reject</vt:lpstr>
      <vt:lpstr>Move In – Accept</vt:lpstr>
      <vt:lpstr>Move In w/ Permit Required – New Installation</vt:lpstr>
      <vt:lpstr>Move In w/ Permit Not Received</vt:lpstr>
      <vt:lpstr>Move In w/ Cancel</vt:lpstr>
      <vt:lpstr>Move In w/ Date Change</vt:lpstr>
      <vt:lpstr>Switch – Rejected</vt:lpstr>
      <vt:lpstr>Switch – Accept</vt:lpstr>
      <vt:lpstr>Switch Hold – Add – Deferred Payment Plan (DPP)</vt:lpstr>
      <vt:lpstr>Switch Hold – Add - Tampering</vt:lpstr>
      <vt:lpstr>Switch Hold – Remove – DPP / Tampering</vt:lpstr>
      <vt:lpstr>Switch w/ Switch Hold</vt:lpstr>
      <vt:lpstr>Move Out (MVO) – Reject</vt:lpstr>
      <vt:lpstr>Move Out – Accept</vt:lpstr>
      <vt:lpstr>Move Out to Continuous Service Agreement (CSA)</vt:lpstr>
      <vt:lpstr>Disconnect for Non-Pay (DNP)*</vt:lpstr>
      <vt:lpstr>Reconnect after DNP*</vt:lpstr>
      <vt:lpstr>Checkpoint Answers</vt:lpstr>
      <vt:lpstr>Checkpoint Questions</vt:lpstr>
      <vt:lpstr>Checkpoint Questions</vt:lpstr>
      <vt:lpstr>Checkpoint Questions</vt:lpstr>
      <vt:lpstr>Checkpoint Questions</vt:lpstr>
      <vt:lpstr>Checkpoint Questions</vt:lpstr>
      <vt:lpstr>Checkpoint Question</vt:lpstr>
      <vt:lpstr>Checkpoint Question</vt:lpstr>
      <vt:lpstr>Checkpoint Question</vt:lpstr>
      <vt:lpstr>Checkpoint Question</vt:lpstr>
      <vt:lpstr>Checkpoint Question</vt:lpstr>
      <vt:lpstr>Checkpoint Question</vt:lpstr>
      <vt:lpstr>Checkpoint Question</vt:lpstr>
      <vt:lpstr>Checkpoint Question</vt:lpstr>
      <vt:lpstr>Checkpoint Exercise</vt:lpstr>
      <vt:lpstr>Checkpoint Exercise</vt:lpstr>
      <vt:lpstr>Checkpoint Exercise</vt:lpstr>
      <vt:lpstr>Checkpoint Questions</vt:lpstr>
    </vt:vector>
  </TitlesOfParts>
  <Company>Oncor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Deller, Art</cp:lastModifiedBy>
  <cp:revision>352</cp:revision>
  <cp:lastPrinted>2018-08-01T16:10:22Z</cp:lastPrinted>
  <dcterms:created xsi:type="dcterms:W3CDTF">2018-02-28T17:04:58Z</dcterms:created>
  <dcterms:modified xsi:type="dcterms:W3CDTF">2018-09-17T15:03:35Z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Possible Training Idea</vt:lpwstr>
  </property>
  <property fmtid="{D5CDD505-2E9C-101B-9397-08002B2CF9AE}" pid="4" name="ArticulateGUID">
    <vt:lpwstr>C648DACD-074A-4C97-B6CD-3128809AC62E</vt:lpwstr>
  </property>
  <property fmtid="{D5CDD505-2E9C-101B-9397-08002B2CF9AE}" pid="5" name="ArticulateProjectFull">
    <vt:lpwstr>C:\Users\bkettlewell\Documents\Market Education\EMT Template_v05-2016.ppta</vt:lpwstr>
  </property>
  <property fmtid="{D5CDD505-2E9C-101B-9397-08002B2CF9AE}" pid="6" name="ContentTypeId">
    <vt:lpwstr>0x0101003153D4C82DD29542891445BE5C81F62D</vt:lpwstr>
  </property>
</Properties>
</file>