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9"/>
  </p:notesMasterIdLst>
  <p:handoutMasterIdLst>
    <p:handoutMasterId r:id="rId30"/>
  </p:handoutMasterIdLst>
  <p:sldIdLst>
    <p:sldId id="260" r:id="rId7"/>
    <p:sldId id="275" r:id="rId8"/>
    <p:sldId id="288" r:id="rId9"/>
    <p:sldId id="298" r:id="rId10"/>
    <p:sldId id="303" r:id="rId11"/>
    <p:sldId id="311" r:id="rId12"/>
    <p:sldId id="312" r:id="rId13"/>
    <p:sldId id="295" r:id="rId14"/>
    <p:sldId id="296" r:id="rId15"/>
    <p:sldId id="314" r:id="rId16"/>
    <p:sldId id="305" r:id="rId17"/>
    <p:sldId id="306" r:id="rId18"/>
    <p:sldId id="307" r:id="rId19"/>
    <p:sldId id="257" r:id="rId20"/>
    <p:sldId id="304" r:id="rId21"/>
    <p:sldId id="293" r:id="rId22"/>
    <p:sldId id="282" r:id="rId23"/>
    <p:sldId id="290" r:id="rId24"/>
    <p:sldId id="291" r:id="rId25"/>
    <p:sldId id="294" r:id="rId26"/>
    <p:sldId id="313" r:id="rId27"/>
    <p:sldId id="261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8" d="100"/>
          <a:sy n="138" d="100"/>
        </p:scale>
        <p:origin x="6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56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36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15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42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96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94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September 19,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914400"/>
            <a:ext cx="739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Average TPE and Excess Collateral Distribution among Load </a:t>
            </a:r>
            <a:r>
              <a:rPr lang="en-US" sz="1400" dirty="0" smtClean="0"/>
              <a:t>and Gen </a:t>
            </a:r>
            <a:r>
              <a:rPr lang="en-US" sz="1400" dirty="0" smtClean="0"/>
              <a:t>NOIES/Others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447800"/>
            <a:ext cx="5956308" cy="417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39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90600"/>
            <a:ext cx="7352413" cy="41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5533" y="89896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Real-Time Forward Adjustment Factor (RFAF)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4102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RFAF is calculated using 21 days of ICE future prices and 14 days of ERCOT Real Time Settled Prices for HB_NORTH settlement point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163" y="1314450"/>
            <a:ext cx="7920037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894735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Day-Ahead Forward Adjustment Factor (DFAF)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5334000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DFAF </a:t>
            </a:r>
            <a:r>
              <a:rPr lang="en-US" sz="1600" dirty="0"/>
              <a:t>is calculated using 21 days of ICE future prices and 7</a:t>
            </a:r>
            <a:r>
              <a:rPr lang="en-US" sz="1600" dirty="0" smtClean="0"/>
              <a:t> </a:t>
            </a:r>
            <a:r>
              <a:rPr lang="en-US" sz="1600" dirty="0"/>
              <a:t>days of ERCOT </a:t>
            </a:r>
            <a:r>
              <a:rPr lang="en-US" sz="1600" dirty="0" smtClean="0"/>
              <a:t>Day Ahead Settled </a:t>
            </a:r>
            <a:r>
              <a:rPr lang="en-US" sz="1600" dirty="0"/>
              <a:t>Prices for HB_NORTH settlement 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264067"/>
            <a:ext cx="7429500" cy="399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748" y="25146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Appendix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Market Segment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600200"/>
            <a:ext cx="74485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458200" cy="4292436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Rating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G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962" y="1828800"/>
            <a:ext cx="745807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Active Counter-Parties distribution by rating and category-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Aug 2018</a:t>
            </a:r>
            <a:endParaRPr lang="en-US" sz="2000" b="1" dirty="0" smtClean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600200"/>
            <a:ext cx="71342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484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Total Potential Exposure </a:t>
            </a: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distribution-Aug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00200"/>
            <a:ext cx="78771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47008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Excess Collateral distribution</a:t>
            </a:r>
            <a:r>
              <a:rPr lang="en-US" sz="22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200" b="1" dirty="0" smtClean="0">
                <a:cs typeface="Times New Roman" panose="02020603050405020304" pitchFamily="18" charset="0"/>
              </a:rPr>
              <a:t>Aug</a:t>
            </a: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1323" y="5357587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 smtClean="0"/>
              <a:t>*Excess Collateral is a voluntary disposition by Counterparty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78211"/>
            <a:ext cx="78962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>
                <a:latin typeface="+mj-lt"/>
                <a:cs typeface="Times New Roman" panose="02020603050405020304" pitchFamily="18" charset="0"/>
              </a:rPr>
              <a:t>Inputs </a:t>
            </a:r>
            <a:r>
              <a:rPr lang="en-US" sz="2800" b="1" dirty="0" smtClean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800" b="1" dirty="0">
                <a:latin typeface="+mj-lt"/>
                <a:cs typeface="Times New Roman" panose="02020603050405020304" pitchFamily="18" charset="0"/>
              </a:rPr>
              <a:t>Assumptions:</a:t>
            </a:r>
            <a:endParaRPr lang="en-US" sz="28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Only Active Counter-Parties are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Counter-Parties are classified by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rating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market activity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collateral balances used are averages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for July  and August 2018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Counter-Parties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that are subsidiaries of, or guaranteed by, rated entities are given the parent/guarantor’s rating, adjusted down one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2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istribution in the Bottom Quintile of Excess 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000" b="1" dirty="0" smtClean="0">
                <a:cs typeface="Times New Roman" panose="02020603050405020304" pitchFamily="18" charset="0"/>
              </a:rPr>
              <a:t>Aug</a:t>
            </a:r>
            <a:r>
              <a:rPr lang="en-US" sz="2000" b="1" dirty="0" smtClean="0"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2018</a:t>
            </a:r>
            <a:endParaRPr lang="en-US" sz="20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508" y="5539032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/>
              <a:t>*Excess Collateral is a voluntary </a:t>
            </a:r>
            <a:r>
              <a:rPr lang="en-US" sz="1200" dirty="0" smtClean="0"/>
              <a:t>disposition </a:t>
            </a:r>
            <a:r>
              <a:rPr lang="en-US" sz="1200" dirty="0"/>
              <a:t>by Counterparty</a:t>
            </a:r>
          </a:p>
          <a:p>
            <a:endParaRPr lang="en-US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2" y="1385887"/>
            <a:ext cx="848677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4777032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istribution 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of TPE in 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the Bottom Quintile of Excess Collateral</a:t>
            </a:r>
            <a:r>
              <a:rPr lang="en-US" sz="18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1800" b="1" dirty="0" smtClean="0">
                <a:cs typeface="Times New Roman" panose="02020603050405020304" pitchFamily="18" charset="0"/>
              </a:rPr>
              <a:t>Aug</a:t>
            </a:r>
            <a:r>
              <a:rPr lang="en-US" sz="1800" b="1" dirty="0" smtClean="0"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2018</a:t>
            </a:r>
            <a:endParaRPr lang="en-US" sz="18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508" y="5539032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/>
              <a:t>*Excess Collateral is a voluntary </a:t>
            </a:r>
            <a:r>
              <a:rPr lang="en-US" sz="1200" dirty="0" smtClean="0"/>
              <a:t>disposition </a:t>
            </a:r>
            <a:r>
              <a:rPr lang="en-US" sz="1200" dirty="0"/>
              <a:t>by Counterparty</a:t>
            </a:r>
          </a:p>
          <a:p>
            <a:endParaRPr lang="en-US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25" y="1219200"/>
            <a:ext cx="8486775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6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+mn-lt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816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August 2018 </a:t>
            </a:r>
            <a:r>
              <a:rPr lang="en-US" sz="1800" b="1" dirty="0">
                <a:latin typeface="+mj-lt"/>
                <a:cs typeface="Times New Roman" panose="02020603050405020304" pitchFamily="18" charset="0"/>
              </a:rPr>
              <a:t>compared to </a:t>
            </a:r>
            <a:r>
              <a:rPr lang="en-US" sz="1800" b="1" dirty="0" smtClean="0">
                <a:cs typeface="Times New Roman" panose="02020603050405020304" pitchFamily="18" charset="0"/>
              </a:rPr>
              <a:t>July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 2018</a:t>
            </a:r>
            <a:endParaRPr lang="en-US" sz="1800" baseline="30000" dirty="0" smtClean="0"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Market-wide average TPE decreased from $965.6 million to $457.7 million.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TPE decreased by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$368.6 million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for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“Load and Gen” </a:t>
            </a:r>
            <a:r>
              <a:rPr lang="en-US" sz="1400" dirty="0">
                <a:latin typeface="+mj-lt"/>
                <a:cs typeface="Times New Roman" panose="02020603050405020304" pitchFamily="18" charset="0"/>
              </a:rPr>
              <a:t>category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$87.1 million for “Trader” category.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$46.7 million </a:t>
            </a:r>
            <a:r>
              <a:rPr lang="en-US" sz="1400" dirty="0">
                <a:cs typeface="Times New Roman" panose="02020603050405020304" pitchFamily="18" charset="0"/>
              </a:rPr>
              <a:t>for </a:t>
            </a:r>
            <a:r>
              <a:rPr lang="en-US" sz="1400" dirty="0" smtClean="0">
                <a:cs typeface="Times New Roman" panose="02020603050405020304" pitchFamily="18" charset="0"/>
              </a:rPr>
              <a:t>“Load Only” </a:t>
            </a:r>
            <a:r>
              <a:rPr lang="en-US" sz="1400" dirty="0">
                <a:cs typeface="Times New Roman" panose="02020603050405020304" pitchFamily="18" charset="0"/>
              </a:rPr>
              <a:t>category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cs typeface="Times New Roman" panose="02020603050405020304" pitchFamily="18" charset="0"/>
              </a:rPr>
              <a:t>$5.3 </a:t>
            </a:r>
            <a:r>
              <a:rPr lang="en-US" sz="1400" dirty="0">
                <a:cs typeface="Times New Roman" panose="02020603050405020304" pitchFamily="18" charset="0"/>
              </a:rPr>
              <a:t>million </a:t>
            </a:r>
            <a:r>
              <a:rPr lang="en-US" sz="1400" dirty="0" smtClean="0">
                <a:cs typeface="Times New Roman" panose="02020603050405020304" pitchFamily="18" charset="0"/>
              </a:rPr>
              <a:t>across other categories.</a:t>
            </a:r>
            <a:endParaRPr lang="en-US" sz="1400" dirty="0" smtClean="0"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Average Excess collateral </a:t>
            </a:r>
            <a:r>
              <a:rPr lang="en-US" sz="1800" dirty="0" smtClean="0">
                <a:cs typeface="Times New Roman" panose="02020603050405020304" pitchFamily="18" charset="0"/>
              </a:rPr>
              <a:t>in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creased from </a:t>
            </a:r>
            <a:r>
              <a:rPr lang="en-US" sz="1800" dirty="0">
                <a:cs typeface="Times New Roman" panose="02020603050405020304" pitchFamily="18" charset="0"/>
              </a:rPr>
              <a:t>$2,989.5 million </a:t>
            </a:r>
            <a:r>
              <a:rPr lang="en-US" sz="1800" dirty="0" smtClean="0">
                <a:cs typeface="Times New Roman" panose="02020603050405020304" pitchFamily="18" charset="0"/>
              </a:rPr>
              <a:t>to $3,183.2 million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Excess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Collateral increased by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$76.2 million for “</a:t>
            </a:r>
            <a:r>
              <a:rPr lang="en-US" sz="1400" dirty="0" smtClean="0">
                <a:cs typeface="Times New Roman" panose="02020603050405020304" pitchFamily="18" charset="0"/>
              </a:rPr>
              <a:t>Load and Gen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” category.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$62.8 million for “</a:t>
            </a:r>
            <a:r>
              <a:rPr lang="en-US" sz="1400" dirty="0">
                <a:cs typeface="Times New Roman" panose="02020603050405020304" pitchFamily="18" charset="0"/>
              </a:rPr>
              <a:t>Trader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” category.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$44.8 million for “Load Only” category.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$9.8 million across other categories.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cs typeface="Times New Roman" panose="02020603050405020304" pitchFamily="18" charset="0"/>
              </a:rPr>
              <a:t>Number </a:t>
            </a:r>
            <a:r>
              <a:rPr lang="en-US" sz="1800" dirty="0">
                <a:cs typeface="Times New Roman" panose="02020603050405020304" pitchFamily="18" charset="0"/>
              </a:rPr>
              <a:t>of active Counter-Parties </a:t>
            </a:r>
            <a:r>
              <a:rPr lang="en-US" sz="1800" dirty="0" smtClean="0">
                <a:cs typeface="Times New Roman" panose="02020603050405020304" pitchFamily="18" charset="0"/>
              </a:rPr>
              <a:t>decreased from 224 to 223.</a:t>
            </a: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709" y="1066800"/>
            <a:ext cx="8157155" cy="42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8382000" cy="448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1219200"/>
            <a:ext cx="80962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066800"/>
            <a:ext cx="73152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98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66" y="914400"/>
            <a:ext cx="7785267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14400"/>
            <a:ext cx="7766977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20977</TotalTime>
  <Words>453</Words>
  <Application>Microsoft Office PowerPoint</Application>
  <PresentationFormat>On-screen Show (4:3)</PresentationFormat>
  <Paragraphs>114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254</cp:revision>
  <cp:lastPrinted>2018-08-13T13:48:01Z</cp:lastPrinted>
  <dcterms:created xsi:type="dcterms:W3CDTF">2016-01-21T15:20:31Z</dcterms:created>
  <dcterms:modified xsi:type="dcterms:W3CDTF">2018-09-14T16:16:54Z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