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0"/>
  </p:notesMasterIdLst>
  <p:handoutMasterIdLst>
    <p:handoutMasterId r:id="rId11"/>
  </p:handoutMasterIdLst>
  <p:sldIdLst>
    <p:sldId id="275" r:id="rId7"/>
    <p:sldId id="276" r:id="rId8"/>
    <p:sldId id="27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9/13/2018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357259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r>
              <a:rPr lang="en-US" sz="1200" b="1" dirty="0" smtClean="0"/>
              <a:t>890NPRR </a:t>
            </a:r>
            <a:r>
              <a:rPr lang="en-US" sz="1200" b="1" dirty="0"/>
              <a:t>Correction to Calculation of Real-Time LMPs at Logical Resource Node for On-Line Combined Cycle Generation Resources.  </a:t>
            </a:r>
            <a:r>
              <a:rPr lang="en-US" sz="1200" dirty="0"/>
              <a:t>This Nodal Protocol Revision Request (NPRR) aligns Protocol price calculation formulas with ERCOT systems calculation of the Real-Time Locational Marginal Price (LMP) at a logical Resource Node for an On-Line Combined Cycle Generation Resource (“CCGR”). This alignment includes distinguishing between scenarios in which the CCGR is On-Line and when it is Off-Line.  </a:t>
            </a:r>
            <a:endParaRPr lang="en-US" sz="1200" b="1" dirty="0" smtClean="0"/>
          </a:p>
          <a:p>
            <a:pPr marL="0" indent="0">
              <a:buNone/>
            </a:pPr>
            <a:endParaRPr lang="en-US" sz="1200" b="1" dirty="0"/>
          </a:p>
          <a:p>
            <a:pPr marL="0" indent="0">
              <a:buNone/>
            </a:pPr>
            <a:r>
              <a:rPr lang="en-US" sz="1200" b="1" dirty="0" smtClean="0"/>
              <a:t>850NPRR </a:t>
            </a:r>
            <a:r>
              <a:rPr lang="en-US" sz="1200" b="1" dirty="0"/>
              <a:t>Market Suspension and Restart. </a:t>
            </a:r>
            <a:r>
              <a:rPr lang="en-US" sz="1200" dirty="0"/>
              <a:t> This Nodal Protocol Revision Request (NPRR) lays out principles for ERCOT and Market Participants to follow in the event of a Market Suspension and Market Restart; and specifies the means of Settlement during a Market Suspension and for Market Restart.  </a:t>
            </a:r>
            <a:endParaRPr lang="en-US" sz="1200" dirty="0" smtClean="0"/>
          </a:p>
          <a:p>
            <a:pPr marL="0" indent="0">
              <a:buNone/>
            </a:pPr>
            <a:endParaRPr lang="en-US" sz="1200" b="1" dirty="0" smtClean="0"/>
          </a:p>
          <a:p>
            <a:pPr marL="0" indent="0">
              <a:buNone/>
            </a:pPr>
            <a:r>
              <a:rPr lang="en-US" sz="1200" b="1" dirty="0" smtClean="0"/>
              <a:t>869NPRR </a:t>
            </a:r>
            <a:r>
              <a:rPr lang="en-US" sz="1200" b="1" dirty="0"/>
              <a:t>Clarification of Language Related to Generation Netting for ERCOT-Polled Settlement Meters.  </a:t>
            </a:r>
            <a:r>
              <a:rPr lang="en-US" sz="1200" dirty="0"/>
              <a:t>This Nodal Protocol Revision Request (NPRR) (1) clarifies the intent of Protocol Section 10.3.2.3, by explaining that netting occurs for All-Inclusive Generation Resources and Load at the transmission Point of Interconnection (POI); (2) clarifies that any Qualifying Facility (QF) may participate in the exemption specified in paragraph (2) of Section 10.3.2.3; and (3) deletes a reference to the now-expired system benefit fund charges.  </a:t>
            </a:r>
            <a:endParaRPr lang="en-US" sz="1200" dirty="0" smtClean="0"/>
          </a:p>
          <a:p>
            <a:pPr marL="0" indent="0">
              <a:buNone/>
            </a:pPr>
            <a:endParaRPr lang="en-US" sz="1200" b="1" dirty="0"/>
          </a:p>
          <a:p>
            <a:pPr marL="0" indent="0">
              <a:buNone/>
            </a:pPr>
            <a:r>
              <a:rPr lang="en-US" sz="1200" b="1" dirty="0" smtClean="0"/>
              <a:t>880NPRR </a:t>
            </a:r>
            <a:r>
              <a:rPr lang="en-US" sz="1200" b="1" dirty="0"/>
              <a:t>Publish Real-Time Market Shift Factors for Private Use Network Settlement Points.  </a:t>
            </a:r>
            <a:r>
              <a:rPr lang="en-US" sz="1200" dirty="0"/>
              <a:t>This Nodal Protocol Revision Request (NPRR) requires ERCOT to publish Shift Factors for Private Use Network Settlement Points for the Real-Time Market (RTM).  </a:t>
            </a:r>
            <a:endParaRPr lang="en-US" sz="1200" b="1" dirty="0" smtClean="0"/>
          </a:p>
          <a:p>
            <a:pPr marL="0" indent="0">
              <a:buNone/>
            </a:pPr>
            <a:endParaRPr lang="en-US" sz="1200" b="1" dirty="0"/>
          </a:p>
          <a:p>
            <a:pPr marL="0" indent="0">
              <a:buNone/>
            </a:pPr>
            <a:r>
              <a:rPr lang="en-US" sz="1200" b="1" dirty="0" smtClean="0"/>
              <a:t>883NPRR </a:t>
            </a:r>
            <a:r>
              <a:rPr lang="en-US" sz="1200" b="1" dirty="0"/>
              <a:t>Adjustment to Settlement Equation for Ancillary Services Assignment. </a:t>
            </a:r>
            <a:r>
              <a:rPr lang="en-US" sz="1200" dirty="0"/>
              <a:t> This Nodal Protocol Revision Request (NPRR) removes the Real-Time Reliability Deployment Price Adder from the Real-Time Settlement Point Price (RTSPP) in order to avoid double payment under the Ancillary Services Assignment scenario</a:t>
            </a:r>
            <a:endParaRPr lang="en-US" sz="1200" b="1" dirty="0" smtClean="0"/>
          </a:p>
          <a:p>
            <a:pPr marL="0" indent="0">
              <a:buNone/>
            </a:pPr>
            <a:endParaRPr lang="en-US" sz="1200" b="1" dirty="0"/>
          </a:p>
          <a:p>
            <a:pPr marL="0" indent="0">
              <a:buNone/>
            </a:pPr>
            <a:endParaRPr lang="en-US" sz="1200" b="1" dirty="0"/>
          </a:p>
          <a:p>
            <a:pPr marL="0" indent="0">
              <a:buNone/>
            </a:pPr>
            <a:endParaRPr lang="en-US" sz="12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157887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 </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endParaRPr lang="en-US" sz="1200" dirty="0" smtClean="0"/>
          </a:p>
          <a:p>
            <a:pPr marL="0" indent="0">
              <a:buNone/>
            </a:pPr>
            <a:r>
              <a:rPr lang="en-US" sz="1200" b="1" dirty="0" smtClean="0"/>
              <a:t>888NPRR </a:t>
            </a:r>
            <a:r>
              <a:rPr lang="en-US" sz="1200" b="1" dirty="0"/>
              <a:t>4-Coincident Peak Adjustment Methodology.  </a:t>
            </a:r>
            <a:r>
              <a:rPr lang="en-US" sz="1200" dirty="0"/>
              <a:t>This Nodal Protocol Revision Request (NPRR) clarifies the 4-Coincident Peak (4-CP) adjustment methodology that was implemented in conjunction with NPRR830, Revision of 4-Coincident Peak Methodology.  </a:t>
            </a:r>
            <a:endParaRPr lang="en-US" sz="1200" b="1" dirty="0" smtClean="0"/>
          </a:p>
          <a:p>
            <a:pPr marL="0" indent="0">
              <a:buNone/>
            </a:pPr>
            <a:endParaRPr lang="en-US" sz="1200" b="1" dirty="0"/>
          </a:p>
          <a:p>
            <a:pPr marL="0" indent="0">
              <a:buNone/>
            </a:pPr>
            <a:r>
              <a:rPr lang="en-US" sz="1200" b="1" dirty="0" smtClean="0"/>
              <a:t>889NPRR </a:t>
            </a:r>
            <a:r>
              <a:rPr lang="en-US" sz="1200" b="1" dirty="0"/>
              <a:t>RTF-1 Replace Non-Modeled Generator with Settlement Only Generator.  </a:t>
            </a:r>
            <a:r>
              <a:rPr lang="en-US" sz="1200" dirty="0"/>
              <a:t>This NPRR accomplishes several objectives of the Resource Definition Task Force (RTF) undertaken at the direction of the Protocol Revision Subcommittee (PRS). Specifically, this NPRR replaces the current defined term, Non-Modeled Generator, with a new defined term, Settlement Only Generator (SOG), throughout the Protocols, and introduces new terms to clarify the distinction between transmission-connected Resources and distribution-connected Resources; reorganizes various terms for Resources that are misleading because they are actually attributes of Resources (rather than types of Resources) that describe the status, services provided, and/or technology utilized by Resources; and clarifies the implicit requirement that generation larger than 10 MW connected to the Distribution System will be required to register as a Generation Resource.  </a:t>
            </a:r>
            <a:endParaRPr lang="en-US" sz="1200" dirty="0" smtClean="0"/>
          </a:p>
          <a:p>
            <a:pPr marL="0" indent="0">
              <a:buNone/>
            </a:pPr>
            <a:endParaRPr lang="en-US" sz="1200" b="1" dirty="0"/>
          </a:p>
          <a:p>
            <a:pPr marL="0" indent="0">
              <a:buNone/>
            </a:pPr>
            <a:r>
              <a:rPr lang="en-US" sz="1200" b="1" dirty="0"/>
              <a:t>879NPRR SCED Base Point and Performance Evaluation Changes for IRRs that Carry Ancillary Services.  </a:t>
            </a:r>
            <a:r>
              <a:rPr lang="en-US" sz="1200" dirty="0"/>
              <a:t>This Nodal Protocol Revision Request proposes that Intermittent Renewable Resources (IRRs) carrying Ancillary Service responsibilities receive a Security Constrained Economic Dispatch (SCED) Base Point calculated using the five-minute intra-hour forecast of the Resource. Generation Resource Energy Deployment Performance (GREDP) metrics are added to score performance during these intervals. This NPRR also contains administrative edits to paragraphs 7-9 of Section 8.1.1.4.1, to align the paragraph numbering with current Protocol formatting style</a:t>
            </a:r>
            <a:endParaRPr lang="en-US" sz="1200" b="1" dirty="0"/>
          </a:p>
          <a:p>
            <a:pPr marL="0" indent="0">
              <a:buNone/>
            </a:pPr>
            <a:endParaRPr lang="en-US" sz="1200" b="1" dirty="0"/>
          </a:p>
          <a:p>
            <a:pPr marL="0" indent="0">
              <a:buNone/>
            </a:pPr>
            <a:r>
              <a:rPr lang="en-US" sz="1200" b="1" dirty="0"/>
              <a:t>881NPRR Annual Validation Process Revisions.  </a:t>
            </a:r>
            <a:r>
              <a:rPr lang="en-US" sz="1200" dirty="0"/>
              <a:t>This Nodal Protocol Revision Request (NPRR) creates market efficiencies by reducing the Residential (RES) validations requirements from being an annual to an every third year market event.  </a:t>
            </a:r>
          </a:p>
          <a:p>
            <a:pPr marL="0" indent="0">
              <a:buNone/>
            </a:pPr>
            <a:endParaRPr lang="en-US" sz="1200" dirty="0"/>
          </a:p>
          <a:p>
            <a:pPr marL="0" indent="0">
              <a:buNone/>
            </a:pPr>
            <a:r>
              <a:rPr lang="en-US" sz="1200" b="1" dirty="0"/>
              <a:t>887NPRR Monthly Posting of Default Uplift Exposure Information.  </a:t>
            </a:r>
            <a:r>
              <a:rPr lang="en-US" sz="1200" dirty="0"/>
              <a:t>This Nodal Protocol Revision Request (NPRR) creates a new Market Information System (MIS) Certified Area posting which provides insight to the potential risk associated with default uplift charges to each Counter-Party</a:t>
            </a:r>
          </a:p>
          <a:p>
            <a:pPr marL="0" indent="0">
              <a:buNone/>
            </a:pPr>
            <a:endParaRPr lang="en-US" sz="12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133284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76201"/>
            <a:ext cx="8534400" cy="6858000"/>
          </a:xfrm>
        </p:spPr>
        <p:txBody>
          <a:bodyPr/>
          <a:lstStyle/>
          <a:p>
            <a:pPr marL="0" indent="0">
              <a:buNone/>
            </a:pPr>
            <a:endParaRPr lang="en-US" sz="1400" b="1" dirty="0" smtClean="0"/>
          </a:p>
          <a:p>
            <a:pPr marL="0" indent="0">
              <a:buNone/>
            </a:pPr>
            <a:endParaRPr lang="en-US" sz="1400" b="1" dirty="0" smtClean="0"/>
          </a:p>
          <a:p>
            <a:pPr marL="0" indent="0">
              <a:buNone/>
            </a:pPr>
            <a:endParaRPr lang="en-US" sz="1200" b="1" dirty="0" smtClean="0"/>
          </a:p>
          <a:p>
            <a:pPr marL="0" indent="0">
              <a:buNone/>
            </a:pPr>
            <a:r>
              <a:rPr lang="en-US" sz="1200" b="1" dirty="0" smtClean="0"/>
              <a:t>894NPRR </a:t>
            </a:r>
            <a:r>
              <a:rPr lang="en-US" sz="1200" b="1" dirty="0"/>
              <a:t>Correction of Unaccounted For Energy (UFE) Formula.  </a:t>
            </a:r>
            <a:r>
              <a:rPr lang="en-US" sz="1200" dirty="0"/>
              <a:t>This Nodal Protocol Revision Request (NPRR) corrects the formula for allocation of Unaccounted For Energy (UFE) to UFE categories by removing obsolete components of the formula referring to distribution voltage level Non-Opt-In Entities (NOIEs).  </a:t>
            </a:r>
            <a:endParaRPr lang="en-US" sz="1200" dirty="0" smtClean="0"/>
          </a:p>
          <a:p>
            <a:pPr marL="0" indent="0">
              <a:buNone/>
            </a:pPr>
            <a:endParaRPr lang="en-US" sz="1200" dirty="0" smtClean="0"/>
          </a:p>
          <a:p>
            <a:pPr marL="0" indent="0">
              <a:buNone/>
            </a:pPr>
            <a:r>
              <a:rPr lang="en-US" sz="1200" b="1" dirty="0" smtClean="0"/>
              <a:t>895NPRR </a:t>
            </a:r>
            <a:r>
              <a:rPr lang="en-US" sz="1200" b="1" dirty="0"/>
              <a:t>Inclusion of Photo-Voltaic Generation Resources (PVGRs) in Real-Time Ancillary Service Imbalance Payment or Charge.  </a:t>
            </a:r>
            <a:r>
              <a:rPr lang="en-US" sz="1200" dirty="0"/>
              <a:t>This Nodal Protocol Revision Request (NPRR) removes the current exclusion that applies to all Intermittent Renewable Resources (IRRs) that are not Wind-powered Generation Resources (WGRs) in the calculation of the Real-Time Ancillary Service Imbalance Payment or Charge. As such, PVGRs are currently excluded in both the Operating Reserve Demand Curve (ORDC) methodology and the Settlement of Real-Time Ancillary Service Imbalance Payment of Charge</a:t>
            </a:r>
            <a:r>
              <a:rPr lang="en-US" sz="1400" dirty="0"/>
              <a:t>.  </a:t>
            </a:r>
            <a:endParaRPr lang="en-US" sz="1400" b="1" dirty="0"/>
          </a:p>
          <a:p>
            <a:pPr marL="0" indent="0">
              <a:buNone/>
            </a:pPr>
            <a:endParaRPr lang="en-US" sz="1400" b="1" dirty="0"/>
          </a:p>
          <a:p>
            <a:pPr marL="0" indent="0">
              <a:buNone/>
            </a:pPr>
            <a:endParaRPr lang="en-US" sz="1400" b="1" dirty="0" smtClean="0"/>
          </a:p>
          <a:p>
            <a:pPr marL="0" indent="0">
              <a:buNone/>
            </a:pPr>
            <a:endParaRPr lang="en-US" sz="14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4653871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c34af464-7aa1-4edd-9be4-83dffc1cb926"/>
    <ds:schemaRef ds:uri="http://purl.org/dc/terms/"/>
    <ds:schemaRef ds:uri="http://purl.org/dc/elements/1.1/"/>
    <ds:schemaRef ds:uri="http://www.w3.org/XML/1998/namespace"/>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443</TotalTime>
  <Words>42</Words>
  <Application>Microsoft Office PowerPoint</Application>
  <PresentationFormat>On-screen Show (4:3)</PresentationFormat>
  <Paragraphs>34</Paragraphs>
  <Slides>3</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vt:i4>
      </vt:variant>
    </vt:vector>
  </HeadingPairs>
  <TitlesOfParts>
    <vt:vector size="8" baseType="lpstr">
      <vt:lpstr>Arial</vt:lpstr>
      <vt:lpstr>Calibri</vt:lpstr>
      <vt:lpstr>1_Custom Design</vt:lpstr>
      <vt:lpstr>Office Theme</vt:lpstr>
      <vt:lpstr>Custom Design</vt:lpstr>
      <vt:lpstr>NPRR</vt:lpstr>
      <vt:lpstr>NPRR </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70</cp:revision>
  <cp:lastPrinted>2016-01-21T20:53:15Z</cp:lastPrinted>
  <dcterms:created xsi:type="dcterms:W3CDTF">2016-01-21T15:20:31Z</dcterms:created>
  <dcterms:modified xsi:type="dcterms:W3CDTF">2018-09-13T18:43:59Z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