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5"/>
  </p:notesMasterIdLst>
  <p:handoutMasterIdLst>
    <p:handoutMasterId r:id="rId26"/>
  </p:handoutMasterIdLst>
  <p:sldIdLst>
    <p:sldId id="260" r:id="rId7"/>
    <p:sldId id="289" r:id="rId8"/>
    <p:sldId id="291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2" r:id="rId17"/>
    <p:sldId id="300" r:id="rId18"/>
    <p:sldId id="301" r:id="rId19"/>
    <p:sldId id="306" r:id="rId20"/>
    <p:sldId id="307" r:id="rId21"/>
    <p:sldId id="303" r:id="rId22"/>
    <p:sldId id="305" r:id="rId23"/>
    <p:sldId id="308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7542" autoAdjust="0"/>
  </p:normalViewPr>
  <p:slideViewPr>
    <p:cSldViewPr showGuides="1">
      <p:cViewPr varScale="1">
        <p:scale>
          <a:sx n="100" d="100"/>
          <a:sy n="100" d="100"/>
        </p:scale>
        <p:origin x="90" y="4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Systemplanning\Resource%20Adequacy\Presentations\2018\SAWG,%209-14-2018\WeatherYearWeights_1980-2017_PW_Update_ParetoDistribu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Probability Density Function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445603674540683"/>
          <c:y val="0.17171296296296296"/>
          <c:w val="0.74009951881014868"/>
          <c:h val="0.56621172353455818"/>
        </c:manualLayout>
      </c:layout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'Pareto Distribution Graph'!$B$2:$B$45</c:f>
              <c:numCache>
                <c:formatCode>General</c:formatCode>
                <c:ptCount val="4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</c:numCache>
            </c:numRef>
          </c:xVal>
          <c:yVal>
            <c:numRef>
              <c:f>'Pareto Distribution Graph'!$C$2:$C$45</c:f>
              <c:numCache>
                <c:formatCode>General</c:formatCode>
                <c:ptCount val="44"/>
                <c:pt idx="0">
                  <c:v>0.17652577792187515</c:v>
                </c:pt>
                <c:pt idx="1">
                  <c:v>0.13911673134783628</c:v>
                </c:pt>
                <c:pt idx="2">
                  <c:v>0.11086917912973823</c:v>
                </c:pt>
                <c:pt idx="3">
                  <c:v>8.9261912326608323E-2</c:v>
                </c:pt>
                <c:pt idx="4">
                  <c:v>7.2537958354919288E-2</c:v>
                </c:pt>
                <c:pt idx="5">
                  <c:v>5.9453185609334935E-2</c:v>
                </c:pt>
                <c:pt idx="6">
                  <c:v>4.9113627108989331E-2</c:v>
                </c:pt>
                <c:pt idx="7">
                  <c:v>4.0868236682949123E-2</c:v>
                </c:pt>
                <c:pt idx="8">
                  <c:v>3.4236971689225133E-2</c:v>
                </c:pt>
                <c:pt idx="9">
                  <c:v>2.8861801607792607E-2</c:v>
                </c:pt>
                <c:pt idx="10">
                  <c:v>2.4472846065791184E-2</c:v>
                </c:pt>
                <c:pt idx="11">
                  <c:v>2.0864653017714351E-2</c:v>
                </c:pt>
                <c:pt idx="12">
                  <c:v>1.7879371461177688E-2</c:v>
                </c:pt>
                <c:pt idx="13">
                  <c:v>1.5394674971619003E-2</c:v>
                </c:pt>
                <c:pt idx="14">
                  <c:v>1.3314999934397678E-2</c:v>
                </c:pt>
                <c:pt idx="15">
                  <c:v>1.1565123576331661E-2</c:v>
                </c:pt>
                <c:pt idx="16">
                  <c:v>1.0085411755739035E-2</c:v>
                </c:pt>
                <c:pt idx="17">
                  <c:v>8.8282706218028965E-3</c:v>
                </c:pt>
                <c:pt idx="18">
                  <c:v>7.7554746528850013E-3</c:v>
                </c:pt>
                <c:pt idx="19">
                  <c:v>6.8361384942316437E-3</c:v>
                </c:pt>
                <c:pt idx="20">
                  <c:v>6.0451658135522853E-3</c:v>
                </c:pt>
                <c:pt idx="21">
                  <c:v>5.3620544778277025E-3</c:v>
                </c:pt>
                <c:pt idx="22">
                  <c:v>4.7699699465240438E-3</c:v>
                </c:pt>
                <c:pt idx="23">
                  <c:v>4.2550220379817599E-3</c:v>
                </c:pt>
                <c:pt idx="24">
                  <c:v>3.8056969730382983E-3</c:v>
                </c:pt>
                <c:pt idx="25">
                  <c:v>3.412408757129864E-3</c:v>
                </c:pt>
                <c:pt idx="26">
                  <c:v>3.0671428567635019E-3</c:v>
                </c:pt>
                <c:pt idx="27">
                  <c:v>2.7631716826799317E-3</c:v>
                </c:pt>
                <c:pt idx="28">
                  <c:v>2.4948262594299674E-3</c:v>
                </c:pt>
                <c:pt idx="29">
                  <c:v>2.2573120992027411E-3</c:v>
                </c:pt>
                <c:pt idx="30">
                  <c:v>2.0465600347329901E-3</c:v>
                </c:pt>
                <c:pt idx="31">
                  <c:v>1.8591048379900806E-3</c:v>
                </c:pt>
                <c:pt idx="32">
                  <c:v>1.6919860290814932E-3</c:v>
                </c:pt>
                <c:pt idx="33">
                  <c:v>1.5426664880965988E-3</c:v>
                </c:pt>
                <c:pt idx="34">
                  <c:v>1.4089654130404205E-3</c:v>
                </c:pt>
                <c:pt idx="35">
                  <c:v>1.2890028872236607E-3</c:v>
                </c:pt>
                <c:pt idx="36">
                  <c:v>1.1811538797867323E-3</c:v>
                </c:pt>
                <c:pt idx="37">
                  <c:v>1.0840099410571939E-3</c:v>
                </c:pt>
                <c:pt idx="38">
                  <c:v>9.9634719845834055E-4</c:v>
                </c:pt>
                <c:pt idx="39">
                  <c:v>9.1709953008853773E-4</c:v>
                </c:pt>
                <c:pt idx="40">
                  <c:v>8.453360081301254E-4</c:v>
                </c:pt>
                <c:pt idx="41">
                  <c:v>7.8024187533853146E-4</c:v>
                </c:pt>
                <c:pt idx="42">
                  <c:v>7.2110245453578102E-4</c:v>
                </c:pt>
                <c:pt idx="43">
                  <c:v>6.6728950063533392E-4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9723032"/>
        <c:axId val="469722640"/>
      </c:scatterChart>
      <c:valAx>
        <c:axId val="4697230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Consecutive Daily Temperature Exceedance Index (100</a:t>
                </a:r>
                <a:r>
                  <a:rPr lang="en-US" b="1">
                    <a:sym typeface="Symbol" panose="05050102010706020507" pitchFamily="18" charset="2"/>
                  </a:rPr>
                  <a:t>F)</a:t>
                </a:r>
                <a:endParaRPr lang="en-US" b="1"/>
              </a:p>
            </c:rich>
          </c:tx>
          <c:layout>
            <c:manualLayout>
              <c:xMode val="edge"/>
              <c:yMode val="edge"/>
              <c:x val="0.15653276442975883"/>
              <c:y val="0.8406944444444444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9722640"/>
        <c:crosses val="autoZero"/>
        <c:crossBetween val="midCat"/>
      </c:valAx>
      <c:valAx>
        <c:axId val="46972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Probability, </a:t>
                </a:r>
                <a:r>
                  <a:rPr lang="en-US" b="1" i="1"/>
                  <a:t>f(x)</a:t>
                </a:r>
              </a:p>
            </c:rich>
          </c:tx>
          <c:layout>
            <c:manualLayout>
              <c:xMode val="edge"/>
              <c:yMode val="edge"/>
              <c:x val="1.5647537314705674E-2"/>
              <c:y val="0.2920640128317293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97230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7286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087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1806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723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64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31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98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dirty="0" smtClean="0"/>
              <a:t>Difference</a:t>
            </a:r>
            <a:r>
              <a:rPr lang="en-US" sz="1000" baseline="0" dirty="0" smtClean="0"/>
              <a:t> between LTRA and CDR for 2018 summer: Actual ERS procurement amount used (186 MW decrease), thermal unit deratings (mainly Hays Energy Facility, 186 MW decrease)</a:t>
            </a: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241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21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46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85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6196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8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Supply Analysis Working Group Meeting</a:t>
            </a:r>
          </a:p>
          <a:p>
            <a:endParaRPr lang="en-US" b="1" dirty="0"/>
          </a:p>
          <a:p>
            <a:r>
              <a:rPr lang="en-US" dirty="0" smtClean="0"/>
              <a:t>Pete Warnken</a:t>
            </a:r>
            <a:endParaRPr lang="en-US" dirty="0"/>
          </a:p>
          <a:p>
            <a:r>
              <a:rPr lang="en-US" dirty="0" smtClean="0"/>
              <a:t>Manager, 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September 14, </a:t>
            </a:r>
            <a:r>
              <a:rPr lang="en-US" dirty="0" smtClean="0"/>
              <a:t>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Remaining </a:t>
            </a:r>
            <a:r>
              <a:rPr lang="en-US" dirty="0" smtClean="0"/>
              <a:t>2018 Study Milestones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90525" y="1066800"/>
            <a:ext cx="8448676" cy="4846506"/>
          </a:xfrm>
        </p:spPr>
        <p:txBody>
          <a:bodyPr/>
          <a:lstStyle/>
          <a:p>
            <a:r>
              <a:rPr lang="en-US" sz="2800" dirty="0" smtClean="0"/>
              <a:t>Base Case runs completed; ERCOT review on-going</a:t>
            </a:r>
          </a:p>
          <a:p>
            <a:r>
              <a:rPr lang="en-US" sz="2800" dirty="0" smtClean="0"/>
              <a:t>Scenario/Sensitivity </a:t>
            </a:r>
            <a:r>
              <a:rPr lang="en-US" sz="2800" dirty="0" smtClean="0"/>
              <a:t>Results: </a:t>
            </a:r>
            <a:r>
              <a:rPr lang="en-US" sz="2800" dirty="0" smtClean="0"/>
              <a:t>Week of Sept. 17</a:t>
            </a:r>
            <a:endParaRPr lang="en-US" sz="2800" dirty="0" smtClean="0"/>
          </a:p>
          <a:p>
            <a:r>
              <a:rPr lang="en-US" sz="2800" dirty="0" smtClean="0"/>
              <a:t>Report, First Draft: October 1</a:t>
            </a:r>
          </a:p>
          <a:p>
            <a:r>
              <a:rPr lang="en-US" sz="2800" dirty="0" smtClean="0"/>
              <a:t>Report, </a:t>
            </a:r>
            <a:r>
              <a:rPr lang="en-US" sz="2800" dirty="0" smtClean="0"/>
              <a:t>Draft for External Review: </a:t>
            </a:r>
            <a:r>
              <a:rPr lang="en-US" sz="2800" dirty="0" smtClean="0"/>
              <a:t>October 10</a:t>
            </a:r>
          </a:p>
          <a:p>
            <a:r>
              <a:rPr lang="en-US" sz="2800" dirty="0" smtClean="0"/>
              <a:t>SAWG Presentation: October 12</a:t>
            </a:r>
          </a:p>
          <a:p>
            <a:pPr lvl="1"/>
            <a:r>
              <a:rPr lang="en-US" sz="2400" dirty="0" smtClean="0"/>
              <a:t>Astrape/Brattle to participate over the </a:t>
            </a:r>
            <a:r>
              <a:rPr lang="en-US" sz="2400" dirty="0" smtClean="0"/>
              <a:t>phone</a:t>
            </a:r>
          </a:p>
          <a:p>
            <a:r>
              <a:rPr lang="en-US" sz="2800" dirty="0"/>
              <a:t>Other presentations: TBD</a:t>
            </a:r>
          </a:p>
          <a:p>
            <a:r>
              <a:rPr lang="en-US" sz="2800" dirty="0"/>
              <a:t>Report posting: mid-December</a:t>
            </a:r>
          </a:p>
        </p:txBody>
      </p:sp>
    </p:spTree>
    <p:extLst>
      <p:ext uri="{BB962C8B-B14F-4D97-AF65-F5344CB8AC3E}">
        <p14:creationId xmlns:p14="http://schemas.microsoft.com/office/powerpoint/2010/main" val="296727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Methodology/Assumption Changes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90525" y="1066800"/>
            <a:ext cx="8448676" cy="4846506"/>
          </a:xfrm>
        </p:spPr>
        <p:txBody>
          <a:bodyPr/>
          <a:lstStyle/>
          <a:p>
            <a:r>
              <a:rPr lang="en-US" sz="2800" dirty="0" smtClean="0"/>
              <a:t>Updated resources to be consistent with early July LTRA data submission:</a:t>
            </a:r>
          </a:p>
          <a:p>
            <a:pPr lvl="1"/>
            <a:r>
              <a:rPr lang="en-US" sz="2400" dirty="0" smtClean="0"/>
              <a:t>Used actual ERS procurement amount, 772 MW rather than CDR amount of 1,132 MW</a:t>
            </a:r>
          </a:p>
          <a:p>
            <a:pPr lvl="1"/>
            <a:r>
              <a:rPr lang="en-US" sz="2400" dirty="0" smtClean="0"/>
              <a:t>Updates to planned resources based on May-June GINR changes (increased renewables)</a:t>
            </a:r>
          </a:p>
          <a:p>
            <a:r>
              <a:rPr lang="en-US" sz="2800" dirty="0" smtClean="0"/>
              <a:t>Weather-year weighting approach for Base Case</a:t>
            </a:r>
          </a:p>
          <a:p>
            <a:pPr lvl="1"/>
            <a:r>
              <a:rPr lang="en-US" sz="2400" dirty="0" smtClean="0"/>
              <a:t>Assumed equal annual weights for the 38 weather years (1980-2017): 1/38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or 2.6%</a:t>
            </a:r>
          </a:p>
          <a:p>
            <a:pPr lvl="1"/>
            <a:r>
              <a:rPr lang="en-US" sz="2400" dirty="0" smtClean="0"/>
              <a:t>Sensitivity analysis based on “consecutive </a:t>
            </a:r>
            <a:r>
              <a:rPr lang="en-US" sz="2400" dirty="0"/>
              <a:t>days &gt; </a:t>
            </a:r>
            <a:r>
              <a:rPr lang="en-US" sz="2400" dirty="0" smtClean="0"/>
              <a:t>100</a:t>
            </a:r>
            <a:r>
              <a:rPr lang="en-US" sz="2400" dirty="0" smtClean="0">
                <a:sym typeface="Symbol" panose="05050102010706020507" pitchFamily="18" charset="2"/>
              </a:rPr>
              <a:t>F”</a:t>
            </a:r>
            <a:r>
              <a:rPr lang="en-US" sz="2400" dirty="0" smtClean="0"/>
              <a:t> </a:t>
            </a:r>
            <a:r>
              <a:rPr lang="en-US" sz="2400" dirty="0"/>
              <a:t>analysis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267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Scenarios (Requires Model Runs)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53200"/>
            <a:ext cx="4572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865879"/>
              </p:ext>
            </p:extLst>
          </p:nvPr>
        </p:nvGraphicFramePr>
        <p:xfrm>
          <a:off x="571500" y="1251726"/>
          <a:ext cx="8077200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11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4251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252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3825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Potential Scenario Name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Base Case Assumption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Suggested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Scenario Assumption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Expected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EORM Impact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High Renewables Penetration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Only include</a:t>
                      </a:r>
                      <a:r>
                        <a:rPr lang="en-US" sz="1400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wind and solar from CDR (1.2 GW new solar / 5.4 GW new wind)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Include</a:t>
                      </a:r>
                      <a:r>
                        <a:rPr lang="en-US" sz="1400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some of the wind and solar </a:t>
                      </a:r>
                      <a:r>
                        <a:rPr lang="en-US" sz="14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undergoing interconnection studies that </a:t>
                      </a:r>
                      <a:r>
                        <a:rPr lang="en-US" sz="1400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has not met all requirements for CDR (5-12 GW of new solar,  7-17 GW of new wind)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Downward pressure on prices and therefore lower EORM, potentially creating reliability issues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Low Renewables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Penetration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Only include</a:t>
                      </a:r>
                      <a:r>
                        <a:rPr lang="en-US" sz="14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wind and solar from CDR (1.2 GW new solar / 5.4 GW new wind)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Set the wind and solar quantities equal to the values used in the 2014 EORM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study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Reduce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d low price hours and net load ramps from base case.  Potentially higher EORM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High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</a:rPr>
                        <a:t> Gas Price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2018 EIA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</a:rPr>
                        <a:t> AEO High Oil and Gas Resource and Technology Case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2018 EIA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</a:rPr>
                        <a:t> AEO Low Oil and Gas Resource and Technology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~$3/MMBtu difference</a:t>
                      </a:r>
                      <a:r>
                        <a:rPr lang="en-US" sz="1400" baseline="0" dirty="0">
                          <a:solidFill>
                            <a:srgbClr val="000000"/>
                          </a:solidFill>
                        </a:rPr>
                        <a:t> in gas prices, resulting in ~1.5% change in EORM  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71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Sensitivities (Do </a:t>
            </a:r>
            <a:r>
              <a:rPr lang="en-US" dirty="0" smtClean="0"/>
              <a:t>Not Require </a:t>
            </a:r>
            <a:r>
              <a:rPr lang="en-US" b="1" dirty="0" smtClean="0">
                <a:solidFill>
                  <a:schemeClr val="accent1"/>
                </a:solidFill>
              </a:rPr>
              <a:t>Model Runs)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553200"/>
            <a:ext cx="5334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616396"/>
              </p:ext>
            </p:extLst>
          </p:nvPr>
        </p:nvGraphicFramePr>
        <p:xfrm>
          <a:off x="685800" y="1252220"/>
          <a:ext cx="7391400" cy="3362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63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63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63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Sensitivity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 Case Assumption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Sensitivity Range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Gross</a:t>
                      </a:r>
                      <a:r>
                        <a:rPr lang="en-US" sz="1400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Cone/ATWACC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General</a:t>
                      </a:r>
                      <a:r>
                        <a:rPr lang="en-US" sz="1400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Merchant Values</a:t>
                      </a:r>
                      <a:endParaRPr lang="en-US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-10%/+25%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trike="noStrike" baseline="0" dirty="0">
                          <a:solidFill>
                            <a:srgbClr val="000000"/>
                          </a:solidFill>
                        </a:rPr>
                        <a:t>Forward Period for Capacity Decisions</a:t>
                      </a:r>
                      <a:endParaRPr lang="en-US" sz="1400" strike="noStrike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>
                          <a:solidFill>
                            <a:srgbClr val="000000"/>
                          </a:solidFill>
                        </a:rPr>
                        <a:t>3 years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>
                          <a:solidFill>
                            <a:srgbClr val="000000"/>
                          </a:solidFill>
                        </a:rPr>
                        <a:t>0 years to 4 years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VOLL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$9,000/MWh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$5,000-$30,000/MWh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Weather-year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weights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</a:rPr>
                        <a:t> for Load Forecasts</a:t>
                      </a:r>
                      <a:endParaRPr 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Equal weight to all 38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weather years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Set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weather weights using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distribution-fitting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based on consecutive days &gt;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sym typeface="Symbol" panose="05050102010706020507" pitchFamily="18" charset="2"/>
                        </a:rPr>
                        <a:t>F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analysis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Economic Forecast Uncertainty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4% under-forecast to 4% over-forecast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</a:rPr>
                        <a:t>Change weightings of forecast scenarios</a:t>
                      </a:r>
                    </a:p>
                  </a:txBody>
                  <a:tcPr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48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Alternative Weather-Year Weighing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90525" y="952500"/>
            <a:ext cx="8296275" cy="1594366"/>
          </a:xfrm>
        </p:spPr>
        <p:txBody>
          <a:bodyPr/>
          <a:lstStyle/>
          <a:p>
            <a:r>
              <a:rPr lang="en-US" sz="2800" dirty="0" smtClean="0"/>
              <a:t>Index based on </a:t>
            </a:r>
            <a:r>
              <a:rPr lang="en-US" sz="2800" dirty="0" smtClean="0"/>
              <a:t>E</a:t>
            </a:r>
            <a:r>
              <a:rPr lang="en-US" sz="2800" dirty="0"/>
              <a:t>ORM-MERM Study Manual</a:t>
            </a:r>
          </a:p>
          <a:p>
            <a:r>
              <a:rPr lang="en-US" sz="2800" dirty="0"/>
              <a:t>Fit </a:t>
            </a:r>
            <a:r>
              <a:rPr lang="en-US" sz="2800" dirty="0"/>
              <a:t>the annual index values to a </a:t>
            </a:r>
            <a:r>
              <a:rPr lang="en-US" sz="2800" dirty="0" smtClean="0"/>
              <a:t>Generalized </a:t>
            </a:r>
            <a:r>
              <a:rPr lang="en-US" sz="2800" dirty="0"/>
              <a:t>Pareto </a:t>
            </a:r>
            <a:r>
              <a:rPr lang="en-US" sz="2800" dirty="0" smtClean="0"/>
              <a:t>Distribution</a:t>
            </a:r>
            <a:endParaRPr lang="en-US" sz="28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1552575" y="2514600"/>
            <a:ext cx="5715000" cy="3810000"/>
            <a:chOff x="1219200" y="2438400"/>
            <a:chExt cx="5715000" cy="3810000"/>
          </a:xfrm>
        </p:grpSpPr>
        <p:graphicFrame>
          <p:nvGraphicFramePr>
            <p:cNvPr id="28" name="Chart 2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62838964"/>
                </p:ext>
              </p:extLst>
            </p:nvPr>
          </p:nvGraphicFramePr>
          <p:xfrm>
            <a:off x="1219200" y="2438400"/>
            <a:ext cx="5715000" cy="381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31" name="Group 30"/>
            <p:cNvGrpSpPr/>
            <p:nvPr/>
          </p:nvGrpSpPr>
          <p:grpSpPr>
            <a:xfrm>
              <a:off x="3429000" y="3809998"/>
              <a:ext cx="1551043" cy="835575"/>
              <a:chOff x="6799450" y="2752400"/>
              <a:chExt cx="1551043" cy="1031389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10400" y="3255810"/>
                <a:ext cx="1121837" cy="527979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220297" y="2752400"/>
                <a:ext cx="1130196" cy="460569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799450" y="2853697"/>
                <a:ext cx="376732" cy="25478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15049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Alternative Weather-Year Weighing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2743" y="2209800"/>
            <a:ext cx="2307866" cy="42100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8563" y="2209801"/>
            <a:ext cx="2318684" cy="3505199"/>
          </a:xfrm>
          <a:prstGeom prst="rect">
            <a:avLst/>
          </a:prstGeom>
        </p:spPr>
      </p:pic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14325" y="895350"/>
            <a:ext cx="7915275" cy="1209675"/>
          </a:xfrm>
        </p:spPr>
        <p:txBody>
          <a:bodyPr/>
          <a:lstStyle/>
          <a:p>
            <a:r>
              <a:rPr lang="en-US" sz="2400" dirty="0" smtClean="0"/>
              <a:t>Probability of a zero index value is 16%</a:t>
            </a:r>
          </a:p>
          <a:p>
            <a:r>
              <a:rPr lang="en-US" sz="2400" dirty="0" smtClean="0"/>
              <a:t>Extreme </a:t>
            </a:r>
            <a:r>
              <a:rPr lang="en-US" sz="2400" dirty="0"/>
              <a:t>weather-year </a:t>
            </a:r>
            <a:r>
              <a:rPr lang="en-US" sz="2400" dirty="0" smtClean="0"/>
              <a:t>probabilities</a:t>
            </a:r>
            <a:r>
              <a:rPr lang="en-US" sz="2400" dirty="0"/>
              <a:t>: 2011 </a:t>
            </a:r>
            <a:r>
              <a:rPr lang="en-US" sz="2400" dirty="0"/>
              <a:t>= 1.2%, 1980 = 1.7%</a:t>
            </a:r>
          </a:p>
        </p:txBody>
      </p:sp>
    </p:spTree>
    <p:extLst>
      <p:ext uri="{BB962C8B-B14F-4D97-AF65-F5344CB8AC3E}">
        <p14:creationId xmlns:p14="http://schemas.microsoft.com/office/powerpoint/2010/main" val="395503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SARA and CDR Comparisons using the Actual 2018 Peak Load Hour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70591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CDR </a:t>
            </a:r>
            <a:r>
              <a:rPr lang="en-US" sz="2400" dirty="0"/>
              <a:t>vs. Actual for Current 2018 Peak Load Hour*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553200"/>
            <a:ext cx="5334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17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0" y="991501"/>
            <a:ext cx="2915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July 19, Hour Ending </a:t>
            </a:r>
            <a:r>
              <a:rPr lang="en-US" sz="1400" dirty="0" smtClean="0"/>
              <a:t>5:00 </a:t>
            </a:r>
            <a:r>
              <a:rPr lang="en-US" sz="1400" dirty="0"/>
              <a:t>pm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4417" y="1299278"/>
            <a:ext cx="5931366" cy="461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8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SARA Actual </a:t>
            </a:r>
            <a:r>
              <a:rPr lang="en-US" sz="2400" dirty="0"/>
              <a:t>for Current 2018 Peak Load Hour*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553200"/>
            <a:ext cx="5334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18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10200" y="5346164"/>
            <a:ext cx="128046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AEC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prstClr val="black"/>
                </a:solidFill>
              </a:rPr>
              <a:t>Outages &gt; 500 MW</a:t>
            </a:r>
          </a:p>
          <a:p>
            <a:pPr algn="ctr"/>
            <a:r>
              <a:rPr lang="en-US" sz="900" dirty="0">
                <a:solidFill>
                  <a:prstClr val="black"/>
                </a:solidFill>
              </a:rPr>
              <a:t>None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62100" y="847969"/>
            <a:ext cx="2915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July 19, Hour Ending </a:t>
            </a:r>
            <a:r>
              <a:rPr lang="en-US" sz="1400" dirty="0" smtClean="0"/>
              <a:t>5:00 </a:t>
            </a:r>
            <a:r>
              <a:rPr lang="en-US" sz="1400" dirty="0"/>
              <a:t>pm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1155991"/>
            <a:ext cx="5719207" cy="4053690"/>
          </a:xfrm>
          <a:prstGeom prst="rect">
            <a:avLst/>
          </a:prstGeom>
        </p:spPr>
      </p:pic>
      <p:cxnSp>
        <p:nvCxnSpPr>
          <p:cNvPr id="14" name="Straight Arrow Connector 13"/>
          <p:cNvCxnSpPr>
            <a:stCxn id="7" idx="0"/>
          </p:cNvCxnSpPr>
          <p:nvPr/>
        </p:nvCxnSpPr>
        <p:spPr>
          <a:xfrm flipH="1" flipV="1">
            <a:off x="5638800" y="4559279"/>
            <a:ext cx="411634" cy="786885"/>
          </a:xfrm>
          <a:prstGeom prst="straightConnector1">
            <a:avLst/>
          </a:prstGeom>
          <a:ln w="19050">
            <a:solidFill>
              <a:srgbClr val="00AEC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12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NPRR 891, </a:t>
            </a:r>
            <a:r>
              <a:rPr lang="en-US" sz="3200" dirty="0"/>
              <a:t>Removal of NOIE Capacity Reporting Threshold of the Unregistered Distribution Generation Report</a:t>
            </a:r>
          </a:p>
        </p:txBody>
      </p:sp>
    </p:spTree>
    <p:extLst>
      <p:ext uri="{BB962C8B-B14F-4D97-AF65-F5344CB8AC3E}">
        <p14:creationId xmlns:p14="http://schemas.microsoft.com/office/powerpoint/2010/main" val="3060311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ERCOT’s Original NPRR891 Language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607" y="1219200"/>
            <a:ext cx="8311593" cy="4064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60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ERCOT’s Modified NPRR891 Language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090612"/>
            <a:ext cx="8001000" cy="467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76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STEC’s Proposed NPRR891 Language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839" y="800100"/>
            <a:ext cx="7460192" cy="546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02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NERC 2018 Long-Term Reliability Assessment (LTRA) Update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19532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2018 LTRA Data Form Summary Sheet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38" y="914400"/>
            <a:ext cx="8389937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62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Remaining 2018 LTRA Schedule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524000"/>
            <a:ext cx="8059468" cy="40502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3375" y="1085850"/>
            <a:ext cx="342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Mid-April Version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0221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EORM-MERM Study Update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615519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9608</TotalTime>
  <Words>626</Words>
  <Application>Microsoft Office PowerPoint</Application>
  <PresentationFormat>On-screen Show (4:3)</PresentationFormat>
  <Paragraphs>110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Symbol</vt:lpstr>
      <vt:lpstr>1_Custom Design</vt:lpstr>
      <vt:lpstr>Office Theme</vt:lpstr>
      <vt:lpstr>Custom Design</vt:lpstr>
      <vt:lpstr>PowerPoint Presentation</vt:lpstr>
      <vt:lpstr>NPRR 891, Removal of NOIE Capacity Reporting Threshold of the Unregistered Distribution Generation Report</vt:lpstr>
      <vt:lpstr>ERCOT’s Original NPRR891 Language</vt:lpstr>
      <vt:lpstr>ERCOT’s Modified NPRR891 Language</vt:lpstr>
      <vt:lpstr>STEC’s Proposed NPRR891 Language</vt:lpstr>
      <vt:lpstr>NERC 2018 Long-Term Reliability Assessment (LTRA) Update</vt:lpstr>
      <vt:lpstr>2018 LTRA Data Form Summary Sheet</vt:lpstr>
      <vt:lpstr>Remaining 2018 LTRA Schedule </vt:lpstr>
      <vt:lpstr>EORM-MERM Study Update</vt:lpstr>
      <vt:lpstr>Remaining 2018 Study Milestones</vt:lpstr>
      <vt:lpstr>Methodology/Assumption Changes</vt:lpstr>
      <vt:lpstr>Scenarios (Requires Model Runs)</vt:lpstr>
      <vt:lpstr>Sensitivities (Do Not Require Model Runs)</vt:lpstr>
      <vt:lpstr>Alternative Weather-Year Weighing</vt:lpstr>
      <vt:lpstr>Alternative Weather-Year Weighing</vt:lpstr>
      <vt:lpstr>SARA and CDR Comparisons using the Actual 2018 Peak Load Hour</vt:lpstr>
      <vt:lpstr>CDR vs. Actual for Current 2018 Peak Load Hour*</vt:lpstr>
      <vt:lpstr>SARA Actual for Current 2018 Peak Load Hour*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125</cp:revision>
  <cp:lastPrinted>2016-01-21T20:53:15Z</cp:lastPrinted>
  <dcterms:created xsi:type="dcterms:W3CDTF">2016-01-21T15:20:31Z</dcterms:created>
  <dcterms:modified xsi:type="dcterms:W3CDTF">2018-09-12T20:41:55Z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