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58" r:id="rId8"/>
    <p:sldId id="318" r:id="rId9"/>
    <p:sldId id="327" r:id="rId10"/>
    <p:sldId id="334" r:id="rId11"/>
    <p:sldId id="340" r:id="rId12"/>
    <p:sldId id="337" r:id="rId13"/>
    <p:sldId id="338" r:id="rId14"/>
    <p:sldId id="294" r:id="rId15"/>
    <p:sldId id="308" r:id="rId16"/>
    <p:sldId id="336" r:id="rId17"/>
    <p:sldId id="309" r:id="rId18"/>
    <p:sldId id="329" r:id="rId19"/>
    <p:sldId id="333" r:id="rId20"/>
    <p:sldId id="332" r:id="rId21"/>
    <p:sldId id="328" r:id="rId22"/>
    <p:sldId id="33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>
        <p:scale>
          <a:sx n="120" d="100"/>
          <a:sy n="120" d="100"/>
        </p:scale>
        <p:origin x="19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1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September 13,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9/1/2018 </a:t>
            </a:r>
            <a:r>
              <a:rPr lang="en-US" dirty="0" smtClean="0"/>
              <a:t>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“</a:t>
            </a:r>
            <a:r>
              <a:rPr lang="en-US" dirty="0"/>
              <a:t>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0" y="764671"/>
            <a:ext cx="8921265" cy="55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5" y="736547"/>
            <a:ext cx="8912090" cy="55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7" y="829899"/>
            <a:ext cx="8763000" cy="54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2" y="784646"/>
            <a:ext cx="8915400" cy="55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52364"/>
            <a:ext cx="8686800" cy="53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8192" cy="518318"/>
          </a:xfrm>
        </p:spPr>
        <p:txBody>
          <a:bodyPr/>
          <a:lstStyle/>
          <a:p>
            <a:r>
              <a:rPr lang="en-US" sz="2400" dirty="0"/>
              <a:t>Project Portfolio Status </a:t>
            </a:r>
            <a:r>
              <a:rPr lang="en-US" dirty="0"/>
              <a:t>– as of </a:t>
            </a:r>
            <a:r>
              <a:rPr lang="en-US" dirty="0" smtClean="0"/>
              <a:t>9/1/2018 – On Hold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2486"/>
            <a:ext cx="8839200" cy="54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8192" cy="518318"/>
          </a:xfrm>
        </p:spPr>
        <p:txBody>
          <a:bodyPr/>
          <a:lstStyle/>
          <a:p>
            <a:r>
              <a:rPr lang="en-US" sz="2400" dirty="0"/>
              <a:t>Project Portfolio Status </a:t>
            </a:r>
            <a:r>
              <a:rPr lang="en-US" dirty="0"/>
              <a:t>– as of </a:t>
            </a:r>
            <a:r>
              <a:rPr lang="en-US" dirty="0" smtClean="0"/>
              <a:t>9/1/2018 – Not Started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5" y="772085"/>
            <a:ext cx="8915400" cy="54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2018 </a:t>
            </a:r>
            <a:r>
              <a:rPr lang="en-US" sz="1800" dirty="0" smtClean="0"/>
              <a:t>Release Targets</a:t>
            </a:r>
          </a:p>
          <a:p>
            <a:pPr lvl="1"/>
            <a:r>
              <a:rPr lang="en-US" sz="1800" dirty="0"/>
              <a:t>Planned Project Starts</a:t>
            </a:r>
          </a:p>
          <a:p>
            <a:pPr lvl="1"/>
            <a:r>
              <a:rPr lang="en-US" sz="1800" dirty="0" smtClean="0"/>
              <a:t>2018 Project Spending Forecast</a:t>
            </a:r>
          </a:p>
          <a:p>
            <a:pPr lvl="1"/>
            <a:r>
              <a:rPr lang="en-US" sz="1800" dirty="0"/>
              <a:t>Revision Request Funding Placeholder Status</a:t>
            </a:r>
            <a:endParaRPr lang="en-US" sz="1800" dirty="0" smtClean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9-16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0" y="821266"/>
            <a:ext cx="8949560" cy="53868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2018 August </a:t>
            </a:r>
            <a:r>
              <a:rPr lang="en-US" sz="2000" dirty="0"/>
              <a:t>Release – </a:t>
            </a:r>
            <a:r>
              <a:rPr lang="en-US" sz="2000" dirty="0" smtClean="0"/>
              <a:t>8/7/2018 </a:t>
            </a:r>
            <a:r>
              <a:rPr lang="en-US" sz="2000" dirty="0"/>
              <a:t>– </a:t>
            </a:r>
            <a:r>
              <a:rPr lang="en-US" sz="2000" dirty="0" smtClean="0"/>
              <a:t>8/9/2018 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NPRR819 </a:t>
            </a:r>
            <a:r>
              <a:rPr lang="en-US" sz="1800" dirty="0"/>
              <a:t>– Modification of Non-Price Error Resettlement Thresholds and </a:t>
            </a:r>
            <a:r>
              <a:rPr lang="en-US" sz="1800" dirty="0" smtClean="0"/>
              <a:t>	Resettlement </a:t>
            </a:r>
            <a:r>
              <a:rPr lang="en-US" sz="1800" dirty="0"/>
              <a:t>Clean-Ups</a:t>
            </a:r>
            <a:endParaRPr lang="en-US" sz="1800" dirty="0" smtClean="0"/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NPRR844 </a:t>
            </a:r>
            <a:r>
              <a:rPr lang="en-US" sz="1800" dirty="0"/>
              <a:t>– Clarification to Outage </a:t>
            </a:r>
            <a:r>
              <a:rPr lang="en-US" sz="1800" dirty="0" smtClean="0"/>
              <a:t>Report</a:t>
            </a:r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NPRR854 – </a:t>
            </a:r>
            <a:r>
              <a:rPr lang="en-US" sz="1800" dirty="0"/>
              <a:t>NOIE TDSP Submittal of Meters with Bidirectional Flow Caused </a:t>
            </a:r>
            <a:r>
              <a:rPr lang="en-US" sz="1800" dirty="0" smtClean="0"/>
              <a:t>	by </a:t>
            </a:r>
            <a:r>
              <a:rPr lang="en-US" sz="1800" dirty="0"/>
              <a:t>Generation Interconnected at Distribution Voltage</a:t>
            </a:r>
          </a:p>
          <a:p>
            <a:pPr lvl="1">
              <a:tabLst>
                <a:tab pos="2286000" algn="l"/>
                <a:tab pos="7199313" algn="l"/>
              </a:tabLst>
            </a:pPr>
            <a:r>
              <a:rPr lang="en-US" sz="1800" dirty="0" smtClean="0"/>
              <a:t>SCR791 </a:t>
            </a:r>
            <a:r>
              <a:rPr lang="en-US" sz="1800" dirty="0"/>
              <a:t>– Correction of 60-day SCED GRD Disclosure Report</a:t>
            </a:r>
            <a:endParaRPr lang="en-US" sz="1800" dirty="0" smtClean="0"/>
          </a:p>
          <a:p>
            <a:pPr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/>
              <a:t>2018 </a:t>
            </a:r>
            <a:r>
              <a:rPr lang="en-US" sz="2000" dirty="0" smtClean="0"/>
              <a:t>October Release </a:t>
            </a:r>
            <a:r>
              <a:rPr lang="en-US" sz="2000" dirty="0"/>
              <a:t>– </a:t>
            </a:r>
            <a:r>
              <a:rPr lang="en-US" sz="2000" dirty="0" smtClean="0"/>
              <a:t>10/23/2018 </a:t>
            </a:r>
            <a:r>
              <a:rPr lang="en-US" sz="2000" dirty="0"/>
              <a:t>– </a:t>
            </a:r>
            <a:r>
              <a:rPr lang="en-US" sz="2000" dirty="0" smtClean="0"/>
              <a:t>10/25/2018 </a:t>
            </a:r>
            <a:r>
              <a:rPr lang="en-US" sz="1800" i="1" dirty="0">
                <a:solidFill>
                  <a:srgbClr val="00B050"/>
                </a:solidFill>
              </a:rPr>
              <a:t>	 </a:t>
            </a:r>
            <a:r>
              <a:rPr lang="en-US" sz="2000" i="1" dirty="0">
                <a:solidFill>
                  <a:srgbClr val="00B050"/>
                </a:solidFill>
              </a:rPr>
              <a:t>In Flight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NPRR833(a) </a:t>
            </a:r>
            <a:r>
              <a:rPr lang="en-US" sz="1800" dirty="0" smtClean="0"/>
              <a:t>– </a:t>
            </a:r>
            <a:r>
              <a:rPr lang="en-US" sz="1800" dirty="0"/>
              <a:t>Modify PTP Obligation Bid Clearing </a:t>
            </a:r>
            <a:r>
              <a:rPr lang="en-US" sz="1800" dirty="0" smtClean="0"/>
              <a:t>Change</a:t>
            </a:r>
          </a:p>
          <a:p>
            <a:pPr lvl="2">
              <a:tabLst>
                <a:tab pos="7199313" algn="l"/>
              </a:tabLst>
            </a:pPr>
            <a:r>
              <a:rPr lang="en-US" sz="1600" dirty="0" smtClean="0"/>
              <a:t>DAM changes</a:t>
            </a:r>
          </a:p>
          <a:p>
            <a:pPr lvl="1">
              <a:tabLst>
                <a:tab pos="7199313" algn="l"/>
              </a:tabLst>
            </a:pPr>
            <a:r>
              <a:rPr lang="en-US" sz="1800" dirty="0"/>
              <a:t>NPRR843(a) – </a:t>
            </a:r>
            <a:r>
              <a:rPr lang="en-US" sz="1600" dirty="0"/>
              <a:t>Short-Term System Adequacy </a:t>
            </a:r>
            <a:r>
              <a:rPr lang="en-US" sz="1600" dirty="0" smtClean="0"/>
              <a:t>&amp; AS </a:t>
            </a:r>
            <a:r>
              <a:rPr lang="en-US" sz="1600" dirty="0"/>
              <a:t>Offer Disclosure Reports Additions</a:t>
            </a:r>
            <a:endParaRPr lang="en-US" sz="1400" dirty="0" smtClean="0"/>
          </a:p>
          <a:p>
            <a:pPr lvl="2">
              <a:tabLst>
                <a:tab pos="7199313" algn="l"/>
              </a:tabLst>
            </a:pPr>
            <a:r>
              <a:rPr lang="en-US" sz="1600" dirty="0" smtClean="0"/>
              <a:t>One CDR report, one 48-hour report, and two 7-day reports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NPRR864</a:t>
            </a:r>
            <a:r>
              <a:rPr lang="en-US" sz="1800" dirty="0"/>
              <a:t> – </a:t>
            </a:r>
            <a:r>
              <a:rPr lang="en-US" sz="1800" dirty="0"/>
              <a:t>RUC Modifications to Consider Market-Based Solutions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RRGRR015 </a:t>
            </a:r>
            <a:r>
              <a:rPr lang="en-US" sz="1800" dirty="0"/>
              <a:t>– </a:t>
            </a:r>
            <a:r>
              <a:rPr lang="en-US" sz="1800" dirty="0"/>
              <a:t>Additional Guidance for Transformer and Station Data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RRGRR016 </a:t>
            </a:r>
            <a:r>
              <a:rPr lang="en-US" sz="1800" dirty="0"/>
              <a:t>– </a:t>
            </a:r>
            <a:r>
              <a:rPr lang="en-US" sz="1800" dirty="0"/>
              <a:t>Additional Guidance for Solar Data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/>
              <a:t>SCR795 – </a:t>
            </a:r>
            <a:r>
              <a:rPr lang="en-US" sz="1800" dirty="0"/>
              <a:t>Addition of Intra-Hour Wind Forecast to GTBD Calculation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91321" y="5447632"/>
            <a:ext cx="1647290" cy="7540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Text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sng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Previous target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etc.: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US" sz="700" b="0" kern="0" dirty="0">
                <a:solidFill>
                  <a:srgbClr val="000000"/>
                </a:solidFill>
              </a:rPr>
              <a:t>M</a:t>
            </a:r>
            <a:r>
              <a:rPr kumimoji="0" lang="en-US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ultiple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phase release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506248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4/5 – 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NPRR846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OBDRR002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(partial implementation)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NPRR875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NPRR825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NPRR858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6/1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9/1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193529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1645562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5284529" y="5432243"/>
            <a:ext cx="1173951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1/1  &amp;  2/1</a:t>
            </a:r>
            <a:endParaRPr lang="en-US" sz="1200" kern="0" dirty="0"/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497486" y="5446693"/>
            <a:ext cx="2485392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NPRR825(a) – </a:t>
            </a:r>
            <a:r>
              <a:rPr lang="en-US" sz="800" b="0" kern="0" dirty="0" err="1" smtClean="0"/>
              <a:t>NoticeBuilder</a:t>
            </a:r>
            <a:r>
              <a:rPr lang="en-US" sz="800" b="0" kern="0" dirty="0" smtClean="0"/>
              <a:t> changes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NPRR833(a)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DAM system changes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/>
              <a:t>NPRR833(b) – </a:t>
            </a:r>
            <a:r>
              <a:rPr lang="en-US" sz="800" b="0" kern="0" dirty="0" smtClean="0"/>
              <a:t>SCED system </a:t>
            </a:r>
            <a:r>
              <a:rPr lang="en-US" sz="800" b="0" kern="0" dirty="0" smtClean="0"/>
              <a:t>changes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NPRR843(a) – CDR, 48 hour, &amp; 7 day reports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NPRR843(b) – 60 day reports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55879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898357"/>
                <a:gridCol w="914400"/>
                <a:gridCol w="914400"/>
                <a:gridCol w="2895600"/>
                <a:gridCol w="32004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SCR777, NPRR831(b), NPRR749 E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NPRR825(a</a:t>
                      </a:r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, NPRR519, NPR620, NPRR741, NPRR755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974" y="36173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1/1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190060" y="384424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/1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63557" y="1398340"/>
            <a:ext cx="30489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000" dirty="0" smtClean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4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dirty="0">
              <a:latin typeface="Wingdings" panose="05000000000000000000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9262" y="137503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0791" y="357003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947" y="1389888"/>
            <a:ext cx="304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44429" y="1371460"/>
            <a:ext cx="30489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157789" y="3276218"/>
            <a:ext cx="138074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10</a:t>
            </a:r>
            <a:r>
              <a:rPr lang="en-US" sz="1200" dirty="0" smtClean="0"/>
              <a:t>/1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5662" y="352610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882"/>
            <a:ext cx="8839200" cy="442118"/>
          </a:xfrm>
        </p:spPr>
        <p:txBody>
          <a:bodyPr/>
          <a:lstStyle/>
          <a:p>
            <a:r>
              <a:rPr lang="en-US" sz="1800" dirty="0" smtClean="0"/>
              <a:t>Approved Revision Requests “Not Started” – Planned to Start in Future Months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72177"/>
              </p:ext>
            </p:extLst>
          </p:nvPr>
        </p:nvGraphicFramePr>
        <p:xfrm>
          <a:off x="62345" y="762000"/>
          <a:ext cx="8991599" cy="5470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568"/>
                <a:gridCol w="838200"/>
                <a:gridCol w="762000"/>
                <a:gridCol w="990600"/>
                <a:gridCol w="76023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Revision Request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Target</a:t>
                      </a:r>
                    </a:p>
                    <a:p>
                      <a:pPr algn="ctr"/>
                      <a:r>
                        <a:rPr lang="en-US" sz="1100" b="1" dirty="0" smtClean="0"/>
                        <a:t>Start Date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Release Target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Cost Estimate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Author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NPRR858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Complete Current Operating Plan (COP) Data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Sept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2018-R6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$25k-$45k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Citigroup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NPRR847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Exceptional Fuel Cost Included in the Mitigated Offer Cap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NPRR817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Create a Panhandle Hub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VCMRR022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Determination of Fuel Adder Price for Coal and Lignite Resources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2018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2019-R2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$40k-$60k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$150k-$200k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$20k-$30k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NOGRR174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AVR and PSS Testing Requirements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  <a:endParaRPr lang="en-US" sz="1050" dirty="0" smtClean="0"/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$30k-$50k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Luminant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NPRR856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Treatment of OFFQS Status in Day-Ahead Make Whole &amp; RUC Settlement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NPRR841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 Adjustments to Day-Ahead Make Whole Payments due to A/S Infeasibility Charges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NPRR821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 CRR Deration Process for Resource Node to Hub or Load Zone CRRs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  <a:endParaRPr lang="en-US" sz="1050" dirty="0" smtClean="0"/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$50k-$75k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$60k-$80k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$30k-$50k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NPRR865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RTM Shift Factors for Hubs, Load Zones, and DC Ties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$30k-$40k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NPRR866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Registered DG and Load Resources to Transmission Loads in the Network Operations Model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PGRR061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Related to NPRR866</a:t>
                      </a:r>
                      <a:endParaRPr lang="en-US" sz="105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RRGRR017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Related to NPRR866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  <a:endParaRPr lang="en-US" sz="1050" dirty="0" smtClean="0"/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2018-R6 or </a:t>
                      </a:r>
                    </a:p>
                    <a:p>
                      <a:pPr algn="ctr"/>
                      <a:r>
                        <a:rPr lang="en-US" sz="1000" dirty="0" smtClean="0"/>
                        <a:t>2019-R1</a:t>
                      </a:r>
                      <a:endParaRPr lang="en-US" sz="100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$10k-$20k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&lt;$10k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$20k-$40k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NPRR877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Use of Actual Interval Data for IDR ESI IDs for Initial Settlement (Phase 1)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  <a:endParaRPr lang="en-US" sz="1050" dirty="0" smtClean="0"/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2018-R6 or </a:t>
                      </a:r>
                    </a:p>
                    <a:p>
                      <a:pPr algn="ctr"/>
                      <a:r>
                        <a:rPr lang="en-US" sz="900" dirty="0" smtClean="0"/>
                        <a:t>2019-R1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$10k-$25k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Oncor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SCR793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 Related Telemetry for Transmission Service Provider (TSP) Operators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$40k-$50k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 Texas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Transmission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SCR796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Validation Rules to Preclude Certain Transactions at Resource Nodes within PUNs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 2018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$35k-$55k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NPRR873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 ERCOT-Wide Intra-Hour Wind Power and Load Forecast on MIS Public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 2018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2019-R2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$60k-$80k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800600" y="6405890"/>
            <a:ext cx="2501608" cy="26161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rgbClr val="000000"/>
                </a:solidFill>
              </a:rPr>
              <a:t>Project </a:t>
            </a: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Initiations – </a:t>
            </a:r>
            <a:r>
              <a:rPr lang="en-US" sz="1100" kern="0" dirty="0" smtClean="0">
                <a:solidFill>
                  <a:srgbClr val="000000"/>
                </a:solidFill>
              </a:rPr>
              <a:t>Next 3 Months</a:t>
            </a:r>
            <a:endParaRPr kumimoji="0" lang="en-US" sz="11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882"/>
            <a:ext cx="5943600" cy="442118"/>
          </a:xfrm>
        </p:spPr>
        <p:txBody>
          <a:bodyPr/>
          <a:lstStyle/>
          <a:p>
            <a:r>
              <a:rPr lang="en-US" sz="1800" dirty="0" smtClean="0"/>
              <a:t>Aging Items Report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83237"/>
              </p:ext>
            </p:extLst>
          </p:nvPr>
        </p:nvGraphicFramePr>
        <p:xfrm>
          <a:off x="152401" y="1600200"/>
          <a:ext cx="8991599" cy="693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7655"/>
                <a:gridCol w="1752600"/>
                <a:gridCol w="3491344"/>
              </a:tblGrid>
              <a:tr h="3429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Items Report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Last Action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NPRR664 </a:t>
                      </a:r>
                      <a:r>
                        <a:rPr lang="en-US" sz="900" dirty="0" smtClean="0"/>
                        <a:t>– </a:t>
                      </a:r>
                      <a:r>
                        <a:rPr lang="en-US" sz="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Index Price for Resource Definition and Real-Time Make-Whole Payments for Exceptional Fuel Cost Events</a:t>
                      </a:r>
                      <a:endParaRPr lang="en-U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approved on 12/9/2014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approved NPRR847 in August 2018   --   ERCOT presented options to WMS in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Sept 2018 to resolve remaining gray-boxes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3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2018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2018 PPL Budget  =  $20.0M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7742"/>
            <a:ext cx="8502596" cy="49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2018 and 2019,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69737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</a:t>
                      </a:r>
                      <a:r>
                        <a:rPr lang="en-US" i="1" dirty="0" smtClean="0"/>
                        <a:t>1.19M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$2.29M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0.64M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0.18M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0.35M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1.53M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$3.01M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</a:t>
            </a:r>
            <a:r>
              <a:rPr lang="en-US" sz="1200" dirty="0" smtClean="0">
                <a:solidFill>
                  <a:srgbClr val="FF0000"/>
                </a:solidFill>
              </a:rPr>
              <a:t>7/31/2018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812" y="3743756"/>
            <a:ext cx="921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SCR789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8858" y="5907802"/>
            <a:ext cx="311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August data </a:t>
            </a:r>
            <a:r>
              <a:rPr lang="en-US" sz="1200" dirty="0" smtClean="0">
                <a:solidFill>
                  <a:srgbClr val="FF0000"/>
                </a:solidFill>
              </a:rPr>
              <a:t>not available at time of </a:t>
            </a:r>
            <a:r>
              <a:rPr lang="en-US" sz="1200" dirty="0" smtClean="0">
                <a:solidFill>
                  <a:srgbClr val="FF0000"/>
                </a:solidFill>
              </a:rPr>
              <a:t>mailing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2074"/>
              </p:ext>
            </p:extLst>
          </p:nvPr>
        </p:nvGraphicFramePr>
        <p:xfrm>
          <a:off x="228600" y="1337920"/>
          <a:ext cx="8686799" cy="146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276600"/>
                <a:gridCol w="762000"/>
                <a:gridCol w="762000"/>
                <a:gridCol w="2590799"/>
              </a:tblGrid>
              <a:tr h="639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4605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Real-Time Market Shift Factors for Private Use Network Settlement Points</a:t>
                      </a:r>
                      <a:endParaRPr 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approved by PRS, TAC and Board, ERCOT will combine this NPRR with NPRR865 (which has a target project start date of October 2018 – see slide 5)</a:t>
                      </a:r>
                      <a:endParaRPr lang="en-US" sz="105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83051"/>
              </p:ext>
            </p:extLst>
          </p:nvPr>
        </p:nvGraphicFramePr>
        <p:xfrm>
          <a:off x="4721236" y="102189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044836" y="5911252"/>
            <a:ext cx="3352800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2018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	= 2300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</a:t>
            </a:r>
            <a:r>
              <a:rPr lang="en-US" sz="900" b="0" kern="0" dirty="0" smtClean="0">
                <a:solidFill>
                  <a:srgbClr val="000000"/>
                </a:solidFill>
              </a:rPr>
              <a:t>2019 </a:t>
            </a:r>
            <a:r>
              <a:rPr lang="en-US" sz="900" b="0" kern="0" dirty="0">
                <a:solidFill>
                  <a:srgbClr val="000000"/>
                </a:solidFill>
              </a:rPr>
              <a:t>Rank in Business Strategy </a:t>
            </a:r>
            <a:r>
              <a:rPr lang="en-US" sz="900" b="0" kern="0" dirty="0" smtClean="0">
                <a:solidFill>
                  <a:srgbClr val="000000"/>
                </a:solidFill>
              </a:rPr>
              <a:t>	= 2550</a:t>
            </a:r>
            <a:endParaRPr lang="en-US" sz="900" b="0" kern="0" dirty="0">
              <a:solidFill>
                <a:srgbClr val="000000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 smtClean="0">
                <a:solidFill>
                  <a:srgbClr val="000000"/>
                </a:solidFill>
              </a:rPr>
              <a:t>Next </a:t>
            </a:r>
            <a:r>
              <a:rPr lang="en-US" sz="900" b="0" kern="0" dirty="0">
                <a:solidFill>
                  <a:srgbClr val="000000"/>
                </a:solidFill>
              </a:rPr>
              <a:t>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	=   220</a:t>
            </a: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c34af464-7aa1-4edd-9be4-83dffc1cb92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109113</TotalTime>
  <Words>1022</Words>
  <Application>Microsoft Office PowerPoint</Application>
  <PresentationFormat>On-screen Show (4:3)</PresentationFormat>
  <Paragraphs>400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2018 Release Targets – Board Approved NPRRs / SCRs / xGRRs </vt:lpstr>
      <vt:lpstr>Approved Revision Requests “Not Started” – Planned to Start in Future Months</vt:lpstr>
      <vt:lpstr>Aging Items Report</vt:lpstr>
      <vt:lpstr>2018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9/1/2018</vt:lpstr>
      <vt:lpstr>Project Portfolio Status – as of 9/1/2018</vt:lpstr>
      <vt:lpstr>Project Portfolio Status – as of 9/1/2018</vt:lpstr>
      <vt:lpstr>Project Portfolio Status – as of 9/1/2018</vt:lpstr>
      <vt:lpstr>Project Portfolio Status – as of 9/1/2018</vt:lpstr>
      <vt:lpstr>Project Portfolio Status – as of 9/1/2018 – On Hold</vt:lpstr>
      <vt:lpstr>Project Portfolio Status – as of 9/1/2018 – Not Started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1080</cp:revision>
  <cp:lastPrinted>2018-07-10T21:44:26Z</cp:lastPrinted>
  <dcterms:created xsi:type="dcterms:W3CDTF">2016-01-21T15:20:31Z</dcterms:created>
  <dcterms:modified xsi:type="dcterms:W3CDTF">2018-09-12T18:56:05Z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