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69" r:id="rId3"/>
    <p:sldMasterId id="2147483686" r:id="rId4"/>
  </p:sldMasterIdLst>
  <p:notesMasterIdLst>
    <p:notesMasterId r:id="rId37"/>
  </p:notesMasterIdLst>
  <p:handoutMasterIdLst>
    <p:handoutMasterId r:id="rId38"/>
  </p:handoutMasterIdLst>
  <p:sldIdLst>
    <p:sldId id="270" r:id="rId5"/>
    <p:sldId id="793" r:id="rId6"/>
    <p:sldId id="735" r:id="rId7"/>
    <p:sldId id="567" r:id="rId8"/>
    <p:sldId id="613" r:id="rId9"/>
    <p:sldId id="612" r:id="rId10"/>
    <p:sldId id="656" r:id="rId11"/>
    <p:sldId id="571" r:id="rId12"/>
    <p:sldId id="762" r:id="rId13"/>
    <p:sldId id="740" r:id="rId14"/>
    <p:sldId id="806" r:id="rId15"/>
    <p:sldId id="742" r:id="rId16"/>
    <p:sldId id="807" r:id="rId17"/>
    <p:sldId id="808" r:id="rId18"/>
    <p:sldId id="809" r:id="rId19"/>
    <p:sldId id="746" r:id="rId20"/>
    <p:sldId id="816" r:id="rId21"/>
    <p:sldId id="748" r:id="rId22"/>
    <p:sldId id="572" r:id="rId23"/>
    <p:sldId id="764" r:id="rId24"/>
    <p:sldId id="654" r:id="rId25"/>
    <p:sldId id="751" r:id="rId26"/>
    <p:sldId id="752" r:id="rId27"/>
    <p:sldId id="753" r:id="rId28"/>
    <p:sldId id="754" r:id="rId29"/>
    <p:sldId id="755" r:id="rId30"/>
    <p:sldId id="756" r:id="rId31"/>
    <p:sldId id="757" r:id="rId32"/>
    <p:sldId id="813" r:id="rId33"/>
    <p:sldId id="759" r:id="rId34"/>
    <p:sldId id="765" r:id="rId35"/>
    <p:sldId id="81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270"/>
            <p14:sldId id="793"/>
            <p14:sldId id="735"/>
            <p14:sldId id="567"/>
            <p14:sldId id="613"/>
            <p14:sldId id="612"/>
            <p14:sldId id="656"/>
            <p14:sldId id="571"/>
            <p14:sldId id="762"/>
            <p14:sldId id="740"/>
            <p14:sldId id="806"/>
            <p14:sldId id="742"/>
            <p14:sldId id="807"/>
            <p14:sldId id="808"/>
            <p14:sldId id="809"/>
            <p14:sldId id="746"/>
            <p14:sldId id="816"/>
            <p14:sldId id="748"/>
            <p14:sldId id="572"/>
            <p14:sldId id="764"/>
            <p14:sldId id="654"/>
            <p14:sldId id="751"/>
            <p14:sldId id="752"/>
            <p14:sldId id="753"/>
            <p14:sldId id="754"/>
            <p14:sldId id="755"/>
            <p14:sldId id="756"/>
            <p14:sldId id="757"/>
            <p14:sldId id="813"/>
            <p14:sldId id="759"/>
          </p14:sldIdLst>
        </p14:section>
        <p14:section name="The End" id="{DFF51345-AEAC-4B04-B61F-B055434BCA96}">
          <p14:sldIdLst>
            <p14:sldId id="765"/>
            <p14:sldId id="8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C8FD"/>
    <a:srgbClr val="C0504D"/>
    <a:srgbClr val="FFE89F"/>
    <a:srgbClr val="50BC3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79272" autoAdjust="0"/>
  </p:normalViewPr>
  <p:slideViewPr>
    <p:cSldViewPr snapToGrid="0">
      <p:cViewPr varScale="1">
        <p:scale>
          <a:sx n="101" d="100"/>
          <a:sy n="101" d="100"/>
        </p:scale>
        <p:origin x="109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07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8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883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80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7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13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52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41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630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21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34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046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183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46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6460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481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1386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559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844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705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59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536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  <p:sldLayoutId id="214748368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39253/07._Incremental_Adjustment_To_RRS_ROS_02012018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74683" y="2073276"/>
            <a:ext cx="55931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small" dirty="0" smtClean="0"/>
              <a:t>Ancillary Service Methodology  Preliminary Quantities For 2019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50883" y="42892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Staff </a:t>
            </a:r>
          </a:p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 15,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2019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24" y="1304927"/>
            <a:ext cx="8531352" cy="392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 2019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433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780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392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 2019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377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May 2019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386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97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Jun 2019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44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48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Jul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42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RRS </a:t>
            </a:r>
            <a:r>
              <a:rPr lang="en-US" dirty="0" smtClean="0"/>
              <a:t>Aug </a:t>
            </a:r>
            <a:r>
              <a:rPr lang="en-US" dirty="0"/>
              <a:t>2019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419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2" y="1307592"/>
            <a:ext cx="8531352" cy="46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Non Spinning Reserve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r>
              <a:rPr lang="en-US" dirty="0"/>
              <a:t>September  12, 2018 – </a:t>
            </a:r>
            <a:r>
              <a:rPr lang="en-US" dirty="0" smtClean="0"/>
              <a:t>PDCWG </a:t>
            </a:r>
            <a:r>
              <a:rPr lang="en-US" dirty="0" smtClean="0"/>
              <a:t>(</a:t>
            </a:r>
            <a:r>
              <a:rPr lang="en-US" dirty="0"/>
              <a:t>2019 AS Methodology) </a:t>
            </a:r>
          </a:p>
          <a:p>
            <a:endParaRPr lang="en-US" dirty="0"/>
          </a:p>
          <a:p>
            <a:r>
              <a:rPr lang="en-US" dirty="0" smtClean="0"/>
              <a:t>September 20, 2018 </a:t>
            </a:r>
            <a:r>
              <a:rPr lang="en-US" dirty="0"/>
              <a:t>– OWG</a:t>
            </a:r>
          </a:p>
          <a:p>
            <a:r>
              <a:rPr lang="en-US" dirty="0"/>
              <a:t>Sep 24, 2018 – QMWG</a:t>
            </a:r>
          </a:p>
          <a:p>
            <a:endParaRPr lang="en-US" dirty="0" smtClean="0"/>
          </a:p>
          <a:p>
            <a:r>
              <a:rPr lang="en-US" dirty="0" smtClean="0"/>
              <a:t>October</a:t>
            </a:r>
            <a:r>
              <a:rPr lang="en-US" sz="1800" dirty="0" smtClean="0"/>
              <a:t> 10, 2018 </a:t>
            </a:r>
            <a:r>
              <a:rPr lang="en-US" sz="1800" dirty="0"/>
              <a:t>– </a:t>
            </a:r>
            <a:r>
              <a:rPr lang="en-US" sz="1800" dirty="0" smtClean="0"/>
              <a:t>WMS</a:t>
            </a:r>
          </a:p>
          <a:p>
            <a:r>
              <a:rPr lang="en-US" dirty="0"/>
              <a:t>October </a:t>
            </a:r>
            <a:r>
              <a:rPr lang="en-US" dirty="0" smtClean="0"/>
              <a:t>11, </a:t>
            </a:r>
            <a:r>
              <a:rPr lang="en-US" sz="1800" dirty="0" smtClean="0"/>
              <a:t>2018 – ROS</a:t>
            </a:r>
          </a:p>
          <a:p>
            <a:pPr lvl="0"/>
            <a:r>
              <a:rPr lang="en-US" dirty="0"/>
              <a:t>October </a:t>
            </a:r>
            <a:r>
              <a:rPr lang="en-US" dirty="0" smtClean="0"/>
              <a:t>25, </a:t>
            </a:r>
            <a:r>
              <a:rPr lang="en-US" sz="1800" dirty="0" smtClean="0"/>
              <a:t>2018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11, 2018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Spinning Reserve </a:t>
            </a:r>
            <a:r>
              <a:rPr lang="en-US" dirty="0" smtClean="0"/>
              <a:t>Methodology (NSRS) - 2019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err="1" smtClean="0"/>
              <a:t>NSRS</a:t>
            </a:r>
            <a:r>
              <a:rPr lang="en-US" dirty="0" smtClean="0"/>
              <a:t> quantities </a:t>
            </a:r>
            <a:r>
              <a:rPr lang="en-US" dirty="0"/>
              <a:t>for January 2019 thru </a:t>
            </a:r>
            <a:r>
              <a:rPr lang="en-US" dirty="0" smtClean="0"/>
              <a:t>Aug. </a:t>
            </a:r>
            <a:r>
              <a:rPr lang="en-US" dirty="0"/>
              <a:t>2019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/>
              <a:t>updated Wind 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6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- 2019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</a:t>
            </a:r>
            <a:r>
              <a:rPr lang="en-US" dirty="0" smtClean="0"/>
              <a:t>in wind over forecast error </a:t>
            </a:r>
            <a:r>
              <a:rPr lang="en-US" dirty="0" smtClean="0"/>
              <a:t>per </a:t>
            </a:r>
            <a:r>
              <a:rPr lang="en-US" dirty="0"/>
              <a:t>1000 MW increase in installed Wind </a:t>
            </a:r>
            <a:r>
              <a:rPr lang="en-US" dirty="0"/>
              <a:t>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2019.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424758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increase in Wind Forecast </a:t>
            </a:r>
            <a:r>
              <a:rPr lang="en-US" sz="1100" dirty="0"/>
              <a:t>error per 1000 MW increase in installed Wind </a:t>
            </a:r>
            <a:r>
              <a:rPr lang="en-US" sz="1100" dirty="0" smtClean="0"/>
              <a:t>capacity = 40 MW</a:t>
            </a:r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240" y="1925212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1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2019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1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Feb </a:t>
            </a:r>
            <a:r>
              <a:rPr lang="en-US" dirty="0"/>
              <a:t>2019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1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5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March </a:t>
            </a:r>
            <a:r>
              <a:rPr lang="en-US" dirty="0"/>
              <a:t>2019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9071"/>
            <a:ext cx="8531352" cy="41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Apr </a:t>
            </a:r>
            <a:r>
              <a:rPr lang="en-US" dirty="0"/>
              <a:t>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1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May </a:t>
            </a:r>
            <a:r>
              <a:rPr lang="en-US" dirty="0"/>
              <a:t>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19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NSRS</a:t>
            </a:r>
            <a:r>
              <a:rPr lang="en-US" dirty="0" smtClean="0"/>
              <a:t> June </a:t>
            </a:r>
            <a:r>
              <a:rPr lang="en-US" dirty="0"/>
              <a:t>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18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4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</a:t>
            </a:r>
            <a:r>
              <a:rPr lang="en-US" dirty="0"/>
              <a:t>July 2019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1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NSRS</a:t>
            </a:r>
            <a:r>
              <a:rPr lang="en-US" dirty="0"/>
              <a:t> </a:t>
            </a:r>
            <a:r>
              <a:rPr lang="en-US" dirty="0" smtClean="0"/>
              <a:t>Aug 2019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20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0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not proposing any changes to the Ancillary Service </a:t>
            </a:r>
            <a:r>
              <a:rPr lang="en-US" dirty="0" smtClean="0"/>
              <a:t>(A/S) </a:t>
            </a:r>
            <a:r>
              <a:rPr lang="en-US" dirty="0"/>
              <a:t>Methodology for 2019.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A/S quantities </a:t>
            </a:r>
            <a:r>
              <a:rPr lang="en-US" dirty="0"/>
              <a:t>for </a:t>
            </a:r>
            <a:r>
              <a:rPr lang="en-US" dirty="0" smtClean="0"/>
              <a:t>2019 </a:t>
            </a:r>
            <a:r>
              <a:rPr lang="en-US" dirty="0"/>
              <a:t>contained in this presentation are based on the </a:t>
            </a:r>
            <a:r>
              <a:rPr lang="en-US" dirty="0" smtClean="0"/>
              <a:t>methodology </a:t>
            </a:r>
            <a:r>
              <a:rPr lang="en-US" dirty="0"/>
              <a:t>that was approved in December </a:t>
            </a:r>
            <a:r>
              <a:rPr lang="en-US" dirty="0" smtClean="0"/>
              <a:t>2017. 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</a:t>
            </a:r>
            <a:r>
              <a:rPr lang="en-US" dirty="0" smtClean="0"/>
              <a:t>2019 reflect </a:t>
            </a:r>
            <a:r>
              <a:rPr lang="en-US" dirty="0"/>
              <a:t>moving forward the historic data on which </a:t>
            </a:r>
            <a:r>
              <a:rPr lang="en-US" dirty="0" smtClean="0"/>
              <a:t>these </a:t>
            </a:r>
            <a:r>
              <a:rPr lang="en-US" dirty="0"/>
              <a:t>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Spreadsheets that contain </a:t>
            </a:r>
            <a:r>
              <a:rPr lang="en-US" dirty="0"/>
              <a:t>the associated quantities for January through August of </a:t>
            </a:r>
            <a:r>
              <a:rPr lang="en-US" dirty="0" smtClean="0"/>
              <a:t>2019 have </a:t>
            </a:r>
            <a:r>
              <a:rPr lang="en-US" dirty="0"/>
              <a:t>been posted on the meeting page for September </a:t>
            </a:r>
            <a:r>
              <a:rPr lang="en-US" dirty="0" smtClean="0"/>
              <a:t>12 PDCWG </a:t>
            </a:r>
            <a:r>
              <a:rPr lang="en-US" dirty="0"/>
              <a:t>meeting.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</a:t>
            </a:r>
            <a:r>
              <a:rPr lang="en-US" dirty="0"/>
              <a:t>, </a:t>
            </a:r>
            <a:r>
              <a:rPr lang="en-US" dirty="0" smtClean="0"/>
              <a:t>for </a:t>
            </a:r>
            <a:r>
              <a:rPr lang="en-US" dirty="0" smtClean="0"/>
              <a:t>changes to </a:t>
            </a:r>
            <a:r>
              <a:rPr lang="en-US" dirty="0"/>
              <a:t>the </a:t>
            </a:r>
            <a:r>
              <a:rPr lang="en-US" dirty="0" smtClean="0"/>
              <a:t>2019 </a:t>
            </a:r>
            <a:r>
              <a:rPr lang="en-US" dirty="0" smtClean="0"/>
              <a:t>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72" y="1307592"/>
            <a:ext cx="8531352" cy="424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Discussion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(Updated in 2017)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0817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Regulation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July 2019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 and 2018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Adjustment Table - 2019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 Adjustment Tables track incremental MWs of Regulation needed to account for additional variability per 1000 MW increase in installed Wind capacity. </a:t>
            </a:r>
          </a:p>
          <a:p>
            <a:pPr lvl="1"/>
            <a:r>
              <a:rPr lang="en-US" dirty="0"/>
              <a:t>This table has been updated for 2019.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391918"/>
            <a:ext cx="4191000" cy="314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500" y="2307336"/>
            <a:ext cx="4120896" cy="309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69" y="679549"/>
            <a:ext cx="7267062" cy="30054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674" y="3685032"/>
            <a:ext cx="7336851" cy="277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Responsive Reserve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Service Methodology (RRS) - 2019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Aug. 2019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2017 and 2018 system inertia conditions</a:t>
            </a:r>
            <a:r>
              <a:rPr lang="en-US" dirty="0" smtClean="0"/>
              <a:t> and </a:t>
            </a:r>
            <a:r>
              <a:rPr lang="en-US" u="sng" dirty="0"/>
              <a:t>RRS table updated </a:t>
            </a:r>
            <a:r>
              <a:rPr lang="en-US" u="sng" dirty="0" smtClean="0"/>
              <a:t>in 2017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In this slide deck to aid comparison with 2019 quantities, the </a:t>
            </a:r>
            <a:r>
              <a:rPr lang="en-US" dirty="0" smtClean="0"/>
              <a:t>2018 RRS quantities </a:t>
            </a:r>
            <a:r>
              <a:rPr lang="en-US" dirty="0" smtClean="0"/>
              <a:t>have been </a:t>
            </a:r>
            <a:r>
              <a:rPr lang="en-US" dirty="0" smtClean="0"/>
              <a:t>adjusted to account for the </a:t>
            </a:r>
            <a:r>
              <a:rPr lang="en-US" dirty="0" smtClean="0">
                <a:hlinkClick r:id="rId3"/>
              </a:rPr>
              <a:t>responsiveness of hydro units</a:t>
            </a:r>
            <a:r>
              <a:rPr lang="en-US" dirty="0" smtClean="0"/>
              <a:t> under synchronous condenser mode, and the implementation of NPRR 815.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859</Words>
  <Application>Microsoft Office PowerPoint</Application>
  <PresentationFormat>On-screen Show (4:3)</PresentationFormat>
  <Paragraphs>264</Paragraphs>
  <Slides>32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Verdana</vt:lpstr>
      <vt:lpstr>1_Office Theme</vt:lpstr>
      <vt:lpstr>1_Custom Design</vt:lpstr>
      <vt:lpstr>2_Custom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2019</vt:lpstr>
      <vt:lpstr>Wind Adjustment Table - 2019</vt:lpstr>
      <vt:lpstr>Hourly Avg. Regulation Comparison</vt:lpstr>
      <vt:lpstr>PowerPoint Presentation</vt:lpstr>
      <vt:lpstr>Responsive Service Methodology (RRS) - 2019</vt:lpstr>
      <vt:lpstr>RRS Jan 2019</vt:lpstr>
      <vt:lpstr>RRS Feb 2019</vt:lpstr>
      <vt:lpstr>RRS Mar 2019</vt:lpstr>
      <vt:lpstr>RRS Apr 2019</vt:lpstr>
      <vt:lpstr>RRS May 2019</vt:lpstr>
      <vt:lpstr>RRS Jun 2019</vt:lpstr>
      <vt:lpstr>RRS Jul 2019</vt:lpstr>
      <vt:lpstr>RRS Aug 2019</vt:lpstr>
      <vt:lpstr>Hourly Avg. RRS Comparison</vt:lpstr>
      <vt:lpstr>PowerPoint Presentation</vt:lpstr>
      <vt:lpstr>Non Spinning Reserve Methodology (NSRS) - 2019</vt:lpstr>
      <vt:lpstr>Wind Over-Forecast Error Adjustment Table - 2019</vt:lpstr>
      <vt:lpstr>NSRS Jan 2019</vt:lpstr>
      <vt:lpstr>NSRS Feb 2019</vt:lpstr>
      <vt:lpstr>NSRS March 2019</vt:lpstr>
      <vt:lpstr>NSRS Apr 2019</vt:lpstr>
      <vt:lpstr>NSRS May 2019</vt:lpstr>
      <vt:lpstr>NSRS June 2019</vt:lpstr>
      <vt:lpstr>NSRS July 2019</vt:lpstr>
      <vt:lpstr>NSRS Aug 2019</vt:lpstr>
      <vt:lpstr>Hourly Avg. NSRS Comparison</vt:lpstr>
      <vt:lpstr>PowerPoint Presentation</vt:lpstr>
      <vt:lpstr>RRS Table (Updated in 2017)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2018-09-11T21:53:08Z</dcterms:modified>
</cp:coreProperties>
</file>