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74" r:id="rId7"/>
    <p:sldMasterId id="2147483691" r:id="rId8"/>
  </p:sldMasterIdLst>
  <p:notesMasterIdLst>
    <p:notesMasterId r:id="rId15"/>
  </p:notesMasterIdLst>
  <p:handoutMasterIdLst>
    <p:handoutMasterId r:id="rId16"/>
  </p:handoutMasterIdLst>
  <p:sldIdLst>
    <p:sldId id="260" r:id="rId9"/>
    <p:sldId id="374" r:id="rId10"/>
    <p:sldId id="375" r:id="rId11"/>
    <p:sldId id="362" r:id="rId12"/>
    <p:sldId id="329" r:id="rId13"/>
    <p:sldId id="37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BE2"/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6" autoAdjust="0"/>
    <p:restoredTop sz="94660"/>
  </p:normalViewPr>
  <p:slideViewPr>
    <p:cSldViewPr showGuides="1">
      <p:cViewPr>
        <p:scale>
          <a:sx n="90" d="100"/>
          <a:sy n="90" d="100"/>
        </p:scale>
        <p:origin x="1584" y="2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67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03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0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439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0590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4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37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/>
                </a:solidFill>
              </a:rPr>
              <a:pPr/>
              <a:t>9/10/2018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1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2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 smtClean="0">
                <a:solidFill>
                  <a:srgbClr val="5B6770"/>
                </a:solidFill>
              </a:rPr>
              <a:t>PUBLIC</a:t>
            </a:r>
            <a:endParaRPr lang="en-US" sz="75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Resource Definition </a:t>
            </a:r>
            <a:r>
              <a:rPr lang="en-US" sz="2800" b="1" dirty="0" smtClean="0"/>
              <a:t>Task Force</a:t>
            </a:r>
            <a:endParaRPr lang="en-US" sz="28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52800" y="3730752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Sept 13,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055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Resource </a:t>
            </a:r>
            <a:r>
              <a:rPr lang="en-US" dirty="0"/>
              <a:t>Definition Framework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629"/>
            <a:ext cx="9144000" cy="484474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905000" y="1219200"/>
            <a:ext cx="3048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055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6558"/>
            <a:ext cx="9144000" cy="394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2" y="1143000"/>
            <a:ext cx="8029575" cy="437197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1000" y="243682"/>
            <a:ext cx="8458200" cy="7469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1ECBE2"/>
                </a:solidFill>
                <a:latin typeface="Calibri Light" panose="020F0302020204030204"/>
              </a:rPr>
              <a:t>Resource Technology, Attributes and Services</a:t>
            </a:r>
            <a:endParaRPr lang="en-US" sz="4800" b="1" dirty="0"/>
          </a:p>
        </p:txBody>
      </p:sp>
      <p:sp>
        <p:nvSpPr>
          <p:cNvPr id="234" name="Rectangle 233"/>
          <p:cNvSpPr/>
          <p:nvPr/>
        </p:nvSpPr>
        <p:spPr>
          <a:xfrm>
            <a:off x="4876800" y="2514601"/>
            <a:ext cx="1600200" cy="304800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685800" y="4572000"/>
            <a:ext cx="1828800" cy="304800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24200" y="5715000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of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86452" y="1066800"/>
            <a:ext cx="8763000" cy="389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All transmission connected resources would be required to be registered and modeled, regardless of size.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9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Finish introduction of Resource Framework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Include definitions of all technologies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Energy </a:t>
            </a:r>
            <a:r>
              <a:rPr lang="en-US" sz="1800" dirty="0" smtClean="0"/>
              <a:t>Storage.</a:t>
            </a:r>
            <a:endParaRPr lang="en-US" sz="1800" dirty="0"/>
          </a:p>
          <a:p>
            <a:pPr marL="857250"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Develop definition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registration/modeling/market issues will </a:t>
            </a:r>
            <a:r>
              <a:rPr lang="en-US" dirty="0"/>
              <a:t>not be a significant area of focus as part of this task force and will instead be included in the whitepaper for further discussion.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220505" y="228600"/>
            <a:ext cx="869489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1ECBE2"/>
                </a:solidFill>
              </a:rPr>
              <a:t>Topics for Additional Discussion – Phase 2 (Transmission)</a:t>
            </a:r>
            <a:endParaRPr lang="en-US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40435" y="838200"/>
            <a:ext cx="8763000" cy="555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RTF-1   Establish Framework, Replace Non-Modeled with Settlement Only  (889)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RTF-2   Eliminate Term “All-Inclusive </a:t>
            </a:r>
            <a:r>
              <a:rPr lang="en-US" sz="1600" b="0" dirty="0"/>
              <a:t>G</a:t>
            </a:r>
            <a:r>
              <a:rPr lang="en-US" sz="1600" b="0" dirty="0" smtClean="0"/>
              <a:t>eneration Resource”  (Finalize today)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/>
              <a:t>RTF-3  Introduce Load Resource Framework including term Non-Controllable Load Resource  (not started)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RTF-4  </a:t>
            </a:r>
            <a:r>
              <a:rPr lang="en-US" sz="1600" b="0" dirty="0"/>
              <a:t>Clarify Black-start Resource as Black Start Unit (next up- </a:t>
            </a:r>
            <a:r>
              <a:rPr lang="en-US" sz="1600" b="0" dirty="0" smtClean="0"/>
              <a:t>on </a:t>
            </a:r>
            <a:r>
              <a:rPr lang="en-US" sz="1600" b="0" dirty="0"/>
              <a:t>the discussion </a:t>
            </a:r>
            <a:r>
              <a:rPr lang="en-US" sz="1600" b="0" dirty="0" smtClean="0"/>
              <a:t>for</a:t>
            </a:r>
            <a:r>
              <a:rPr lang="en-US" sz="1600" b="0" dirty="0" smtClean="0"/>
              <a:t> Sept </a:t>
            </a:r>
            <a:r>
              <a:rPr lang="en-US" sz="1600" b="0" dirty="0"/>
              <a:t>11 </a:t>
            </a:r>
            <a:r>
              <a:rPr lang="en-US" sz="1600" b="0" dirty="0" smtClean="0"/>
              <a:t>BSWG)</a:t>
            </a:r>
            <a:endParaRPr lang="en-US" sz="16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RTF-5  </a:t>
            </a:r>
            <a:r>
              <a:rPr lang="en-US" sz="1600" b="0" dirty="0"/>
              <a:t>Clarify Dynamically Scheduled </a:t>
            </a:r>
            <a:r>
              <a:rPr lang="en-US" sz="1600" b="0" dirty="0" smtClean="0"/>
              <a:t>Resource, Quick-start Resource, Switchable Generation Resource  using (unit</a:t>
            </a:r>
            <a:r>
              <a:rPr lang="en-US" sz="1600" b="0" dirty="0"/>
              <a:t>, system, etc</a:t>
            </a:r>
            <a:r>
              <a:rPr lang="en-US" sz="1600" b="0" dirty="0" smtClean="0"/>
              <a:t>..) terminology?</a:t>
            </a:r>
            <a:endParaRPr lang="en-US" sz="16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RTF-6 Clarify </a:t>
            </a:r>
            <a:r>
              <a:rPr lang="en-US" sz="1600" b="0" dirty="0"/>
              <a:t>Mothballed Generation </a:t>
            </a:r>
            <a:r>
              <a:rPr lang="en-US" sz="1600" b="0" dirty="0" smtClean="0"/>
              <a:t>Resource, Decommissioned </a:t>
            </a:r>
            <a:r>
              <a:rPr lang="en-US" sz="1600" b="0" dirty="0"/>
              <a:t>Generation Resource, </a:t>
            </a:r>
            <a:r>
              <a:rPr lang="en-US" sz="1600" b="0" dirty="0" smtClean="0"/>
              <a:t>and resolve </a:t>
            </a:r>
            <a:r>
              <a:rPr lang="en-US" sz="1600" b="0" dirty="0"/>
              <a:t>IRRG vs IRR vs PVGR vs WGR, and  </a:t>
            </a:r>
            <a:r>
              <a:rPr lang="en-US" sz="1600" b="0" dirty="0" smtClean="0"/>
              <a:t>resolve what to do with Resource </a:t>
            </a:r>
            <a:r>
              <a:rPr lang="en-US" sz="1600" b="0" dirty="0"/>
              <a:t>Category  (not all technologies listed</a:t>
            </a:r>
            <a:r>
              <a:rPr lang="en-US" sz="1600" b="0" dirty="0" smtClean="0"/>
              <a:t>?)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0" dirty="0" smtClean="0"/>
              <a:t>RTF-7  Clarify </a:t>
            </a:r>
            <a:r>
              <a:rPr lang="en-US" sz="1600" b="0" dirty="0"/>
              <a:t>the terms Registered </a:t>
            </a:r>
            <a:r>
              <a:rPr lang="en-US" sz="1600" b="0" dirty="0" smtClean="0"/>
              <a:t>DG, Unregistered </a:t>
            </a:r>
            <a:r>
              <a:rPr lang="en-US" sz="1600" b="0" dirty="0"/>
              <a:t>DG, and Revise term All-Inclusive </a:t>
            </a:r>
            <a:r>
              <a:rPr lang="en-US" sz="1600" b="0" dirty="0" smtClean="0"/>
              <a:t>Resource </a:t>
            </a:r>
            <a:r>
              <a:rPr lang="en-US" sz="1600" b="0" dirty="0"/>
              <a:t>to include unregistered DG.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Energy Storage  (on hold pending PUC 48023)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220505" y="228600"/>
            <a:ext cx="869489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1ECBE2"/>
                </a:solidFill>
              </a:rPr>
              <a:t>Conceptual NPRRs</a:t>
            </a:r>
            <a:endParaRPr lang="en-US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1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8099</TotalTime>
  <Words>241</Words>
  <Application>Microsoft Office PowerPoint</Application>
  <PresentationFormat>On-screen Show (4:3)</PresentationFormat>
  <Paragraphs>29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1_Custom Design</vt:lpstr>
      <vt:lpstr>Office Theme</vt:lpstr>
      <vt:lpstr>Custom Design</vt:lpstr>
      <vt:lpstr>2_Office Theme</vt:lpstr>
      <vt:lpstr>4_Office Theme</vt:lpstr>
      <vt:lpstr>PowerPoint Presentation</vt:lpstr>
      <vt:lpstr>Resource Definition Framework</vt:lpstr>
      <vt:lpstr>Proposed Resource Definition Framework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212</cp:revision>
  <cp:lastPrinted>2016-01-21T20:53:15Z</cp:lastPrinted>
  <dcterms:created xsi:type="dcterms:W3CDTF">2016-01-21T15:20:31Z</dcterms:created>
  <dcterms:modified xsi:type="dcterms:W3CDTF">2018-09-10T18:21:01Z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