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9/11/2018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09/13/2018 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 lnSpcReduction="10000"/>
          </a:bodyPr>
          <a:lstStyle/>
          <a:p>
            <a:pPr algn="l"/>
            <a:endParaRPr lang="en-US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NPRR823</a:t>
            </a:r>
            <a:r>
              <a:rPr lang="en-US" sz="2000" dirty="0">
                <a:solidFill>
                  <a:schemeClr val="tx1"/>
                </a:solidFill>
              </a:rPr>
              <a:t>, Amend the Definition of an Affiliate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NPRR826</a:t>
            </a:r>
            <a:r>
              <a:rPr lang="en-US" sz="2000" dirty="0">
                <a:solidFill>
                  <a:schemeClr val="tx1"/>
                </a:solidFill>
              </a:rPr>
              <a:t>, Mitigated Offer Caps for RMR Resources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NPRR838</a:t>
            </a:r>
            <a:r>
              <a:rPr lang="en-US" sz="2000" dirty="0">
                <a:solidFill>
                  <a:schemeClr val="tx1"/>
                </a:solidFill>
              </a:rPr>
              <a:t>, Updated O&amp;M Cost for RMR Resources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NPRR849</a:t>
            </a:r>
            <a:r>
              <a:rPr lang="en-US" sz="2000" dirty="0">
                <a:solidFill>
                  <a:schemeClr val="tx1"/>
                </a:solidFill>
              </a:rPr>
              <a:t>, Clarification of the Range of Voltage Set Points at a Generation Resource’s POI (ROS)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NPRR863</a:t>
            </a:r>
            <a:r>
              <a:rPr lang="en-US" sz="2000" dirty="0">
                <a:solidFill>
                  <a:schemeClr val="tx1"/>
                </a:solidFill>
              </a:rPr>
              <a:t>, Creation of Primary Frequency Response Service Product and Revisions to Responsive Reserve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NPRR872</a:t>
            </a:r>
            <a:r>
              <a:rPr lang="en-US" sz="2000" dirty="0">
                <a:solidFill>
                  <a:schemeClr val="tx1"/>
                </a:solidFill>
              </a:rPr>
              <a:t>, Modifying the SASM Shadow Price Cap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NPRR882</a:t>
            </a:r>
            <a:r>
              <a:rPr lang="en-US" sz="2000" dirty="0">
                <a:solidFill>
                  <a:schemeClr val="tx1"/>
                </a:solidFill>
              </a:rPr>
              <a:t>, Related to PGRR067, Re-powering Procedures (ROS)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NPRR884</a:t>
            </a:r>
            <a:r>
              <a:rPr lang="en-US" sz="2000" dirty="0">
                <a:solidFill>
                  <a:schemeClr val="tx1"/>
                </a:solidFill>
              </a:rPr>
              <a:t>, Adjustments to Pricing and Settlement for Reliability Unit Commitments (RUCs) of On-Line Combined Cycle Generation Resources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NPRR885</a:t>
            </a:r>
            <a:r>
              <a:rPr lang="en-US" sz="2000" dirty="0">
                <a:solidFill>
                  <a:schemeClr val="tx1"/>
                </a:solidFill>
              </a:rPr>
              <a:t>, Must-Run Alternative (MRA) Details and Revisions Resulting from PUCT Project No. 46369, Rulemaking Relating to Reliability Must-Run Service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NPRR886</a:t>
            </a:r>
            <a:r>
              <a:rPr lang="en-US" sz="2000" dirty="0">
                <a:solidFill>
                  <a:schemeClr val="tx1"/>
                </a:solidFill>
              </a:rPr>
              <a:t>, Agreements Between ERCOT and Other ISOs, RCs, and/or RTOs (PRS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156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09/13/2018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112</cp:revision>
  <dcterms:created xsi:type="dcterms:W3CDTF">2012-06-21T12:05:52Z</dcterms:created>
  <dcterms:modified xsi:type="dcterms:W3CDTF">2018-09-11T19:31:27Z</dcterms:modified>
</cp:coreProperties>
</file>