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402" r:id="rId3"/>
    <p:sldId id="401" r:id="rId4"/>
    <p:sldId id="382" r:id="rId5"/>
    <p:sldId id="379" r:id="rId6"/>
    <p:sldId id="385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298" autoAdjust="0"/>
  </p:normalViewPr>
  <p:slideViewPr>
    <p:cSldViewPr>
      <p:cViewPr varScale="1">
        <p:scale>
          <a:sx n="84" d="100"/>
          <a:sy n="84" d="100"/>
        </p:scale>
        <p:origin x="1378" y="5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September 11, </a:t>
            </a:r>
            <a:r>
              <a:rPr lang="en-US" sz="2800" dirty="0">
                <a:latin typeface="Calibri" panose="020F0502020204030204" pitchFamily="34" charset="0"/>
              </a:rPr>
              <a:t>2018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Scheduled for 2018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987446"/>
              </p:ext>
            </p:extLst>
          </p:nvPr>
        </p:nvGraphicFramePr>
        <p:xfrm>
          <a:off x="381001" y="1371600"/>
          <a:ext cx="8381999" cy="182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:a16="http://schemas.microsoft.com/office/drawing/2014/main" xmlns="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:a16="http://schemas.microsoft.com/office/drawing/2014/main" xmlns="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xmlns="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Remaining Schedule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for Retail Training  -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8584440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endParaRPr lang="en-US" b="1" i="0" u="sng" dirty="0"/>
                    </a:p>
                    <a:p>
                      <a:r>
                        <a:rPr lang="en-US" b="1" i="0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  <a:p>
                      <a:r>
                        <a:rPr lang="en-US" b="1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u="sng" dirty="0"/>
                    </a:p>
                    <a:p>
                      <a:pPr algn="ctr"/>
                      <a:r>
                        <a:rPr lang="en-US" b="1" i="0" u="sng" dirty="0" err="1"/>
                        <a:t>CenterPoint</a:t>
                      </a:r>
                      <a:r>
                        <a:rPr lang="en-US" b="1" i="0" u="sng" baseline="0" dirty="0"/>
                        <a:t> – Instructor Led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TUESDAY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  <a:r>
                        <a:rPr lang="en-US" baseline="0" dirty="0"/>
                        <a:t>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sp>
        <p:nvSpPr>
          <p:cNvPr id="5" name="Rectangle 4"/>
          <p:cNvSpPr/>
          <p:nvPr/>
        </p:nvSpPr>
        <p:spPr>
          <a:xfrm>
            <a:off x="400540" y="3810000"/>
            <a:ext cx="843866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MAXIMUM SEATS PER CLASS - 60 	RETAIL 101 - 3 Seats Remaining</a:t>
            </a:r>
          </a:p>
          <a:p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	TX SET OVERVIEW - FULL</a:t>
            </a:r>
            <a:endParaRPr lang="en-US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161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E7E0C970-C53B-473C-BDE3-7FFA3B54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TxSET</a:t>
            </a:r>
            <a:r>
              <a:rPr lang="en-US" dirty="0"/>
              <a:t> Training Development – September 2018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5C8C2664-2211-4666-9A3B-76B755D8AB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524238"/>
              </p:ext>
            </p:extLst>
          </p:nvPr>
        </p:nvGraphicFramePr>
        <p:xfrm>
          <a:off x="457200" y="914400"/>
          <a:ext cx="8229600" cy="5303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361189307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3912117616"/>
                    </a:ext>
                  </a:extLst>
                </a:gridCol>
              </a:tblGrid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TXSET?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Why do we have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NAESB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When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used?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5985579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Tools /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ERCOT Protocols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Market Guide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Web page links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2523604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Interactive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Transaction Flows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Swimlanes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Stacking Logic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EDI Transaction Guides &amp; Examples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How to read ERCOT MIS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8350091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WG?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Change Controls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Flight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024549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A8FC94-E43D-42C1-A0A0-0C427DB1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A2519D1-5E65-4023-B692-6A3A00810A3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9143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r>
              <a:rPr lang="en-US" sz="2400" b="1" dirty="0">
                <a:latin typeface="Arial Black" panose="020B0A04020102020204" pitchFamily="34" charset="0"/>
              </a:rPr>
              <a:t>MarkeTrak On-line Module Training via </a:t>
            </a:r>
            <a:br>
              <a:rPr lang="en-US" sz="2400" b="1" dirty="0">
                <a:latin typeface="Arial Black" panose="020B0A04020102020204" pitchFamily="34" charset="0"/>
              </a:rPr>
            </a:br>
            <a:r>
              <a:rPr lang="en-US" sz="2400" b="1" dirty="0">
                <a:latin typeface="Arial Black" panose="020B0A0402010202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2903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48200" y="4385261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There have been </a:t>
            </a:r>
            <a:r>
              <a:rPr lang="en-US" i="1" dirty="0" smtClean="0"/>
              <a:t>75 </a:t>
            </a:r>
            <a:r>
              <a:rPr lang="en-US" i="1" dirty="0"/>
              <a:t>users YTD.  Top module viewed this year remains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Inadvertent Gain.</a:t>
            </a:r>
            <a:endParaRPr lang="en-US" i="1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157376"/>
              </p:ext>
            </p:extLst>
          </p:nvPr>
        </p:nvGraphicFramePr>
        <p:xfrm>
          <a:off x="4762500" y="1981200"/>
          <a:ext cx="3162300" cy="2347666"/>
        </p:xfrm>
        <a:graphic>
          <a:graphicData uri="http://schemas.openxmlformats.org/drawingml/2006/table">
            <a:tbl>
              <a:tblPr/>
              <a:tblGrid>
                <a:gridCol w="1461366"/>
                <a:gridCol w="1700934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effectLst/>
                          <a:latin typeface="Arial"/>
                        </a:rPr>
                        <a:t>Market Segment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effectLst/>
                          <a:latin typeface="Arial"/>
                        </a:rPr>
                        <a:t># of Viewers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33776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effectLst/>
                          <a:latin typeface="Arial"/>
                        </a:rPr>
                        <a:t>LSE/REP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effectLst/>
                          <a:latin typeface="Arial"/>
                        </a:rPr>
                        <a:t>329</a:t>
                      </a:r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6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/>
                        </a:rPr>
                        <a:t>TDSP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effectLst/>
                          <a:latin typeface="Arial"/>
                        </a:rPr>
                        <a:t>157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6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/>
                        </a:rPr>
                        <a:t>QSE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effectLst/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62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/>
                        </a:rPr>
                        <a:t>Other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effectLst/>
                          <a:latin typeface="Arial"/>
                        </a:rPr>
                        <a:t>335</a:t>
                      </a:r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62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effectLst/>
                          <a:latin typeface="Arial"/>
                        </a:rPr>
                        <a:t>856</a:t>
                      </a:r>
                      <a:endParaRPr lang="en-US" sz="20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634870"/>
              </p:ext>
            </p:extLst>
          </p:nvPr>
        </p:nvGraphicFramePr>
        <p:xfrm>
          <a:off x="533400" y="2286000"/>
          <a:ext cx="3352800" cy="3554730"/>
        </p:xfrm>
        <a:graphic>
          <a:graphicData uri="http://schemas.openxmlformats.org/drawingml/2006/table">
            <a:tbl>
              <a:tblPr/>
              <a:tblGrid>
                <a:gridCol w="1765808"/>
                <a:gridCol w="1586992"/>
              </a:tblGrid>
              <a:tr h="242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MT Module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# of Viewers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Overview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effectLst/>
                          <a:latin typeface="Arial"/>
                        </a:rPr>
                        <a:t>220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Switch Hold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effectLst/>
                          <a:latin typeface="Arial"/>
                        </a:rPr>
                        <a:t>122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Cancels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effectLst/>
                          <a:latin typeface="Arial"/>
                        </a:rPr>
                        <a:t>116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IAG's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effectLst/>
                          <a:latin typeface="Arial"/>
                        </a:rPr>
                        <a:t>156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Usage &amp; Billing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effectLst/>
                          <a:latin typeface="Arial"/>
                        </a:rPr>
                        <a:t>68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Day to Day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Bulk Insert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Admin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DEV LSE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DEV NonLSE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Email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effectLst/>
                          <a:latin typeface="Arial"/>
                        </a:rPr>
                        <a:t>22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Reporting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effectLst/>
                          <a:latin typeface="Arial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effectLst/>
                          <a:latin typeface="Arial"/>
                        </a:rPr>
                        <a:t>856</a:t>
                      </a:r>
                      <a:endParaRPr lang="en-US" sz="16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924812"/>
            <a:ext cx="7848600" cy="119938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600" b="1" dirty="0" smtClean="0">
                <a:latin typeface="Calibri" panose="020F0502020204030204" pitchFamily="34" charset="0"/>
              </a:rPr>
              <a:t>OCTOBER 6, 9:30 A M – ERCOT MET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 smtClean="0">
                <a:latin typeface="Calibri" panose="020F0502020204030204" pitchFamily="34" charset="0"/>
              </a:rPr>
              <a:t>NOVEMBER 13, 9:30 </a:t>
            </a:r>
            <a:r>
              <a:rPr lang="en-US" sz="2600" b="1" dirty="0" smtClean="0">
                <a:latin typeface="Calibri" panose="020F0502020204030204" pitchFamily="34" charset="0"/>
              </a:rPr>
              <a:t>A M </a:t>
            </a:r>
            <a:r>
              <a:rPr lang="en-US" sz="2600" b="1" dirty="0" smtClean="0">
                <a:latin typeface="Calibri" panose="020F0502020204030204" pitchFamily="34" charset="0"/>
              </a:rPr>
              <a:t>- CENTERPOINT, </a:t>
            </a:r>
            <a:r>
              <a:rPr lang="en-US" sz="2600" b="1" dirty="0" smtClean="0">
                <a:latin typeface="Calibri" panose="020F0502020204030204" pitchFamily="34" charset="0"/>
              </a:rPr>
              <a:t>HOUSTON</a:t>
            </a:r>
            <a:endParaRPr lang="en-US" sz="26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7772400" cy="16383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PLEASE JOIN US! </a:t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REMAINING </a:t>
            </a:r>
            <a:r>
              <a:rPr lang="en-US" sz="3600" b="1" dirty="0" smtClean="0">
                <a:latin typeface="Calibri" panose="020F0502020204030204" pitchFamily="34" charset="0"/>
              </a:rPr>
              <a:t> RMTTF MEETINGS  2018</a:t>
            </a:r>
            <a:endParaRPr lang="en-US" sz="3600" b="1" dirty="0">
              <a:latin typeface="Calibri" panose="020F050202020403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04800" y="3200400"/>
            <a:ext cx="8534400" cy="2590800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Upcoming Agenda Items: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2019 Instructor led training </a:t>
            </a:r>
            <a:r>
              <a:rPr lang="en-US" sz="2400" dirty="0" smtClean="0"/>
              <a:t>Schedule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Modifications to TX SET Overview training</a:t>
            </a:r>
            <a:endParaRPr lang="en-US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Survey </a:t>
            </a:r>
            <a:r>
              <a:rPr lang="en-US" sz="2400" dirty="0" smtClean="0"/>
              <a:t>results from </a:t>
            </a:r>
            <a:r>
              <a:rPr lang="en-US" sz="2400" dirty="0" smtClean="0"/>
              <a:t>September </a:t>
            </a:r>
            <a:r>
              <a:rPr lang="en-US" sz="2400" dirty="0" smtClean="0"/>
              <a:t>training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Retail 101 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TX SET </a:t>
            </a:r>
            <a:r>
              <a:rPr lang="en-US" sz="2400" dirty="0" smtClean="0"/>
              <a:t>Overview</a:t>
            </a:r>
            <a:endParaRPr lang="en-US" sz="2400" dirty="0"/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2667000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7036</TotalTime>
  <Words>538</Words>
  <Application>Microsoft Office PowerPoint</Application>
  <PresentationFormat>On-screen Show (4:3)</PresentationFormat>
  <Paragraphs>145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Retail Training Scheduled for 2018</vt:lpstr>
      <vt:lpstr>TxSET Training Development – September 2018</vt:lpstr>
      <vt:lpstr>MarkeTrak On-line Module Training via  ERCOT Learning Management System </vt:lpstr>
      <vt:lpstr>MarkeTrak On-line Training Modules Available </vt:lpstr>
      <vt:lpstr>Retail Market Training - Registration</vt:lpstr>
      <vt:lpstr>PLEASE JOIN US!  REMAINING  RMTTF MEETINGS  2018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358</cp:revision>
  <cp:lastPrinted>2016-02-12T19:29:41Z</cp:lastPrinted>
  <dcterms:created xsi:type="dcterms:W3CDTF">2005-04-21T14:28:35Z</dcterms:created>
  <dcterms:modified xsi:type="dcterms:W3CDTF">2018-09-10T00:40:22Z</dcterms:modified>
</cp:coreProperties>
</file>