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60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01" autoAdjust="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B3259-6D25-400A-A17A-FBF1C2522139}" type="datetimeFigureOut">
              <a:rPr lang="en-US" smtClean="0"/>
              <a:t>8/27/2018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97780-BEE1-41D0-A7A2-48065A94AF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807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97780-BEE1-41D0-A7A2-48065A94AF5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07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97780-BEE1-41D0-A7A2-48065A94AF5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77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363CE5B7-86F2-4D69-98A6-FD572ACAC39E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57E74-C2D1-4848-9F84-7DDCC981B44E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7DC-403D-4F42-A559-10191ED312C4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B704-890C-4BB0-A9E0-82F3D537A8F9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6676FDF3-1FF0-45C3-B70F-27C3A040848B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030A998-CFB4-449B-B900-D0DCA314C446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8BF9C88-F4F2-46C6-97AA-9ECB17C65E63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2D234-9AF5-488B-A147-A0FD261F91B6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D9F5-A603-4FF4-A25E-6DCE5E12B85F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6A3FC12-3D59-4342-B807-CE8ADD041EEA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8C72-2A83-4199-9970-13A8DC18FE27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31C69BD6-1020-4B96-9F81-97B8A94844AA}" type="datetime1">
              <a:rPr lang="en-US" smtClean="0"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7B92E56E-A9C7-4857-8868-C23FB7DCDC1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mjgwrites.wordpress.com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0"/>
            <a:ext cx="8244840" cy="1143000"/>
          </a:xfrm>
        </p:spPr>
        <p:txBody>
          <a:bodyPr anchor="ctr">
            <a:normAutofit/>
          </a:bodyPr>
          <a:lstStyle/>
          <a:p>
            <a:r>
              <a:rPr lang="en-US" sz="3600" dirty="0"/>
              <a:t>TDSP Mass Transition System Modifications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648200"/>
            <a:ext cx="7406640" cy="1752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Joint TDSPs’ Update to RMS</a:t>
            </a:r>
            <a:br>
              <a:rPr 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September 11,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B051F36-D68D-432C-A68F-669353797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7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449763"/>
          </a:xfrm>
        </p:spPr>
        <p:txBody>
          <a:bodyPr/>
          <a:lstStyle/>
          <a:p>
            <a:r>
              <a:rPr lang="en-US" sz="2400" dirty="0"/>
              <a:t>Mass Transition Lessons Learned Workshop held on 6/21/18</a:t>
            </a:r>
          </a:p>
          <a:p>
            <a:pPr lvl="1"/>
            <a:r>
              <a:rPr lang="en-US" sz="2000" dirty="0"/>
              <a:t>Reviewed PUCT, ERCOT and Joint TDSPs’ Mass Transition Activities, Timelines and Processes</a:t>
            </a:r>
          </a:p>
          <a:p>
            <a:pPr lvl="1"/>
            <a:r>
              <a:rPr lang="en-US" sz="2000" dirty="0"/>
              <a:t>Identified suggested areas of improvements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400" dirty="0"/>
              <a:t>Based on lessons learned, PUCT Staff asked if *Joint TDSPs could modify system logic to allow the execution of a Non-POLR Switch (SWI) or Move-In (MVI) transaction in lieu of a scheduled 814_03 Drop to POLR transaction initiated by ERCOT.</a:t>
            </a:r>
          </a:p>
          <a:p>
            <a:pPr lvl="1"/>
            <a:r>
              <a:rPr lang="en-US" sz="2000" dirty="0"/>
              <a:t>*Joint TDSPs include AEP, CNP, Oncor and TNMP 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1301FD2-D42E-4DAC-AA67-497A42EA4B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8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5638800" cy="914400"/>
          </a:xfrm>
        </p:spPr>
        <p:txBody>
          <a:bodyPr/>
          <a:lstStyle/>
          <a:p>
            <a:r>
              <a:rPr lang="en-US" dirty="0"/>
              <a:t>Mass Transition Timeline</a:t>
            </a:r>
          </a:p>
        </p:txBody>
      </p:sp>
      <p:cxnSp>
        <p:nvCxnSpPr>
          <p:cNvPr id="48" name="Straight Connector 47"/>
          <p:cNvCxnSpPr>
            <a:cxnSpLocks/>
          </p:cNvCxnSpPr>
          <p:nvPr/>
        </p:nvCxnSpPr>
        <p:spPr>
          <a:xfrm>
            <a:off x="6705600" y="1982641"/>
            <a:ext cx="0" cy="1081430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2438400" y="1982641"/>
            <a:ext cx="0" cy="1112075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cxnSpLocks/>
          </p:cNvCxnSpPr>
          <p:nvPr/>
        </p:nvCxnSpPr>
        <p:spPr>
          <a:xfrm>
            <a:off x="8686800" y="1997149"/>
            <a:ext cx="0" cy="1097567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2628117" y="3379058"/>
            <a:ext cx="1791483" cy="106182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ERCOT determines POLR CR load share; sends 814_03 Drop to POLR transactions to TDSPs requesting two (2) calendar  days out  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 (PUCT 25.43)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endCxn id="60" idx="0"/>
          </p:cNvCxnSpPr>
          <p:nvPr/>
        </p:nvCxnSpPr>
        <p:spPr>
          <a:xfrm>
            <a:off x="3523858" y="2529461"/>
            <a:ext cx="1" cy="289939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2628118" y="2819400"/>
            <a:ext cx="1791482" cy="41549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Mass Transition 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Call 1 </a:t>
            </a:r>
            <a:endParaRPr lang="en-US" sz="1200" b="1" dirty="0">
              <a:solidFill>
                <a:srgbClr val="005386"/>
              </a:solidFill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60" idx="2"/>
            <a:endCxn id="52" idx="0"/>
          </p:cNvCxnSpPr>
          <p:nvPr/>
        </p:nvCxnSpPr>
        <p:spPr>
          <a:xfrm>
            <a:off x="3523859" y="3234898"/>
            <a:ext cx="0" cy="144160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4800600" y="3492368"/>
            <a:ext cx="1752600" cy="57708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ERCOT begins Customer outreach to inform of POLR event (email/phone/text)</a:t>
            </a:r>
            <a:endParaRPr lang="en-US" sz="1200" b="1" dirty="0">
              <a:solidFill>
                <a:srgbClr val="005386"/>
              </a:solidFill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endCxn id="68" idx="0"/>
          </p:cNvCxnSpPr>
          <p:nvPr/>
        </p:nvCxnSpPr>
        <p:spPr>
          <a:xfrm>
            <a:off x="5676900" y="2529461"/>
            <a:ext cx="0" cy="320788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4800600" y="2850249"/>
            <a:ext cx="1752600" cy="41549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Mass Transition 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Call 2 </a:t>
            </a:r>
            <a:endParaRPr lang="en-US" sz="1200" b="1" dirty="0">
              <a:solidFill>
                <a:srgbClr val="005386"/>
              </a:solidFill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68" idx="2"/>
            <a:endCxn id="66" idx="0"/>
          </p:cNvCxnSpPr>
          <p:nvPr/>
        </p:nvCxnSpPr>
        <p:spPr>
          <a:xfrm>
            <a:off x="5676900" y="3265747"/>
            <a:ext cx="0" cy="226621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1000" y="2515071"/>
            <a:ext cx="8305800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 flipH="1">
            <a:off x="381000" y="1955525"/>
            <a:ext cx="1" cy="1303784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72000" y="1997149"/>
            <a:ext cx="0" cy="1115024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24381" y="1868414"/>
            <a:ext cx="144706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“Notification Date” </a:t>
            </a:r>
          </a:p>
          <a:p>
            <a:pPr algn="ctr"/>
            <a:r>
              <a:rPr lang="en-US" sz="1200" b="1" dirty="0"/>
              <a:t>Tuesday May 29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37229" y="1856221"/>
            <a:ext cx="17914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b="1" dirty="0"/>
              <a:t>Day 0</a:t>
            </a:r>
          </a:p>
          <a:p>
            <a:pPr algn="ctr"/>
            <a:r>
              <a:rPr lang="en-US" sz="1200" b="1" dirty="0"/>
              <a:t>Wednesday May 30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74039" y="1856221"/>
            <a:ext cx="1276952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200" b="1" dirty="0"/>
              <a:t>Day 1</a:t>
            </a:r>
          </a:p>
          <a:p>
            <a:pPr algn="ctr"/>
            <a:r>
              <a:rPr lang="en-US" sz="1200" b="1" dirty="0"/>
              <a:t>Thursday May 31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415C2A7-570B-4AE6-BA7C-2CE281ACAFF3}"/>
              </a:ext>
            </a:extLst>
          </p:cNvPr>
          <p:cNvSpPr txBox="1"/>
          <p:nvPr/>
        </p:nvSpPr>
        <p:spPr>
          <a:xfrm>
            <a:off x="6903089" y="1759948"/>
            <a:ext cx="155511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“Effective Date”</a:t>
            </a:r>
          </a:p>
          <a:p>
            <a:pPr algn="ctr"/>
            <a:r>
              <a:rPr lang="en-US" sz="1200" b="1" dirty="0"/>
              <a:t>Day 2</a:t>
            </a:r>
            <a:br>
              <a:rPr lang="en-US" sz="1200" b="1" dirty="0"/>
            </a:br>
            <a:r>
              <a:rPr lang="en-US" sz="1200" b="1" dirty="0"/>
              <a:t>Friday June 1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609600" y="2850250"/>
            <a:ext cx="1663339" cy="170816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ERCOT provides notice of Mass Transition event to CRs, TDSPs, and PUCT</a:t>
            </a:r>
          </a:p>
          <a:p>
            <a:pPr algn="ctr"/>
            <a:endParaRPr lang="en-US" sz="1050" b="1" dirty="0">
              <a:solidFill>
                <a:srgbClr val="005386"/>
              </a:solidFill>
            </a:endParaRP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Notice before 3pm CT, Market call held by 5pm.</a:t>
            </a:r>
          </a:p>
          <a:p>
            <a:pPr algn="ctr"/>
            <a:endParaRPr lang="en-US" sz="1050" b="1" dirty="0">
              <a:solidFill>
                <a:srgbClr val="005386"/>
              </a:solidFill>
            </a:endParaRP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Notice after 3pm CT, Market call held next morning.</a:t>
            </a:r>
            <a:endParaRPr lang="en-US" sz="1200" b="1" dirty="0">
              <a:solidFill>
                <a:srgbClr val="005386"/>
              </a:solidFill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41" idx="0"/>
          </p:cNvCxnSpPr>
          <p:nvPr/>
        </p:nvCxnSpPr>
        <p:spPr>
          <a:xfrm flipV="1">
            <a:off x="1441270" y="2529463"/>
            <a:ext cx="0" cy="320787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52" idx="2"/>
            <a:endCxn id="94" idx="0"/>
          </p:cNvCxnSpPr>
          <p:nvPr/>
        </p:nvCxnSpPr>
        <p:spPr>
          <a:xfrm>
            <a:off x="3523859" y="4440887"/>
            <a:ext cx="0" cy="161962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2628117" y="5092568"/>
            <a:ext cx="1791483" cy="73866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Default CR provides CBCI file to ERCOT</a:t>
            </a:r>
            <a:br>
              <a:rPr lang="en-US" sz="1050" b="1" dirty="0">
                <a:solidFill>
                  <a:srgbClr val="005386"/>
                </a:solidFill>
              </a:rPr>
            </a:br>
            <a:r>
              <a:rPr lang="en-US" sz="1050" b="1" dirty="0">
                <a:solidFill>
                  <a:srgbClr val="00B050"/>
                </a:solidFill>
              </a:rPr>
              <a:t>(Why doesn’t ERCOT provide CBCI instead?)</a:t>
            </a:r>
            <a:endParaRPr lang="en-US" sz="1200" b="1" dirty="0">
              <a:solidFill>
                <a:srgbClr val="00B050"/>
              </a:solidFill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endCxn id="89" idx="0"/>
          </p:cNvCxnSpPr>
          <p:nvPr/>
        </p:nvCxnSpPr>
        <p:spPr>
          <a:xfrm>
            <a:off x="7733789" y="2529461"/>
            <a:ext cx="0" cy="320788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6856978" y="2850249"/>
            <a:ext cx="1753622" cy="41549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Mass Transition 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Call 3</a:t>
            </a:r>
            <a:endParaRPr lang="en-US" sz="1200" b="1" dirty="0">
              <a:solidFill>
                <a:srgbClr val="005386"/>
              </a:solidFill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89" idx="2"/>
            <a:endCxn id="102" idx="0"/>
          </p:cNvCxnSpPr>
          <p:nvPr/>
        </p:nvCxnSpPr>
        <p:spPr>
          <a:xfrm>
            <a:off x="7733789" y="3265747"/>
            <a:ext cx="0" cy="226621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2628117" y="4602849"/>
            <a:ext cx="1791483" cy="41549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TDSP schedules Drop to POLR as requested by ERCOT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94" idx="2"/>
            <a:endCxn id="82" idx="0"/>
          </p:cNvCxnSpPr>
          <p:nvPr/>
        </p:nvCxnSpPr>
        <p:spPr>
          <a:xfrm>
            <a:off x="3523859" y="5018347"/>
            <a:ext cx="0" cy="74221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4800600" y="4195417"/>
            <a:ext cx="1752600" cy="577081"/>
          </a:xfrm>
          <a:prstGeom prst="rect">
            <a:avLst/>
          </a:prstGeom>
          <a:ln w="3175"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If Accepted by ERCOT, ERCOT will forward 814_03 SWI or MVI to TDSP</a:t>
            </a:r>
            <a:endParaRPr lang="en-US" sz="1200" b="1" i="1" u="sng" dirty="0">
              <a:solidFill>
                <a:srgbClr val="005386"/>
              </a:solidFill>
            </a:endParaRP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66" idx="2"/>
            <a:endCxn id="100" idx="0"/>
          </p:cNvCxnSpPr>
          <p:nvPr/>
        </p:nvCxnSpPr>
        <p:spPr>
          <a:xfrm>
            <a:off x="5676900" y="4069449"/>
            <a:ext cx="0" cy="125968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6856978" y="3492368"/>
            <a:ext cx="1753622" cy="57708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If Accepted by ERCOT, ERCOT will forward 814_03 SWI or MVI to TDSP</a:t>
            </a:r>
            <a:endParaRPr lang="en-US" sz="1200" b="1" i="1" u="sng" dirty="0">
              <a:solidFill>
                <a:srgbClr val="005386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6856978" y="4827237"/>
            <a:ext cx="1753622" cy="122341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Beginning 7:01pm CPT, TDSPs will execute the  remaining population of Drop to POLR transactions</a:t>
            </a:r>
            <a:br>
              <a:rPr lang="en-US" sz="1050" b="1" dirty="0">
                <a:solidFill>
                  <a:srgbClr val="005386"/>
                </a:solidFill>
              </a:rPr>
            </a:br>
            <a:r>
              <a:rPr lang="en-US" sz="1050" b="1" dirty="0">
                <a:solidFill>
                  <a:srgbClr val="005386"/>
                </a:solidFill>
              </a:rPr>
              <a:t>(if SWI/MVI hasn’t been already executed by TDSP or Cancelled by ERCOT)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153" idx="2"/>
            <a:endCxn id="54" idx="0"/>
          </p:cNvCxnSpPr>
          <p:nvPr/>
        </p:nvCxnSpPr>
        <p:spPr>
          <a:xfrm>
            <a:off x="7733789" y="4759841"/>
            <a:ext cx="0" cy="67396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3" name="Rectangle 142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4800600" y="4898467"/>
            <a:ext cx="1752600" cy="900246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TDSP executes SWI or MVI in lieu of scheduled </a:t>
            </a:r>
            <a:br>
              <a:rPr lang="en-US" sz="1050" b="1" dirty="0">
                <a:solidFill>
                  <a:srgbClr val="005386"/>
                </a:solidFill>
              </a:rPr>
            </a:br>
            <a:r>
              <a:rPr lang="en-US" sz="1050" b="1" dirty="0">
                <a:solidFill>
                  <a:srgbClr val="005386"/>
                </a:solidFill>
              </a:rPr>
              <a:t>Drop to </a:t>
            </a:r>
            <a:r>
              <a:rPr lang="en-US" sz="1050" b="1" dirty="0" smtClean="0">
                <a:solidFill>
                  <a:srgbClr val="005386"/>
                </a:solidFill>
              </a:rPr>
              <a:t>POLR;</a:t>
            </a:r>
            <a:endParaRPr lang="en-US" sz="1050" b="1" dirty="0">
              <a:solidFill>
                <a:srgbClr val="005386"/>
              </a:solidFill>
            </a:endParaRP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ERCOT sends Cancel for Drop to POLR 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100" idx="2"/>
            <a:endCxn id="143" idx="0"/>
          </p:cNvCxnSpPr>
          <p:nvPr/>
        </p:nvCxnSpPr>
        <p:spPr>
          <a:xfrm>
            <a:off x="5676900" y="4772498"/>
            <a:ext cx="0" cy="125969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6856978" y="4182760"/>
            <a:ext cx="1753622" cy="57708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TDSP executes 814_03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 SWI or MVI </a:t>
            </a:r>
            <a:br>
              <a:rPr lang="en-US" sz="1050" b="1" dirty="0">
                <a:solidFill>
                  <a:srgbClr val="005386"/>
                </a:solidFill>
              </a:rPr>
            </a:br>
            <a:r>
              <a:rPr lang="en-US" sz="1050" b="1" i="1" u="sng" dirty="0">
                <a:solidFill>
                  <a:srgbClr val="005386"/>
                </a:solidFill>
              </a:rPr>
              <a:t>up to 7pm CPT</a:t>
            </a: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102" idx="2"/>
            <a:endCxn id="153" idx="0"/>
          </p:cNvCxnSpPr>
          <p:nvPr/>
        </p:nvCxnSpPr>
        <p:spPr>
          <a:xfrm>
            <a:off x="7733789" y="4069449"/>
            <a:ext cx="0" cy="113311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2" name="Rectangle 161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601634" y="6244276"/>
            <a:ext cx="1671305" cy="4154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Normal nightly TDSP billing batch processes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187" idx="2"/>
            <a:endCxn id="162" idx="0"/>
          </p:cNvCxnSpPr>
          <p:nvPr/>
        </p:nvCxnSpPr>
        <p:spPr>
          <a:xfrm flipH="1">
            <a:off x="1437287" y="5461142"/>
            <a:ext cx="5312" cy="783134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2621356" y="6239107"/>
            <a:ext cx="1791482" cy="4154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Normal nightly TDSP billing batch processes</a:t>
            </a: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82" idx="2"/>
            <a:endCxn id="167" idx="0"/>
          </p:cNvCxnSpPr>
          <p:nvPr/>
        </p:nvCxnSpPr>
        <p:spPr>
          <a:xfrm flipH="1">
            <a:off x="3517097" y="5831232"/>
            <a:ext cx="6762" cy="407875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9" name="Rectangle 168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4800601" y="6239107"/>
            <a:ext cx="1752599" cy="4154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Normal nightly TDSP billing batch processes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143" idx="2"/>
            <a:endCxn id="169" idx="0"/>
          </p:cNvCxnSpPr>
          <p:nvPr/>
        </p:nvCxnSpPr>
        <p:spPr>
          <a:xfrm>
            <a:off x="5676900" y="5798713"/>
            <a:ext cx="1" cy="440394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6809033" y="6239107"/>
            <a:ext cx="1849511" cy="4154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Normal nightly TDSP billing batch processes</a:t>
            </a:r>
          </a:p>
        </p:txBody>
      </p: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54" idx="2"/>
            <a:endCxn id="175" idx="0"/>
          </p:cNvCxnSpPr>
          <p:nvPr/>
        </p:nvCxnSpPr>
        <p:spPr>
          <a:xfrm>
            <a:off x="7733789" y="6050649"/>
            <a:ext cx="0" cy="188458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41" idx="2"/>
            <a:endCxn id="187" idx="0"/>
          </p:cNvCxnSpPr>
          <p:nvPr/>
        </p:nvCxnSpPr>
        <p:spPr>
          <a:xfrm>
            <a:off x="1441270" y="4558410"/>
            <a:ext cx="1329" cy="164068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7" name="Rectangle 186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612258" y="4722478"/>
            <a:ext cx="1660681" cy="73866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ERCOT provides TDSPs with Default CR DUNS so TDSPs can prepare systems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7382759F-D484-4EB8-BB1F-DA8244130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1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60" grpId="0" animBg="1"/>
      <p:bldP spid="66" grpId="0" animBg="1"/>
      <p:bldP spid="68" grpId="0" animBg="1"/>
      <p:bldP spid="41" grpId="0" animBg="1"/>
      <p:bldP spid="82" grpId="0" animBg="1"/>
      <p:bldP spid="89" grpId="0" animBg="1"/>
      <p:bldP spid="94" grpId="0" animBg="1"/>
      <p:bldP spid="100" grpId="0" animBg="1"/>
      <p:bldP spid="102" grpId="0" animBg="1"/>
      <p:bldP spid="54" grpId="0" animBg="1"/>
      <p:bldP spid="143" grpId="0" animBg="1"/>
      <p:bldP spid="153" grpId="0" animBg="1"/>
      <p:bldP spid="162" grpId="0" animBg="1"/>
      <p:bldP spid="167" grpId="0" animBg="1"/>
      <p:bldP spid="169" grpId="0" animBg="1"/>
      <p:bldP spid="175" grpId="0" animBg="1"/>
      <p:bldP spid="1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934200" cy="914400"/>
          </a:xfrm>
        </p:spPr>
        <p:txBody>
          <a:bodyPr>
            <a:noAutofit/>
          </a:bodyPr>
          <a:lstStyle/>
          <a:p>
            <a:r>
              <a:rPr lang="en-US" dirty="0"/>
              <a:t>Mass Transition Timeline (cont’d)</a:t>
            </a:r>
          </a:p>
        </p:txBody>
      </p:sp>
      <p:cxnSp>
        <p:nvCxnSpPr>
          <p:cNvPr id="48" name="Straight Connector 47"/>
          <p:cNvCxnSpPr>
            <a:cxnSpLocks/>
          </p:cNvCxnSpPr>
          <p:nvPr/>
        </p:nvCxnSpPr>
        <p:spPr>
          <a:xfrm>
            <a:off x="6629400" y="1922429"/>
            <a:ext cx="0" cy="1081430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2590800" y="1922429"/>
            <a:ext cx="0" cy="1112075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endCxn id="119" idx="0"/>
          </p:cNvCxnSpPr>
          <p:nvPr/>
        </p:nvCxnSpPr>
        <p:spPr>
          <a:xfrm flipH="1">
            <a:off x="3577310" y="2517080"/>
            <a:ext cx="4090" cy="189642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endCxn id="121" idx="0"/>
          </p:cNvCxnSpPr>
          <p:nvPr/>
        </p:nvCxnSpPr>
        <p:spPr>
          <a:xfrm>
            <a:off x="5657834" y="2693478"/>
            <a:ext cx="0" cy="13244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121" idx="2"/>
            <a:endCxn id="73" idx="0"/>
          </p:cNvCxnSpPr>
          <p:nvPr/>
        </p:nvCxnSpPr>
        <p:spPr>
          <a:xfrm>
            <a:off x="5657834" y="4114800"/>
            <a:ext cx="0" cy="132353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1" y="2473373"/>
            <a:ext cx="792479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 flipH="1">
            <a:off x="609600" y="1895313"/>
            <a:ext cx="1" cy="1303784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72000" y="1936937"/>
            <a:ext cx="0" cy="1115024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90600" y="1792068"/>
            <a:ext cx="119173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200" b="1" dirty="0"/>
              <a:t>Day 3</a:t>
            </a:r>
            <a:br>
              <a:rPr lang="en-US" sz="1200" b="1" dirty="0"/>
            </a:br>
            <a:r>
              <a:rPr lang="en-US" sz="1200" b="1" dirty="0"/>
              <a:t>Saturday June 2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</p:cNvCxnSpPr>
          <p:nvPr/>
        </p:nvCxnSpPr>
        <p:spPr>
          <a:xfrm>
            <a:off x="7581867" y="2514600"/>
            <a:ext cx="1" cy="261119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8534400" y="1905000"/>
            <a:ext cx="0" cy="1139446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762000" y="4196207"/>
            <a:ext cx="1685004" cy="122341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Where </a:t>
            </a:r>
            <a:r>
              <a:rPr lang="en-US" sz="1050" b="1" dirty="0" smtClean="0">
                <a:solidFill>
                  <a:srgbClr val="005386"/>
                </a:solidFill>
              </a:rPr>
              <a:t>applicable, </a:t>
            </a:r>
            <a:r>
              <a:rPr lang="en-US" sz="1050" b="1" dirty="0">
                <a:solidFill>
                  <a:srgbClr val="005386"/>
                </a:solidFill>
              </a:rPr>
              <a:t>TDSPs  will send  867_04 and/or 867_03F for SWI/MVI/Drop to POLR transactions completed with Meter Read Date of  Friday, 6/1/18</a:t>
            </a:r>
            <a:endParaRPr lang="en-US" sz="1200" b="1" dirty="0">
              <a:solidFill>
                <a:srgbClr val="005386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762000" y="2716097"/>
            <a:ext cx="1673715" cy="138499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Mass Transition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Call 4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Address any outstanding ESIIDs not completed with the 814_03 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Mass Transition 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Effective Date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(if necessary)</a:t>
            </a:r>
            <a:endParaRPr lang="en-US" sz="1200" b="1" dirty="0">
              <a:solidFill>
                <a:srgbClr val="005386"/>
              </a:solidFill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64" idx="2"/>
            <a:endCxn id="59" idx="0"/>
          </p:cNvCxnSpPr>
          <p:nvPr/>
        </p:nvCxnSpPr>
        <p:spPr>
          <a:xfrm>
            <a:off x="1598858" y="4101092"/>
            <a:ext cx="5644" cy="95115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4819634" y="4247153"/>
            <a:ext cx="1676400" cy="900246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Normal nightly TDSP billing batch process resumes for transactions completed on </a:t>
            </a:r>
            <a:r>
              <a:rPr lang="en-US" sz="1050" b="1">
                <a:solidFill>
                  <a:srgbClr val="005386"/>
                </a:solidFill>
              </a:rPr>
              <a:t>weekend and </a:t>
            </a:r>
            <a:r>
              <a:rPr lang="en-US" sz="1050" b="1" dirty="0">
                <a:solidFill>
                  <a:srgbClr val="005386"/>
                </a:solidFill>
              </a:rPr>
              <a:t>Monday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012326" y="1792066"/>
            <a:ext cx="109562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200" b="1" dirty="0"/>
              <a:t>Day 4</a:t>
            </a:r>
            <a:br>
              <a:rPr lang="en-US" sz="1200" b="1" dirty="0"/>
            </a:br>
            <a:r>
              <a:rPr lang="en-US" sz="1200" b="1" dirty="0"/>
              <a:t>Sunday June 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038466" y="1792068"/>
            <a:ext cx="1158139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200" b="1" dirty="0"/>
              <a:t>Day 5</a:t>
            </a:r>
            <a:br>
              <a:rPr lang="en-US" sz="1200" b="1" dirty="0"/>
            </a:br>
            <a:r>
              <a:rPr lang="en-US" sz="1200" b="1" dirty="0"/>
              <a:t>Monday June 4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010184" y="1792068"/>
            <a:ext cx="1147045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200" b="1" dirty="0"/>
              <a:t>Day 6</a:t>
            </a:r>
            <a:br>
              <a:rPr lang="en-US" sz="1200" b="1" dirty="0"/>
            </a:br>
            <a:r>
              <a:rPr lang="en-US" sz="1200" b="1" dirty="0"/>
              <a:t>Tuesday June 5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381000" y="5573960"/>
            <a:ext cx="8534400" cy="1169551"/>
          </a:xfrm>
          <a:prstGeom prst="rect">
            <a:avLst/>
          </a:prstGeom>
          <a:solidFill>
            <a:srgbClr val="FFFF99"/>
          </a:solidFill>
          <a:ln w="28575">
            <a:solidFill>
              <a:srgbClr val="00B0F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IMPORTANT NOTE: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</a:rPr>
              <a:t>Per PUCT Subst. R 25.43, if a Mass Transition Drop to POLR’s Effective Date falls on a Sunday or Holiday,  non-AMS Operational Day rules and non-Business day rules shall apply. Meaning, no competitive 814_01 Switch or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</a:rPr>
              <a:t> 814_16 Move-In will be scheduled for the same Effective Date, thereby only the Drop to POLR will effectuate.</a:t>
            </a:r>
          </a:p>
          <a:p>
            <a:pPr algn="ctr"/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6781767" y="4377691"/>
            <a:ext cx="1600200" cy="415498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Normal nightly TDSP billing batch processes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stCxn id="128" idx="2"/>
            <a:endCxn id="104" idx="0"/>
          </p:cNvCxnSpPr>
          <p:nvPr/>
        </p:nvCxnSpPr>
        <p:spPr>
          <a:xfrm>
            <a:off x="7581867" y="4101092"/>
            <a:ext cx="0" cy="276599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xmlns="" id="{DA964582-33D8-4D08-9996-DE25DCD6F23D}"/>
              </a:ext>
            </a:extLst>
          </p:cNvPr>
          <p:cNvCxnSpPr>
            <a:cxnSpLocks/>
            <a:endCxn id="64" idx="0"/>
          </p:cNvCxnSpPr>
          <p:nvPr/>
        </p:nvCxnSpPr>
        <p:spPr>
          <a:xfrm flipH="1">
            <a:off x="1598858" y="2577063"/>
            <a:ext cx="4832" cy="139034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2739110" y="2706722"/>
            <a:ext cx="1676400" cy="140807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Mass Transition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Call 5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Address any outstanding ESIIDs not completed on the 814_03 Mass Transition Effective Date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(if necessary)</a:t>
            </a:r>
            <a:endParaRPr lang="en-US" sz="1200" b="1" dirty="0">
              <a:solidFill>
                <a:srgbClr val="005386"/>
              </a:solidFill>
            </a:endParaRPr>
          </a:p>
          <a:p>
            <a:pPr algn="ctr"/>
            <a:endParaRPr lang="en-US" sz="1200" b="1" dirty="0">
              <a:solidFill>
                <a:srgbClr val="005386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4819634" y="2706722"/>
            <a:ext cx="1676400" cy="140807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Mass Transition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Call 6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Address any outstanding ESIIDs not completed on the 814_03 Mass Transition  Effective Date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(if necessary)</a:t>
            </a:r>
            <a:endParaRPr lang="en-US" sz="1200" b="1" dirty="0">
              <a:solidFill>
                <a:srgbClr val="005386"/>
              </a:solidFill>
            </a:endParaRPr>
          </a:p>
          <a:p>
            <a:pPr algn="ctr"/>
            <a:endParaRPr lang="en-US" sz="1200" b="1" dirty="0">
              <a:solidFill>
                <a:srgbClr val="005386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xmlns="" id="{D12943CC-F348-4855-BD85-2676B83A4552}"/>
              </a:ext>
            </a:extLst>
          </p:cNvPr>
          <p:cNvSpPr/>
          <p:nvPr/>
        </p:nvSpPr>
        <p:spPr>
          <a:xfrm>
            <a:off x="6743667" y="2693014"/>
            <a:ext cx="1676400" cy="140807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Mass Transition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Call 7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Address any outstanding ESIIDs not completed on the 814_03 Mass Transition  Effective Date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(if necessary)</a:t>
            </a:r>
            <a:endParaRPr lang="en-US" sz="1200" b="1" dirty="0">
              <a:solidFill>
                <a:srgbClr val="005386"/>
              </a:solidFill>
            </a:endParaRPr>
          </a:p>
          <a:p>
            <a:pPr algn="ctr"/>
            <a:endParaRPr lang="en-US" sz="1200" b="1" dirty="0">
              <a:solidFill>
                <a:srgbClr val="005386"/>
              </a:solidFill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06C88BF7-2AD8-419D-8DFF-635B9BE0F68D}"/>
              </a:ext>
            </a:extLst>
          </p:cNvPr>
          <p:cNvCxnSpPr>
            <a:cxnSpLocks/>
            <a:endCxn id="121" idx="0"/>
          </p:cNvCxnSpPr>
          <p:nvPr/>
        </p:nvCxnSpPr>
        <p:spPr>
          <a:xfrm>
            <a:off x="5657834" y="2554322"/>
            <a:ext cx="0" cy="152400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9A306BF4-600B-406D-87AB-6BEF677006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5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4" grpId="0" animBg="1"/>
      <p:bldP spid="73" grpId="0" animBg="1"/>
      <p:bldP spid="84" grpId="0" animBg="1"/>
      <p:bldP spid="104" grpId="0" animBg="1"/>
      <p:bldP spid="119" grpId="0" animBg="1"/>
      <p:bldP spid="121" grpId="0" animBg="1"/>
      <p:bldP spid="1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Questions?</a:t>
            </a:r>
          </a:p>
        </p:txBody>
      </p:sp>
      <p:pic>
        <p:nvPicPr>
          <p:cNvPr id="3" name="Content Placeholder 6">
            <a:extLst>
              <a:ext uri="{FF2B5EF4-FFF2-40B4-BE49-F238E27FC236}">
                <a16:creationId xmlns:a16="http://schemas.microsoft.com/office/drawing/2014/main" xmlns="" id="{F57A87AD-730E-4190-8C68-3C0B61AE6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1538176" y="1705952"/>
            <a:ext cx="6539024" cy="4080485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7DFDFA9-C427-4AE9-9321-FC14D14C94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E56E-A9C7-4857-8868-C23FB7DCDC1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TM01859866[[fn=Macro]]</Template>
  <TotalTime>1814</TotalTime>
  <Words>538</Words>
  <Application>Microsoft Office PowerPoint</Application>
  <PresentationFormat>On-screen Show (4:3)</PresentationFormat>
  <Paragraphs>83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Macro</vt:lpstr>
      <vt:lpstr>TDSP Mass Transition System Modifications</vt:lpstr>
      <vt:lpstr>Background</vt:lpstr>
      <vt:lpstr>Mass Transition Timeline</vt:lpstr>
      <vt:lpstr>Mass Transition Timeline (cont’d)</vt:lpstr>
      <vt:lpstr>Questions?</vt:lpstr>
    </vt:vector>
  </TitlesOfParts>
  <Company>American Electric Power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Transition System Modifications</dc:title>
  <dc:creator>s262089</dc:creator>
  <cp:lastModifiedBy>s262089</cp:lastModifiedBy>
  <cp:revision>70</cp:revision>
  <dcterms:created xsi:type="dcterms:W3CDTF">2018-08-21T15:39:19Z</dcterms:created>
  <dcterms:modified xsi:type="dcterms:W3CDTF">2018-08-28T00:45:29Z</dcterms:modified>
</cp:coreProperties>
</file>