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9"/>
  </p:notesMasterIdLst>
  <p:handoutMasterIdLst>
    <p:handoutMasterId r:id="rId10"/>
  </p:handoutMasterIdLst>
  <p:sldIdLst>
    <p:sldId id="286" r:id="rId6"/>
    <p:sldId id="287" r:id="rId7"/>
    <p:sldId id="288"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C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6" d="100"/>
          <a:sy n="106" d="100"/>
        </p:scale>
        <p:origin x="144" y="7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9/7/2018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9/7/2018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54675" y="6248400"/>
            <a:ext cx="2840925" cy="400110"/>
          </a:xfrm>
          <a:prstGeom prst="rect">
            <a:avLst/>
          </a:prstGeom>
          <a:noFill/>
        </p:spPr>
        <p:txBody>
          <a:bodyPr wrap="square" rtlCol="0">
            <a:spAutoFit/>
          </a:bodyPr>
          <a:lstStyle/>
          <a:p>
            <a:pPr algn="l"/>
            <a:r>
              <a:rPr lang="en-US" sz="1000" b="1" baseline="0" dirty="0" smtClean="0">
                <a:solidFill>
                  <a:schemeClr val="tx2"/>
                </a:solidFill>
              </a:rPr>
              <a:t>Item XXX</a:t>
            </a:r>
          </a:p>
          <a:p>
            <a:pPr algn="l"/>
            <a:r>
              <a:rPr lang="en-US" sz="1000" b="0" baseline="0" dirty="0" smtClean="0">
                <a:solidFill>
                  <a:schemeClr val="tx2"/>
                </a:solidFill>
              </a:rPr>
              <a:t>ERCOT Public/Confidential</a:t>
            </a:r>
            <a:endParaRPr lang="en-US" sz="10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2018 </a:t>
            </a:r>
            <a:r>
              <a:rPr lang="en-US" dirty="0" smtClean="0"/>
              <a:t>TAC Goals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6" name="Rectangle 5"/>
          <p:cNvSpPr/>
          <p:nvPr/>
        </p:nvSpPr>
        <p:spPr>
          <a:xfrm>
            <a:off x="318315" y="814633"/>
            <a:ext cx="8444685" cy="6170920"/>
          </a:xfrm>
          <a:prstGeom prst="rect">
            <a:avLst/>
          </a:prstGeom>
        </p:spPr>
        <p:txBody>
          <a:bodyPr wrap="square">
            <a:spAutoFit/>
          </a:bodyPr>
          <a:lstStyle/>
          <a:p>
            <a:pPr marL="342900" indent="-342900">
              <a:buFont typeface="+mj-lt"/>
              <a:buAutoNum type="arabicPeriod"/>
            </a:pPr>
            <a:r>
              <a:rPr lang="en-US" sz="1300" dirty="0"/>
              <a:t>Align TAC and Subcommittee Goals with the ERCOT Board of Directors’ strategic vision to work with ERCOT Staff to achieve the Board’s vision for ERCOT</a:t>
            </a:r>
            <a:r>
              <a:rPr lang="en-US" sz="1300" dirty="0" smtClean="0"/>
              <a:t>.</a:t>
            </a:r>
          </a:p>
          <a:p>
            <a:pPr marL="342900" indent="-342900">
              <a:buFont typeface="+mj-lt"/>
              <a:buAutoNum type="arabicPeriod"/>
            </a:pPr>
            <a:r>
              <a:rPr lang="en-US" sz="1300" dirty="0"/>
              <a:t>Maintain rules that support ERCOT system reliability, promote market solutions, and are consistent with PURA, PUC, and NERC Reliability Standards.</a:t>
            </a:r>
          </a:p>
          <a:p>
            <a:pPr marL="342900" indent="-342900">
              <a:buFont typeface="+mj-lt"/>
              <a:buAutoNum type="arabicPeriod"/>
            </a:pPr>
            <a:r>
              <a:rPr lang="en-US" sz="1300" dirty="0"/>
              <a:t>Pursue clarifications to market rules and guides which enhance the transparency of resource registration and requirements and clarify the entry process for new resources, with the explicit understanding that no changes will be made that affect the rights and obligations of resources currently participating in the wholesale and ancillary services markets.</a:t>
            </a:r>
          </a:p>
          <a:p>
            <a:pPr marL="342900" indent="-342900">
              <a:buFont typeface="+mj-lt"/>
              <a:buAutoNum type="arabicPeriod"/>
            </a:pPr>
            <a:r>
              <a:rPr lang="en-US" sz="1300" dirty="0"/>
              <a:t>Monitor resource adequacy and make improvements as necessary.</a:t>
            </a:r>
          </a:p>
          <a:p>
            <a:pPr marL="342900" indent="-342900">
              <a:buFont typeface="+mj-lt"/>
              <a:buAutoNum type="arabicPeriod"/>
            </a:pPr>
            <a:r>
              <a:rPr lang="en-US" sz="1300" dirty="0"/>
              <a:t>Collaborate with ERCOT Staff on current trends in fuel prices and installed resource costs through market changes.</a:t>
            </a:r>
          </a:p>
          <a:p>
            <a:pPr marL="342900" indent="-342900">
              <a:buFont typeface="+mj-lt"/>
              <a:buAutoNum type="arabicPeriod"/>
            </a:pPr>
            <a:r>
              <a:rPr lang="en-US" sz="1300" dirty="0"/>
              <a:t>Develop and implement needed market design corrections and improvements which are cost effective.</a:t>
            </a:r>
          </a:p>
          <a:p>
            <a:pPr marL="342900" indent="-342900">
              <a:buFont typeface="+mj-lt"/>
              <a:buAutoNum type="arabicPeriod"/>
            </a:pPr>
            <a:r>
              <a:rPr lang="en-US" sz="1300" dirty="0"/>
              <a:t>Pursue the appropriate implementation of load participation.</a:t>
            </a:r>
          </a:p>
          <a:p>
            <a:pPr marL="342900" indent="-342900">
              <a:buFont typeface="+mj-lt"/>
              <a:buAutoNum type="arabicPeriod"/>
            </a:pPr>
            <a:r>
              <a:rPr lang="en-US" sz="1300" dirty="0"/>
              <a:t>Pursue the appropriate implementation of emerging technologies.</a:t>
            </a:r>
          </a:p>
          <a:p>
            <a:pPr marL="342900" indent="-342900">
              <a:buFont typeface="+mj-lt"/>
              <a:buAutoNum type="arabicPeriod"/>
            </a:pPr>
            <a:r>
              <a:rPr lang="en-US" sz="1300" dirty="0"/>
              <a:t>Implement Retail Market improvements and requirements.</a:t>
            </a:r>
          </a:p>
          <a:p>
            <a:pPr marL="342900" indent="-342900">
              <a:buFont typeface="+mj-lt"/>
              <a:buAutoNum type="arabicPeriod"/>
            </a:pPr>
            <a:r>
              <a:rPr lang="en-US" sz="1300" dirty="0"/>
              <a:t>Facilitate market improvements necessary to leverage the capabilities of Advanced Metering Systems (AMS) in the retail market and improve the integrity and availability of AMS data to Market Participants.  </a:t>
            </a:r>
          </a:p>
          <a:p>
            <a:pPr marL="342900" indent="-342900">
              <a:buFont typeface="+mj-lt"/>
              <a:buAutoNum type="arabicPeriod"/>
            </a:pPr>
            <a:r>
              <a:rPr lang="en-US" sz="1300" dirty="0"/>
              <a:t>Improve settlement processes to facilitate changes in the ERCOT market design.</a:t>
            </a:r>
          </a:p>
          <a:p>
            <a:pPr marL="342900" indent="-342900">
              <a:buFont typeface="+mj-lt"/>
              <a:buAutoNum type="arabicPeriod"/>
            </a:pPr>
            <a:r>
              <a:rPr lang="en-US" sz="1300" dirty="0"/>
              <a:t>Collaborate with ERCOT Staff on the review of ancillary service needs and implement changes as necessary.</a:t>
            </a:r>
          </a:p>
          <a:p>
            <a:pPr marL="342900" indent="-342900">
              <a:buFont typeface="+mj-lt"/>
              <a:buAutoNum type="arabicPeriod"/>
            </a:pPr>
            <a:r>
              <a:rPr lang="en-US" sz="1300" dirty="0"/>
              <a:t>Maintain market rules that support open access to the ERCOT markets and transmission network.</a:t>
            </a:r>
          </a:p>
          <a:p>
            <a:pPr marL="342900" indent="-342900">
              <a:buFont typeface="+mj-lt"/>
              <a:buAutoNum type="arabicPeriod"/>
            </a:pPr>
            <a:r>
              <a:rPr lang="en-US" sz="1300" dirty="0"/>
              <a:t>Work with ERCOT Staff to develop Protocols and market improvements that support increased data transparency and data availability to the market.</a:t>
            </a:r>
          </a:p>
          <a:p>
            <a:pPr marL="342900" indent="-342900">
              <a:buFont typeface="+mj-lt"/>
              <a:buAutoNum type="arabicPeriod"/>
            </a:pPr>
            <a:r>
              <a:rPr lang="en-US" sz="1300" dirty="0"/>
              <a:t>Work with ERCOT Staff to ensure appropriate credit and collateral rules exist or are created to facilitate market changes.</a:t>
            </a:r>
          </a:p>
          <a:p>
            <a:pPr marL="342900" indent="-342900">
              <a:buFont typeface="+mj-lt"/>
              <a:buAutoNum type="arabicPeriod"/>
            </a:pPr>
            <a:endParaRPr lang="en-US" sz="1400" dirty="0" smtClean="0"/>
          </a:p>
          <a:p>
            <a:r>
              <a:rPr lang="en-US" sz="1400" dirty="0"/>
              <a:t>														</a:t>
            </a:r>
          </a:p>
          <a:p>
            <a:r>
              <a:rPr lang="en-US" sz="1400" dirty="0"/>
              <a:t>																</a:t>
            </a:r>
          </a:p>
        </p:txBody>
      </p:sp>
    </p:spTree>
    <p:extLst>
      <p:ext uri="{BB962C8B-B14F-4D97-AF65-F5344CB8AC3E}">
        <p14:creationId xmlns:p14="http://schemas.microsoft.com/office/powerpoint/2010/main" val="30787634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927" y="191049"/>
            <a:ext cx="8458200" cy="570951"/>
          </a:xfrm>
        </p:spPr>
        <p:txBody>
          <a:bodyPr/>
          <a:lstStyle/>
          <a:p>
            <a:r>
              <a:rPr lang="en-US" sz="2400" dirty="0" smtClean="0"/>
              <a:t>Alignment of TAC Goals and Approved Revision Requests with ERCOT Strategic Pillars</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8" name="Rectangle 7"/>
          <p:cNvSpPr/>
          <p:nvPr/>
        </p:nvSpPr>
        <p:spPr>
          <a:xfrm>
            <a:off x="-228600" y="4710385"/>
            <a:ext cx="8610599" cy="1323439"/>
          </a:xfrm>
          <a:prstGeom prst="rect">
            <a:avLst/>
          </a:prstGeom>
        </p:spPr>
        <p:txBody>
          <a:bodyPr wrap="square">
            <a:spAutoFit/>
          </a:bodyPr>
          <a:lstStyle/>
          <a:p>
            <a:endParaRPr lang="en-US" sz="1600" dirty="0" smtClean="0"/>
          </a:p>
          <a:p>
            <a:pPr marL="742950" lvl="1" indent="-285750">
              <a:buFont typeface="Arial" panose="020B0604020202020204" pitchFamily="34" charset="0"/>
              <a:buChar char="•"/>
            </a:pPr>
            <a:r>
              <a:rPr lang="en-US" sz="1600" b="1" dirty="0" smtClean="0">
                <a:solidFill>
                  <a:schemeClr val="tx1">
                    <a:lumMod val="50000"/>
                    <a:lumOff val="50000"/>
                  </a:schemeClr>
                </a:solidFill>
              </a:rPr>
              <a:t>Committee </a:t>
            </a:r>
            <a:r>
              <a:rPr lang="en-US" sz="1600" b="1" dirty="0">
                <a:solidFill>
                  <a:schemeClr val="tx1">
                    <a:lumMod val="50000"/>
                    <a:lumOff val="50000"/>
                  </a:schemeClr>
                </a:solidFill>
              </a:rPr>
              <a:t>Strategic Alignment </a:t>
            </a:r>
            <a:endParaRPr lang="en-US" sz="1600" dirty="0"/>
          </a:p>
          <a:p>
            <a:pPr marL="742950" lvl="1" indent="-285750">
              <a:buFont typeface="Arial" panose="020B0604020202020204" pitchFamily="34" charset="0"/>
              <a:buChar char="•"/>
            </a:pPr>
            <a:r>
              <a:rPr lang="en-US" sz="1600" b="1" dirty="0" smtClean="0">
                <a:solidFill>
                  <a:schemeClr val="accent4">
                    <a:lumMod val="50000"/>
                    <a:lumOff val="50000"/>
                  </a:schemeClr>
                </a:solidFill>
              </a:rPr>
              <a:t>Operational Reliability </a:t>
            </a:r>
            <a:r>
              <a:rPr lang="en-US" sz="1600" dirty="0" smtClean="0"/>
              <a:t> </a:t>
            </a:r>
          </a:p>
          <a:p>
            <a:pPr marL="742950" lvl="1" indent="-285750">
              <a:buFont typeface="Arial" panose="020B0604020202020204" pitchFamily="34" charset="0"/>
              <a:buChar char="•"/>
            </a:pPr>
            <a:r>
              <a:rPr lang="en-US" sz="1600" b="1" dirty="0" smtClean="0">
                <a:solidFill>
                  <a:srgbClr val="00B050"/>
                </a:solidFill>
              </a:rPr>
              <a:t>Flexible </a:t>
            </a:r>
            <a:r>
              <a:rPr lang="en-US" sz="1600" b="1" dirty="0">
                <a:solidFill>
                  <a:srgbClr val="00B050"/>
                </a:solidFill>
              </a:rPr>
              <a:t>Market Design </a:t>
            </a:r>
            <a:endParaRPr lang="en-US" sz="1600" dirty="0"/>
          </a:p>
          <a:p>
            <a:pPr marL="742950" lvl="1" indent="-285750">
              <a:buFont typeface="Arial" panose="020B0604020202020204" pitchFamily="34" charset="0"/>
              <a:buChar char="•"/>
            </a:pPr>
            <a:r>
              <a:rPr lang="en-US" sz="1600" b="1" dirty="0">
                <a:solidFill>
                  <a:srgbClr val="FFC000"/>
                </a:solidFill>
              </a:rPr>
              <a:t>Data Transparency and Access </a:t>
            </a:r>
            <a:endParaRPr lang="en-US" sz="1600" dirty="0"/>
          </a:p>
        </p:txBody>
      </p:sp>
      <p:graphicFrame>
        <p:nvGraphicFramePr>
          <p:cNvPr id="11" name="Table 10"/>
          <p:cNvGraphicFramePr>
            <a:graphicFrameLocks noGrp="1"/>
          </p:cNvGraphicFramePr>
          <p:nvPr>
            <p:extLst>
              <p:ext uri="{D42A27DB-BD31-4B8C-83A1-F6EECF244321}">
                <p14:modId xmlns:p14="http://schemas.microsoft.com/office/powerpoint/2010/main" val="3056385724"/>
              </p:ext>
            </p:extLst>
          </p:nvPr>
        </p:nvGraphicFramePr>
        <p:xfrm>
          <a:off x="114293" y="1066800"/>
          <a:ext cx="8839210" cy="3733800"/>
        </p:xfrm>
        <a:graphic>
          <a:graphicData uri="http://schemas.openxmlformats.org/drawingml/2006/table">
            <a:tbl>
              <a:tblPr>
                <a:tableStyleId>{5C22544A-7EE6-4342-B048-85BDC9FD1C3A}</a:tableStyleId>
              </a:tblPr>
              <a:tblGrid>
                <a:gridCol w="950553"/>
                <a:gridCol w="524202"/>
                <a:gridCol w="524202"/>
                <a:gridCol w="524202"/>
                <a:gridCol w="549829"/>
                <a:gridCol w="524202"/>
                <a:gridCol w="524202"/>
                <a:gridCol w="524202"/>
                <a:gridCol w="524202"/>
                <a:gridCol w="524202"/>
                <a:gridCol w="524202"/>
                <a:gridCol w="524202"/>
                <a:gridCol w="524202"/>
                <a:gridCol w="524202"/>
                <a:gridCol w="524202"/>
                <a:gridCol w="524202"/>
              </a:tblGrid>
              <a:tr h="311150">
                <a:tc>
                  <a:txBody>
                    <a:bodyPr/>
                    <a:lstStyle/>
                    <a:p>
                      <a:pPr algn="ctr" fontAlgn="b"/>
                      <a:r>
                        <a:rPr lang="en-US" sz="1100" b="1" u="none" strike="noStrike" dirty="0">
                          <a:effectLst/>
                        </a:rPr>
                        <a:t>Request Type</a:t>
                      </a:r>
                      <a:endParaRPr lang="en-US" sz="1100" b="1"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dirty="0">
                          <a:effectLst/>
                        </a:rPr>
                        <a:t>Goal 1</a:t>
                      </a:r>
                      <a:endParaRPr lang="en-US" sz="1100" b="1" i="0" u="none" strike="noStrike" dirty="0">
                        <a:solidFill>
                          <a:srgbClr val="000000"/>
                        </a:solidFill>
                        <a:effectLst/>
                        <a:latin typeface="Calibri" panose="020F0502020204030204" pitchFamily="34" charset="0"/>
                      </a:endParaRPr>
                    </a:p>
                  </a:txBody>
                  <a:tcPr marL="6259" marR="6259" marT="6259" marB="0" anchor="b">
                    <a:solidFill>
                      <a:schemeClr val="bg1">
                        <a:lumMod val="75000"/>
                      </a:schemeClr>
                    </a:solidFill>
                  </a:tcPr>
                </a:tc>
                <a:tc>
                  <a:txBody>
                    <a:bodyPr/>
                    <a:lstStyle/>
                    <a:p>
                      <a:pPr algn="ctr" fontAlgn="b"/>
                      <a:r>
                        <a:rPr lang="en-US" sz="1100" b="1" u="none" strike="noStrike" dirty="0">
                          <a:effectLst/>
                        </a:rPr>
                        <a:t>Goal 2</a:t>
                      </a:r>
                      <a:endParaRPr lang="en-US" sz="1100" b="1" i="0" u="none" strike="noStrike" dirty="0">
                        <a:solidFill>
                          <a:srgbClr val="000000"/>
                        </a:solidFill>
                        <a:effectLst/>
                        <a:latin typeface="Calibri" panose="020F0502020204030204" pitchFamily="34" charset="0"/>
                      </a:endParaRPr>
                    </a:p>
                  </a:txBody>
                  <a:tcPr marL="6259" marR="6259" marT="6259" marB="0" anchor="b">
                    <a:solidFill>
                      <a:schemeClr val="accent1">
                        <a:lumMod val="60000"/>
                        <a:lumOff val="40000"/>
                      </a:schemeClr>
                    </a:solidFill>
                  </a:tcPr>
                </a:tc>
                <a:tc>
                  <a:txBody>
                    <a:bodyPr/>
                    <a:lstStyle/>
                    <a:p>
                      <a:pPr algn="ctr" fontAlgn="b"/>
                      <a:r>
                        <a:rPr lang="en-US" sz="1100" b="1" u="none" strike="noStrike" dirty="0">
                          <a:effectLst/>
                        </a:rPr>
                        <a:t>Goal 3</a:t>
                      </a:r>
                      <a:endParaRPr lang="en-US" sz="1100" b="1" i="0" u="none" strike="noStrike" dirty="0">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dirty="0">
                          <a:effectLst/>
                        </a:rPr>
                        <a:t>Goal 4</a:t>
                      </a:r>
                      <a:endParaRPr lang="en-US" sz="1100" b="1" i="0" u="none" strike="noStrike" dirty="0">
                        <a:solidFill>
                          <a:srgbClr val="000000"/>
                        </a:solidFill>
                        <a:effectLst/>
                        <a:latin typeface="Calibri" panose="020F0502020204030204" pitchFamily="34" charset="0"/>
                      </a:endParaRPr>
                    </a:p>
                  </a:txBody>
                  <a:tcPr marL="6259" marR="6259" marT="6259" marB="0" anchor="b">
                    <a:solidFill>
                      <a:schemeClr val="accent1">
                        <a:lumMod val="60000"/>
                        <a:lumOff val="40000"/>
                      </a:schemeClr>
                    </a:solidFill>
                  </a:tcPr>
                </a:tc>
                <a:tc>
                  <a:txBody>
                    <a:bodyPr/>
                    <a:lstStyle/>
                    <a:p>
                      <a:pPr algn="ctr" fontAlgn="b"/>
                      <a:r>
                        <a:rPr lang="en-US" sz="1100" b="1" u="none" strike="noStrike" dirty="0">
                          <a:effectLst/>
                        </a:rPr>
                        <a:t>Goal 5</a:t>
                      </a:r>
                      <a:endParaRPr lang="en-US" sz="1100" b="1" i="0" u="none" strike="noStrike" dirty="0">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a:effectLst/>
                        </a:rPr>
                        <a:t>Goal 6</a:t>
                      </a:r>
                      <a:endParaRPr lang="en-US" sz="1100" b="1" i="0" u="none" strike="noStrike">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dirty="0">
                          <a:effectLst/>
                        </a:rPr>
                        <a:t>Goal 7</a:t>
                      </a:r>
                      <a:endParaRPr lang="en-US" sz="1100" b="1" i="0" u="none" strike="noStrike" dirty="0">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dirty="0">
                          <a:effectLst/>
                        </a:rPr>
                        <a:t>Goal 8</a:t>
                      </a:r>
                      <a:endParaRPr lang="en-US" sz="1100" b="1" i="0" u="none" strike="noStrike" dirty="0">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dirty="0">
                          <a:effectLst/>
                        </a:rPr>
                        <a:t>Goal 9</a:t>
                      </a:r>
                      <a:endParaRPr lang="en-US" sz="1100" b="1" i="0" u="none" strike="noStrike" dirty="0">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a:effectLst/>
                        </a:rPr>
                        <a:t>Goal 10</a:t>
                      </a:r>
                      <a:endParaRPr lang="en-US" sz="1100" b="1" i="0" u="none" strike="noStrike">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a:effectLst/>
                        </a:rPr>
                        <a:t>Goal 11</a:t>
                      </a:r>
                      <a:endParaRPr lang="en-US" sz="1100" b="1" i="0" u="none" strike="noStrike">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a:effectLst/>
                        </a:rPr>
                        <a:t>Goal 12</a:t>
                      </a:r>
                      <a:endParaRPr lang="en-US" sz="1100" b="1" i="0" u="none" strike="noStrike">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a:effectLst/>
                        </a:rPr>
                        <a:t>Goal 13</a:t>
                      </a:r>
                      <a:endParaRPr lang="en-US" sz="1100" b="1" i="0" u="none" strike="noStrike">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dirty="0">
                          <a:effectLst/>
                        </a:rPr>
                        <a:t>Goal 14</a:t>
                      </a:r>
                      <a:endParaRPr lang="en-US" sz="1100" b="1" i="0" u="none" strike="noStrike" dirty="0">
                        <a:solidFill>
                          <a:srgbClr val="000000"/>
                        </a:solidFill>
                        <a:effectLst/>
                        <a:latin typeface="Calibri" panose="020F0502020204030204" pitchFamily="34" charset="0"/>
                      </a:endParaRPr>
                    </a:p>
                  </a:txBody>
                  <a:tcPr marL="6259" marR="6259" marT="6259" marB="0" anchor="b">
                    <a:solidFill>
                      <a:srgbClr val="FFC000"/>
                    </a:solidFill>
                  </a:tcPr>
                </a:tc>
                <a:tc>
                  <a:txBody>
                    <a:bodyPr/>
                    <a:lstStyle/>
                    <a:p>
                      <a:pPr algn="ctr" fontAlgn="b"/>
                      <a:r>
                        <a:rPr lang="en-US" sz="1100" b="1" u="none" strike="noStrike" dirty="0">
                          <a:effectLst/>
                        </a:rPr>
                        <a:t>Goal 15</a:t>
                      </a:r>
                      <a:endParaRPr lang="en-US" sz="1100" b="1" i="0" u="none" strike="noStrike" dirty="0">
                        <a:solidFill>
                          <a:srgbClr val="000000"/>
                        </a:solidFill>
                        <a:effectLst/>
                        <a:latin typeface="Calibri" panose="020F0502020204030204" pitchFamily="34" charset="0"/>
                      </a:endParaRPr>
                    </a:p>
                  </a:txBody>
                  <a:tcPr marL="6259" marR="6259" marT="6259" marB="0" anchor="b">
                    <a:solidFill>
                      <a:srgbClr val="00B050"/>
                    </a:solidFill>
                  </a:tcPr>
                </a:tc>
              </a:tr>
              <a:tr h="311150">
                <a:tc>
                  <a:txBody>
                    <a:bodyPr/>
                    <a:lstStyle/>
                    <a:p>
                      <a:pPr algn="ctr" fontAlgn="b"/>
                      <a:r>
                        <a:rPr lang="en-US" sz="1100" u="none" strike="noStrike" dirty="0">
                          <a:effectLst/>
                        </a:rPr>
                        <a:t>NOGRR</a:t>
                      </a:r>
                      <a:endParaRPr lang="en-US" sz="1100" b="0"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2</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11150">
                <a:tc>
                  <a:txBody>
                    <a:bodyPr/>
                    <a:lstStyle/>
                    <a:p>
                      <a:pPr algn="ctr" fontAlgn="b"/>
                      <a:r>
                        <a:rPr lang="en-US" sz="1100" u="none" strike="noStrike" dirty="0">
                          <a:effectLst/>
                        </a:rPr>
                        <a:t>NPRR</a:t>
                      </a:r>
                      <a:endParaRPr lang="en-US" sz="1100" b="0"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3</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3</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8</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2</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2</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7</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11150">
                <a:tc>
                  <a:txBody>
                    <a:bodyPr/>
                    <a:lstStyle/>
                    <a:p>
                      <a:pPr algn="ctr" fontAlgn="b"/>
                      <a:r>
                        <a:rPr lang="en-US" sz="1100" u="none" strike="noStrike" dirty="0">
                          <a:effectLst/>
                        </a:rPr>
                        <a:t>PGRR</a:t>
                      </a:r>
                      <a:endParaRPr lang="en-US" sz="1100" b="0"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3</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11150">
                <a:tc>
                  <a:txBody>
                    <a:bodyPr/>
                    <a:lstStyle/>
                    <a:p>
                      <a:pPr algn="ctr" fontAlgn="b"/>
                      <a:r>
                        <a:rPr lang="en-US" sz="1100" u="none" strike="noStrike" dirty="0">
                          <a:effectLst/>
                        </a:rPr>
                        <a:t>RMGRR</a:t>
                      </a:r>
                      <a:endParaRPr lang="en-US" sz="1100" b="0" i="0" u="none" strike="noStrike" dirty="0">
                        <a:solidFill>
                          <a:srgbClr val="000000"/>
                        </a:solidFill>
                        <a:effectLst/>
                        <a:latin typeface="Calibri" panose="020F0502020204030204" pitchFamily="34" charset="0"/>
                      </a:endParaRPr>
                    </a:p>
                  </a:txBody>
                  <a:tcPr marL="6259" marR="6259" marT="6259" marB="0" anchor="b"/>
                </a:tc>
                <a:tc>
                  <a:txBody>
                    <a:bodyPr/>
                    <a:lstStyle/>
                    <a:p>
                      <a:pPr marL="0" algn="ctr" defTabSz="914400" rtl="0" eaLnBrk="1" fontAlgn="ctr" latinLnBrk="0" hangingPunct="1"/>
                      <a:r>
                        <a:rPr lang="en-US" sz="1100" b="0" i="0" u="none" strike="noStrike" kern="1200" dirty="0" smtClean="0">
                          <a:solidFill>
                            <a:srgbClr val="000000"/>
                          </a:solidFill>
                          <a:effectLst/>
                          <a:latin typeface="Calibri" panose="020F0502020204030204" pitchFamily="34" charset="0"/>
                          <a:ea typeface="+mn-ea"/>
                          <a:cs typeface="+mn-cs"/>
                        </a:rPr>
                        <a:t>1</a:t>
                      </a:r>
                      <a:r>
                        <a:rPr lang="en-US" sz="1100" b="0" i="0" u="none" strike="noStrike" kern="1200" dirty="0">
                          <a:solidFill>
                            <a:srgbClr val="000000"/>
                          </a:solidFill>
                          <a:effectLst/>
                          <a:latin typeface="Calibri" panose="020F0502020204030204" pitchFamily="34" charset="0"/>
                          <a:ea typeface="+mn-ea"/>
                          <a:cs typeface="+mn-cs"/>
                        </a:rPr>
                        <a:t> </a:t>
                      </a:r>
                    </a:p>
                  </a:txBody>
                  <a:tcPr marL="6259" marR="6259" marT="6259" marB="0" anchor="ctr">
                    <a:solidFill>
                      <a:schemeClr val="bg1">
                        <a:lumMod val="75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11150">
                <a:tc>
                  <a:txBody>
                    <a:bodyPr/>
                    <a:lstStyle/>
                    <a:p>
                      <a:pPr marL="0" algn="ctr" defTabSz="914400" rtl="0" eaLnBrk="1" fontAlgn="b" latinLnBrk="0" hangingPunct="1"/>
                      <a:r>
                        <a:rPr lang="en-US" sz="1100" u="none" strike="noStrike" kern="1200" dirty="0" smtClean="0">
                          <a:solidFill>
                            <a:schemeClr val="dk1"/>
                          </a:solidFill>
                          <a:effectLst/>
                          <a:latin typeface="+mn-lt"/>
                          <a:ea typeface="+mn-ea"/>
                          <a:cs typeface="+mn-cs"/>
                        </a:rPr>
                        <a:t>SCR</a:t>
                      </a:r>
                      <a:endParaRPr lang="en-US" sz="1100" u="none" strike="noStrike" kern="1200" dirty="0">
                        <a:solidFill>
                          <a:schemeClr val="dk1"/>
                        </a:solidFill>
                        <a:effectLst/>
                        <a:latin typeface="+mn-lt"/>
                        <a:ea typeface="+mn-ea"/>
                        <a:cs typeface="+mn-cs"/>
                      </a:endParaRPr>
                    </a:p>
                  </a:txBody>
                  <a:tcPr marL="6259" marR="6259" marT="6259" marB="0" anchor="b"/>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3</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11150">
                <a:tc>
                  <a:txBody>
                    <a:bodyPr/>
                    <a:lstStyle/>
                    <a:p>
                      <a:pPr algn="ctr" fontAlgn="b"/>
                      <a:r>
                        <a:rPr lang="en-US" sz="1100" u="none" strike="noStrike" dirty="0">
                          <a:effectLst/>
                        </a:rPr>
                        <a:t>LPGRR</a:t>
                      </a:r>
                      <a:endParaRPr lang="en-US" sz="1100" b="0"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11150">
                <a:tc>
                  <a:txBody>
                    <a:bodyPr/>
                    <a:lstStyle/>
                    <a:p>
                      <a:pPr algn="ctr" fontAlgn="b"/>
                      <a:r>
                        <a:rPr lang="en-US" sz="1100" u="none" strike="noStrike" kern="1200" dirty="0" smtClean="0">
                          <a:solidFill>
                            <a:schemeClr val="dk1"/>
                          </a:solidFill>
                          <a:effectLst/>
                          <a:latin typeface="+mn-lt"/>
                          <a:ea typeface="+mn-ea"/>
                          <a:cs typeface="+mn-cs"/>
                        </a:rPr>
                        <a:t>VCMRR</a:t>
                      </a:r>
                      <a:endParaRPr lang="en-US" sz="1100" u="none" strike="noStrike" kern="1200" dirty="0">
                        <a:solidFill>
                          <a:schemeClr val="dk1"/>
                        </a:solidFill>
                        <a:effectLst/>
                        <a:latin typeface="+mn-lt"/>
                        <a:ea typeface="+mn-ea"/>
                        <a:cs typeface="+mn-cs"/>
                      </a:endParaRPr>
                    </a:p>
                  </a:txBody>
                  <a:tcPr marL="6259" marR="6259" marT="6259" marB="0" anchor="b"/>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2</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11150">
                <a:tc>
                  <a:txBody>
                    <a:bodyPr/>
                    <a:lstStyle/>
                    <a:p>
                      <a:pPr algn="ctr" fontAlgn="b"/>
                      <a:r>
                        <a:rPr lang="en-US" sz="1100" u="none" strike="noStrike" dirty="0">
                          <a:effectLst/>
                        </a:rPr>
                        <a:t>RRGRR</a:t>
                      </a:r>
                      <a:endParaRPr lang="en-US" sz="1100" b="0"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3</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11150">
                <a:tc>
                  <a:txBody>
                    <a:bodyPr/>
                    <a:lstStyle/>
                    <a:p>
                      <a:pPr marL="0" algn="ctr" defTabSz="914400" rtl="0" eaLnBrk="1" fontAlgn="b" latinLnBrk="0" hangingPunct="1"/>
                      <a:r>
                        <a:rPr lang="en-US" sz="1100" u="none" strike="noStrike" kern="1200" dirty="0" smtClean="0">
                          <a:solidFill>
                            <a:schemeClr val="dk1"/>
                          </a:solidFill>
                          <a:effectLst/>
                          <a:latin typeface="+mn-lt"/>
                          <a:ea typeface="+mn-ea"/>
                          <a:cs typeface="+mn-cs"/>
                        </a:rPr>
                        <a:t>OBDRR</a:t>
                      </a:r>
                      <a:endParaRPr lang="en-US" sz="1100" u="none" strike="noStrike" kern="1200" dirty="0">
                        <a:solidFill>
                          <a:schemeClr val="dk1"/>
                        </a:solidFill>
                        <a:effectLst/>
                        <a:latin typeface="+mn-lt"/>
                        <a:ea typeface="+mn-ea"/>
                        <a:cs typeface="+mn-cs"/>
                      </a:endParaRPr>
                    </a:p>
                  </a:txBody>
                  <a:tcPr marL="6259" marR="6259" marT="6259" marB="0" anchor="b"/>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11150">
                <a:tc>
                  <a:txBody>
                    <a:bodyPr/>
                    <a:lstStyle/>
                    <a:p>
                      <a:pPr algn="ctr" fontAlgn="b"/>
                      <a:r>
                        <a:rPr lang="en-US" sz="1100" u="none" strike="noStrike" dirty="0">
                          <a:effectLst/>
                        </a:rPr>
                        <a:t>SMOGRR</a:t>
                      </a:r>
                      <a:endParaRPr lang="en-US" sz="1100" b="0"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11150">
                <a:tc>
                  <a:txBody>
                    <a:bodyPr/>
                    <a:lstStyle/>
                    <a:p>
                      <a:pPr algn="ctr" fontAlgn="b"/>
                      <a:r>
                        <a:rPr lang="en-US" sz="1100" b="1" u="none" strike="noStrike">
                          <a:effectLst/>
                        </a:rPr>
                        <a:t>Grand Total</a:t>
                      </a:r>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dirty="0" smtClean="0">
                          <a:effectLst/>
                        </a:rPr>
                        <a:t>1</a:t>
                      </a:r>
                      <a:r>
                        <a:rPr lang="en-US" sz="1100" b="1" u="none" strike="noStrike" dirty="0">
                          <a:effectLst/>
                        </a:rPr>
                        <a:t> </a:t>
                      </a:r>
                      <a:endParaRPr lang="en-US" sz="1100" b="1"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i="0" u="none" strike="noStrike" dirty="0" smtClean="0">
                          <a:solidFill>
                            <a:srgbClr val="000000"/>
                          </a:solidFill>
                          <a:effectLst/>
                          <a:latin typeface="Calibri" panose="020F0502020204030204" pitchFamily="34" charset="0"/>
                        </a:rPr>
                        <a:t>7</a:t>
                      </a:r>
                      <a:endParaRPr lang="en-US" sz="1100" b="1"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i="0" u="none" strike="noStrike" dirty="0" smtClean="0">
                          <a:solidFill>
                            <a:srgbClr val="000000"/>
                          </a:solidFill>
                          <a:effectLst/>
                          <a:latin typeface="Calibri" panose="020F0502020204030204" pitchFamily="34" charset="0"/>
                        </a:rPr>
                        <a:t>5</a:t>
                      </a:r>
                      <a:endParaRPr lang="en-US" sz="1100" b="1"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i="0" u="none" strike="noStrike" dirty="0" smtClean="0">
                          <a:solidFill>
                            <a:srgbClr val="000000"/>
                          </a:solidFill>
                          <a:effectLst/>
                          <a:latin typeface="Calibri" panose="020F0502020204030204" pitchFamily="34" charset="0"/>
                        </a:rPr>
                        <a:t>5</a:t>
                      </a:r>
                      <a:endParaRPr lang="en-US" sz="1100" b="1"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i="0" u="none" strike="noStrike" dirty="0" smtClean="0">
                          <a:solidFill>
                            <a:srgbClr val="000000"/>
                          </a:solidFill>
                          <a:effectLst/>
                          <a:latin typeface="Calibri" panose="020F0502020204030204" pitchFamily="34" charset="0"/>
                        </a:rPr>
                        <a:t>3</a:t>
                      </a:r>
                      <a:endParaRPr lang="en-US" sz="1100" b="1"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i="0" u="none" strike="noStrike" dirty="0" smtClean="0">
                          <a:solidFill>
                            <a:srgbClr val="000000"/>
                          </a:solidFill>
                          <a:effectLst/>
                          <a:latin typeface="Calibri" panose="020F0502020204030204" pitchFamily="34" charset="0"/>
                        </a:rPr>
                        <a:t>16</a:t>
                      </a:r>
                      <a:endParaRPr lang="en-US" sz="1100" b="1"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b"/>
                      <a:endParaRPr lang="en-US" sz="1100" b="1"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b"/>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i="0" u="none" strike="noStrike" dirty="0" smtClean="0">
                          <a:solidFill>
                            <a:srgbClr val="000000"/>
                          </a:solidFill>
                          <a:effectLst/>
                          <a:latin typeface="Calibri" panose="020F0502020204030204" pitchFamily="34" charset="0"/>
                        </a:rPr>
                        <a:t>2</a:t>
                      </a:r>
                      <a:endParaRPr lang="en-US" sz="1100" b="1"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i="0" u="none" strike="noStrike" dirty="0" smtClean="0">
                          <a:solidFill>
                            <a:srgbClr val="000000"/>
                          </a:solidFill>
                          <a:effectLst/>
                          <a:latin typeface="Calibri" panose="020F0502020204030204" pitchFamily="34" charset="0"/>
                        </a:rPr>
                        <a:t>2</a:t>
                      </a:r>
                      <a:endParaRPr lang="en-US" sz="1100" b="1"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i="0" u="none" strike="noStrike" dirty="0" smtClean="0">
                          <a:solidFill>
                            <a:srgbClr val="000000"/>
                          </a:solidFill>
                          <a:effectLst/>
                          <a:latin typeface="Calibri" panose="020F0502020204030204" pitchFamily="34" charset="0"/>
                        </a:rPr>
                        <a:t>2</a:t>
                      </a:r>
                      <a:endParaRPr lang="en-US" sz="1100" b="1"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i="0" u="none" strike="noStrike" dirty="0" smtClean="0">
                          <a:solidFill>
                            <a:srgbClr val="000000"/>
                          </a:solidFill>
                          <a:effectLst/>
                          <a:latin typeface="Calibri" panose="020F0502020204030204" pitchFamily="34" charset="0"/>
                        </a:rPr>
                        <a:t>1</a:t>
                      </a:r>
                      <a:endParaRPr lang="en-US" sz="1100" b="1"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b"/>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i="0" u="none" strike="noStrike" dirty="0" smtClean="0">
                          <a:solidFill>
                            <a:srgbClr val="000000"/>
                          </a:solidFill>
                          <a:effectLst/>
                          <a:latin typeface="Calibri" panose="020F0502020204030204" pitchFamily="34" charset="0"/>
                        </a:rPr>
                        <a:t>8</a:t>
                      </a:r>
                      <a:endParaRPr lang="en-US" sz="1100" b="1"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i="0" u="none" strike="noStrike" dirty="0" smtClean="0">
                          <a:solidFill>
                            <a:srgbClr val="000000"/>
                          </a:solidFill>
                          <a:effectLst/>
                          <a:latin typeface="Calibri" panose="020F0502020204030204" pitchFamily="34" charset="0"/>
                        </a:rPr>
                        <a:t>1</a:t>
                      </a:r>
                      <a:endParaRPr lang="en-US" sz="1100" b="1" i="0" u="none" strike="noStrike" dirty="0">
                        <a:solidFill>
                          <a:srgbClr val="000000"/>
                        </a:solidFill>
                        <a:effectLst/>
                        <a:latin typeface="Calibri" panose="020F0502020204030204" pitchFamily="34" charset="0"/>
                      </a:endParaRPr>
                    </a:p>
                  </a:txBody>
                  <a:tcPr marL="6259" marR="6259" marT="6259" marB="0" anchor="b"/>
                </a:tc>
              </a:tr>
            </a:tbl>
          </a:graphicData>
        </a:graphic>
      </p:graphicFrame>
    </p:spTree>
    <p:extLst>
      <p:ext uri="{BB962C8B-B14F-4D97-AF65-F5344CB8AC3E}">
        <p14:creationId xmlns:p14="http://schemas.microsoft.com/office/powerpoint/2010/main" val="33389175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927" y="191049"/>
            <a:ext cx="8458200" cy="570951"/>
          </a:xfrm>
        </p:spPr>
        <p:txBody>
          <a:bodyPr/>
          <a:lstStyle/>
          <a:p>
            <a:r>
              <a:rPr lang="en-US" sz="2400" dirty="0" smtClean="0"/>
              <a:t>Approved Revision Requests Mapped to ERCOT Strategic Pillars</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7" name="Rectangle 6"/>
          <p:cNvSpPr/>
          <p:nvPr/>
        </p:nvSpPr>
        <p:spPr>
          <a:xfrm>
            <a:off x="306727" y="762000"/>
            <a:ext cx="8610599" cy="1569660"/>
          </a:xfrm>
          <a:prstGeom prst="rect">
            <a:avLst/>
          </a:prstGeom>
        </p:spPr>
        <p:txBody>
          <a:bodyPr wrap="square">
            <a:spAutoFit/>
          </a:bodyPr>
          <a:lstStyle/>
          <a:p>
            <a:endParaRPr lang="en-US" sz="1600" dirty="0" smtClean="0"/>
          </a:p>
          <a:p>
            <a:r>
              <a:rPr lang="en-US" sz="1600" dirty="0" smtClean="0"/>
              <a:t>Revision </a:t>
            </a:r>
            <a:r>
              <a:rPr lang="en-US" sz="1600" dirty="0"/>
              <a:t>Requests approved to date and alignment with ERCOT Strategic Pillars:</a:t>
            </a:r>
          </a:p>
          <a:p>
            <a:pPr marL="742950" lvl="1" indent="-285750">
              <a:buFont typeface="Arial" panose="020B0604020202020204" pitchFamily="34" charset="0"/>
              <a:buChar char="•"/>
            </a:pPr>
            <a:r>
              <a:rPr lang="en-US" sz="1600" b="1" dirty="0">
                <a:solidFill>
                  <a:schemeClr val="tx1">
                    <a:lumMod val="50000"/>
                    <a:lumOff val="50000"/>
                  </a:schemeClr>
                </a:solidFill>
              </a:rPr>
              <a:t>Committee Strategic Alignment </a:t>
            </a:r>
            <a:r>
              <a:rPr lang="en-US" sz="1600" dirty="0"/>
              <a:t>– </a:t>
            </a:r>
            <a:r>
              <a:rPr lang="en-US" sz="1600" dirty="0" smtClean="0"/>
              <a:t>2%</a:t>
            </a:r>
            <a:endParaRPr lang="en-US" sz="1600" dirty="0"/>
          </a:p>
          <a:p>
            <a:pPr marL="742950" lvl="1" indent="-285750">
              <a:buFont typeface="Arial" panose="020B0604020202020204" pitchFamily="34" charset="0"/>
              <a:buChar char="•"/>
            </a:pPr>
            <a:r>
              <a:rPr lang="en-US" sz="1600" b="1" dirty="0" smtClean="0">
                <a:solidFill>
                  <a:schemeClr val="accent4">
                    <a:lumMod val="50000"/>
                    <a:lumOff val="50000"/>
                  </a:schemeClr>
                </a:solidFill>
              </a:rPr>
              <a:t>Operational Reliability </a:t>
            </a:r>
            <a:r>
              <a:rPr lang="en-US" sz="1600" dirty="0" smtClean="0"/>
              <a:t>– 26% </a:t>
            </a:r>
          </a:p>
          <a:p>
            <a:pPr marL="742950" lvl="1" indent="-285750">
              <a:buFont typeface="Arial" panose="020B0604020202020204" pitchFamily="34" charset="0"/>
              <a:buChar char="•"/>
            </a:pPr>
            <a:r>
              <a:rPr lang="en-US" sz="1600" b="1" dirty="0" smtClean="0">
                <a:solidFill>
                  <a:srgbClr val="00B050"/>
                </a:solidFill>
              </a:rPr>
              <a:t>Flexible </a:t>
            </a:r>
            <a:r>
              <a:rPr lang="en-US" sz="1600" b="1" dirty="0">
                <a:solidFill>
                  <a:srgbClr val="00B050"/>
                </a:solidFill>
              </a:rPr>
              <a:t>Market Design </a:t>
            </a:r>
            <a:r>
              <a:rPr lang="en-US" sz="1600" dirty="0"/>
              <a:t>– </a:t>
            </a:r>
            <a:r>
              <a:rPr lang="en-US" sz="1600" dirty="0" smtClean="0"/>
              <a:t>54%</a:t>
            </a:r>
            <a:endParaRPr lang="en-US" sz="1600" dirty="0"/>
          </a:p>
          <a:p>
            <a:pPr marL="742950" lvl="1" indent="-285750">
              <a:buFont typeface="Arial" panose="020B0604020202020204" pitchFamily="34" charset="0"/>
              <a:buChar char="•"/>
            </a:pPr>
            <a:r>
              <a:rPr lang="en-US" sz="1600" b="1" dirty="0">
                <a:solidFill>
                  <a:srgbClr val="FFC000"/>
                </a:solidFill>
              </a:rPr>
              <a:t>Data Transparency and Access </a:t>
            </a:r>
            <a:r>
              <a:rPr lang="en-US" sz="1600" dirty="0"/>
              <a:t>– </a:t>
            </a:r>
            <a:r>
              <a:rPr lang="en-US" sz="1600" dirty="0" smtClean="0"/>
              <a:t>17%</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2881600162"/>
              </p:ext>
            </p:extLst>
          </p:nvPr>
        </p:nvGraphicFramePr>
        <p:xfrm>
          <a:off x="457200" y="2331660"/>
          <a:ext cx="7320744" cy="3324225"/>
        </p:xfrm>
        <a:graphic>
          <a:graphicData uri="http://schemas.openxmlformats.org/drawingml/2006/table">
            <a:tbl>
              <a:tblPr>
                <a:tableStyleId>{5C22544A-7EE6-4342-B048-85BDC9FD1C3A}</a:tableStyleId>
              </a:tblPr>
              <a:tblGrid>
                <a:gridCol w="1292454"/>
                <a:gridCol w="1608690"/>
                <a:gridCol w="1524000"/>
                <a:gridCol w="1447800"/>
                <a:gridCol w="1447800"/>
              </a:tblGrid>
              <a:tr h="200025">
                <a:tc>
                  <a:txBody>
                    <a:bodyPr/>
                    <a:lstStyle/>
                    <a:p>
                      <a:pPr algn="l" fontAlgn="b"/>
                      <a:endParaRPr lang="en-US" sz="1400" b="1" i="0" u="none" strike="noStrike" dirty="0">
                        <a:solidFill>
                          <a:srgbClr val="000000"/>
                        </a:solidFill>
                        <a:effectLst/>
                        <a:latin typeface="Calibri" panose="020F0502020204030204" pitchFamily="34" charset="0"/>
                      </a:endParaRPr>
                    </a:p>
                  </a:txBody>
                  <a:tcPr marL="9525" marR="9525" marT="9525" marB="0" anchor="b"/>
                </a:tc>
                <a:tc gridSpan="4">
                  <a:txBody>
                    <a:bodyPr/>
                    <a:lstStyle/>
                    <a:p>
                      <a:pPr algn="ctr" fontAlgn="b"/>
                      <a:r>
                        <a:rPr lang="en-US" sz="1400" b="1" u="none" strike="noStrike" dirty="0">
                          <a:effectLst/>
                        </a:rPr>
                        <a:t>Strategic Pillar</a:t>
                      </a:r>
                      <a:endParaRPr lang="en-US" sz="1400" b="1" i="0" u="none" strike="noStrike" dirty="0">
                        <a:solidFill>
                          <a:srgbClr val="FFFFFF"/>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r>
              <a:tr h="485775">
                <a:tc>
                  <a:txBody>
                    <a:bodyPr/>
                    <a:lstStyle/>
                    <a:p>
                      <a:pPr algn="ctr" fontAlgn="b"/>
                      <a:r>
                        <a:rPr lang="en-US" sz="1400" b="1" u="none" strike="noStrike" dirty="0">
                          <a:effectLst/>
                        </a:rPr>
                        <a:t>Request Type</a:t>
                      </a:r>
                      <a:endParaRPr lang="en-US" sz="14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ctr"/>
                      <a:r>
                        <a:rPr lang="en-US" sz="1400" b="1" u="none" strike="noStrike" dirty="0">
                          <a:effectLst/>
                        </a:rPr>
                        <a:t>Committee Strategic Alignment</a:t>
                      </a:r>
                      <a:endParaRPr lang="en-US" sz="1400" b="1" i="0" u="none" strike="noStrike" dirty="0">
                        <a:solidFill>
                          <a:srgbClr val="000000"/>
                        </a:solidFill>
                        <a:effectLst/>
                        <a:latin typeface="Calibri" panose="020F0502020204030204" pitchFamily="34" charset="0"/>
                      </a:endParaRPr>
                    </a:p>
                  </a:txBody>
                  <a:tcPr marL="9525" marR="9525" marT="9525" marB="0" anchor="ctr">
                    <a:solidFill>
                      <a:schemeClr val="bg1">
                        <a:lumMod val="85000"/>
                      </a:schemeClr>
                    </a:solidFill>
                  </a:tcPr>
                </a:tc>
                <a:tc>
                  <a:txBody>
                    <a:bodyPr/>
                    <a:lstStyle/>
                    <a:p>
                      <a:pPr algn="ctr" fontAlgn="ctr"/>
                      <a:r>
                        <a:rPr lang="en-US" sz="1400" b="1" u="none" strike="noStrike" dirty="0">
                          <a:effectLst/>
                        </a:rPr>
                        <a:t>Operational Reliability</a:t>
                      </a:r>
                      <a:endParaRPr lang="en-US" sz="1400" b="1" i="0" u="none" strike="noStrike" dirty="0">
                        <a:solidFill>
                          <a:srgbClr val="000000"/>
                        </a:solidFill>
                        <a:effectLst/>
                        <a:latin typeface="Calibri" panose="020F0502020204030204" pitchFamily="34" charset="0"/>
                      </a:endParaRPr>
                    </a:p>
                  </a:txBody>
                  <a:tcPr marL="9525" marR="9525" marT="9525" marB="0" anchor="ctr">
                    <a:solidFill>
                      <a:srgbClr val="00B0F0"/>
                    </a:solidFill>
                  </a:tcPr>
                </a:tc>
                <a:tc>
                  <a:txBody>
                    <a:bodyPr/>
                    <a:lstStyle/>
                    <a:p>
                      <a:pPr algn="ctr" fontAlgn="ctr"/>
                      <a:r>
                        <a:rPr lang="en-US" sz="1400" b="1" u="none" strike="noStrike" dirty="0">
                          <a:effectLst/>
                        </a:rPr>
                        <a:t>Flexible Market Design</a:t>
                      </a:r>
                      <a:endParaRPr lang="en-US" sz="1400" b="1" i="0" u="none" strike="noStrike" dirty="0">
                        <a:solidFill>
                          <a:srgbClr val="000000"/>
                        </a:solidFill>
                        <a:effectLst/>
                        <a:latin typeface="Calibri" panose="020F0502020204030204" pitchFamily="34" charset="0"/>
                      </a:endParaRPr>
                    </a:p>
                  </a:txBody>
                  <a:tcPr marL="9525" marR="9525" marT="9525" marB="0" anchor="ctr">
                    <a:solidFill>
                      <a:srgbClr val="00B050"/>
                    </a:solidFill>
                  </a:tcPr>
                </a:tc>
                <a:tc>
                  <a:txBody>
                    <a:bodyPr/>
                    <a:lstStyle/>
                    <a:p>
                      <a:pPr algn="ctr" fontAlgn="ctr"/>
                      <a:r>
                        <a:rPr lang="en-US" sz="1400" b="1" u="none" strike="noStrike" dirty="0">
                          <a:effectLst/>
                        </a:rPr>
                        <a:t>Data Transparency and Access</a:t>
                      </a:r>
                      <a:endParaRPr lang="en-US" sz="1400" b="1" i="0" u="none" strike="noStrike" dirty="0">
                        <a:solidFill>
                          <a:srgbClr val="000000"/>
                        </a:solidFill>
                        <a:effectLst/>
                        <a:latin typeface="Calibri" panose="020F0502020204030204" pitchFamily="34" charset="0"/>
                      </a:endParaRPr>
                    </a:p>
                  </a:txBody>
                  <a:tcPr marL="9525" marR="9525" marT="9525" marB="0" anchor="ctr">
                    <a:solidFill>
                      <a:srgbClr val="FFC000"/>
                    </a:solidFill>
                  </a:tcPr>
                </a:tc>
              </a:tr>
              <a:tr h="200025">
                <a:tc>
                  <a:txBody>
                    <a:bodyPr/>
                    <a:lstStyle/>
                    <a:p>
                      <a:pPr algn="ctr" fontAlgn="b"/>
                      <a:r>
                        <a:rPr lang="en-US" sz="1400" u="none" strike="noStrike" dirty="0">
                          <a:effectLst/>
                        </a:rPr>
                        <a:t>NOGRR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b="0" i="0" u="none" strike="noStrike" dirty="0">
                          <a:solidFill>
                            <a:schemeClr val="dk1"/>
                          </a:solidFill>
                          <a:effectLst/>
                          <a:latin typeface="+mn-lt"/>
                        </a:rPr>
                        <a:t>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b="0" i="0" u="none" strike="noStrike" dirty="0">
                          <a:solidFill>
                            <a:schemeClr val="dk1"/>
                          </a:solidFill>
                          <a:effectLst/>
                          <a:latin typeface="+mn-lt"/>
                        </a:rPr>
                        <a:t>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dirty="0">
                          <a:effectLst/>
                        </a:rPr>
                        <a:t>NPRR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b="0" i="0" u="none" strike="noStrike" dirty="0">
                          <a:solidFill>
                            <a:schemeClr val="dk1"/>
                          </a:solidFill>
                          <a:effectLst/>
                          <a:latin typeface="+mn-lt"/>
                        </a:rPr>
                        <a:t>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b="0" i="0" u="none" strike="noStrike" dirty="0" smtClean="0">
                          <a:solidFill>
                            <a:schemeClr val="dk1"/>
                          </a:solidFill>
                          <a:effectLst/>
                          <a:latin typeface="+mn-lt"/>
                        </a:rPr>
                        <a:t>11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b="0" i="0" u="none" strike="noStrike" dirty="0">
                          <a:solidFill>
                            <a:schemeClr val="dk1"/>
                          </a:solidFill>
                          <a:effectLst/>
                          <a:latin typeface="+mn-lt"/>
                        </a:rPr>
                        <a:t>7</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dirty="0">
                          <a:effectLst/>
                        </a:rPr>
                        <a:t>PGRR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b="0" i="0" u="none" strike="noStrike" dirty="0">
                          <a:solidFill>
                            <a:schemeClr val="dk1"/>
                          </a:solidFill>
                          <a:effectLst/>
                          <a:latin typeface="+mn-lt"/>
                        </a:rPr>
                        <a:t>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b="0" i="0" u="none" strike="noStrike" dirty="0">
                          <a:solidFill>
                            <a:schemeClr val="dk1"/>
                          </a:solidFill>
                          <a:effectLst/>
                          <a:latin typeface="+mn-lt"/>
                        </a:rPr>
                        <a:t>0</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dirty="0">
                          <a:effectLst/>
                        </a:rPr>
                        <a:t>RMGRR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b="0" i="0" u="none" strike="noStrike" dirty="0">
                          <a:solidFill>
                            <a:schemeClr val="dk1"/>
                          </a:solidFill>
                          <a:effectLst/>
                          <a:latin typeface="+mn-lt"/>
                        </a:rPr>
                        <a:t>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dirty="0">
                          <a:effectLst/>
                        </a:rPr>
                        <a:t>SCR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b="0" i="0" u="none" strike="noStrike" dirty="0">
                          <a:solidFill>
                            <a:schemeClr val="dk1"/>
                          </a:solidFill>
                          <a:effectLst/>
                          <a:latin typeface="+mn-lt"/>
                        </a:rPr>
                        <a:t>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b="0" i="0" u="none" strike="noStrike" dirty="0">
                          <a:solidFill>
                            <a:schemeClr val="dk1"/>
                          </a:solidFill>
                          <a:effectLst/>
                          <a:latin typeface="+mn-lt"/>
                        </a:rPr>
                        <a:t>1</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dirty="0">
                          <a:effectLst/>
                        </a:rPr>
                        <a:t>LPGRR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b="0" i="0" u="none" strike="noStrike" dirty="0">
                          <a:solidFill>
                            <a:schemeClr val="dk1"/>
                          </a:solidFill>
                          <a:effectLst/>
                          <a:latin typeface="+mn-lt"/>
                        </a:rPr>
                        <a:t>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dirty="0">
                          <a:effectLst/>
                        </a:rPr>
                        <a:t>VCMRR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b="0" i="0" u="none" strike="noStrike" dirty="0">
                          <a:solidFill>
                            <a:schemeClr val="dk1"/>
                          </a:solidFill>
                          <a:effectLst/>
                          <a:latin typeface="+mn-lt"/>
                        </a:rPr>
                        <a:t>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dirty="0">
                          <a:effectLst/>
                        </a:rPr>
                        <a:t>RRGRR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b="0" i="0" u="none" strike="noStrike" dirty="0">
                          <a:solidFill>
                            <a:schemeClr val="dk1"/>
                          </a:solidFill>
                          <a:effectLst/>
                          <a:latin typeface="+mn-lt"/>
                        </a:rPr>
                        <a:t>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b="0" i="0" u="none" strike="noStrike" dirty="0">
                          <a:solidFill>
                            <a:schemeClr val="dk1"/>
                          </a:solidFill>
                          <a:effectLst/>
                          <a:latin typeface="+mn-lt"/>
                        </a:rPr>
                        <a:t>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marL="0" algn="ctr" defTabSz="914400" rtl="0" eaLnBrk="1" fontAlgn="b" latinLnBrk="0" hangingPunct="1"/>
                      <a:r>
                        <a:rPr lang="en-US" sz="1400" u="none" strike="noStrike" kern="1200" dirty="0" smtClean="0">
                          <a:solidFill>
                            <a:schemeClr val="dk1"/>
                          </a:solidFill>
                          <a:effectLst/>
                          <a:latin typeface="+mj-lt"/>
                          <a:ea typeface="+mn-ea"/>
                          <a:cs typeface="+mn-cs"/>
                        </a:rPr>
                        <a:t>OBDRR</a:t>
                      </a:r>
                      <a:endParaRPr lang="en-US" sz="1400" u="none" strike="noStrike" kern="1200" dirty="0">
                        <a:solidFill>
                          <a:schemeClr val="dk1"/>
                        </a:solidFill>
                        <a:effectLst/>
                        <a:latin typeface="+mj-lt"/>
                        <a:ea typeface="+mn-ea"/>
                        <a:cs typeface="+mn-cs"/>
                      </a:endParaRPr>
                    </a:p>
                  </a:txBody>
                  <a:tcPr marL="9525" marR="9525" marT="9525" marB="0" anchor="b"/>
                </a:tc>
                <a:tc>
                  <a:txBody>
                    <a:bodyPr/>
                    <a:lstStyle/>
                    <a:p>
                      <a:pPr algn="r" fontAlgn="b"/>
                      <a:r>
                        <a:rPr lang="en-US" sz="1400" b="0" i="0" u="none" strike="noStrike" dirty="0" smtClean="0">
                          <a:solidFill>
                            <a:srgbClr val="000000"/>
                          </a:solidFill>
                          <a:effectLst/>
                          <a:latin typeface="+mj-lt"/>
                        </a:rPr>
                        <a:t>0</a:t>
                      </a:r>
                      <a:endParaRPr lang="en-US" sz="1400" b="0" i="0" u="none" strike="noStrike" dirty="0">
                        <a:solidFill>
                          <a:srgbClr val="000000"/>
                        </a:solidFill>
                        <a:effectLst/>
                        <a:latin typeface="+mj-lt"/>
                      </a:endParaRPr>
                    </a:p>
                  </a:txBody>
                  <a:tcPr marL="9525" marR="9525" marT="9525" marB="0" anchor="b"/>
                </a:tc>
                <a:tc>
                  <a:txBody>
                    <a:bodyPr/>
                    <a:lstStyle/>
                    <a:p>
                      <a:pPr algn="r" fontAlgn="b"/>
                      <a:r>
                        <a:rPr lang="en-US" sz="1400" b="0" i="0" u="none" strike="noStrike" dirty="0" smtClean="0">
                          <a:solidFill>
                            <a:srgbClr val="000000"/>
                          </a:solidFill>
                          <a:effectLst/>
                          <a:latin typeface="+mj-lt"/>
                        </a:rPr>
                        <a:t>1</a:t>
                      </a:r>
                      <a:endParaRPr lang="en-US" sz="1400" b="0" i="0" u="none" strike="noStrike" dirty="0">
                        <a:solidFill>
                          <a:srgbClr val="000000"/>
                        </a:solidFill>
                        <a:effectLst/>
                        <a:latin typeface="+mj-lt"/>
                      </a:endParaRPr>
                    </a:p>
                  </a:txBody>
                  <a:tcPr marL="9525" marR="9525" marT="9525" marB="0" anchor="b"/>
                </a:tc>
                <a:tc>
                  <a:txBody>
                    <a:bodyPr/>
                    <a:lstStyle/>
                    <a:p>
                      <a:pPr algn="r" fontAlgn="b"/>
                      <a:r>
                        <a:rPr lang="en-US" sz="1400" b="0" i="0" u="none" strike="noStrike" dirty="0" smtClean="0">
                          <a:solidFill>
                            <a:srgbClr val="000000"/>
                          </a:solidFill>
                          <a:effectLst/>
                          <a:latin typeface="+mj-lt"/>
                        </a:rPr>
                        <a:t>2</a:t>
                      </a:r>
                      <a:endParaRPr lang="en-US" sz="1400" b="0" i="0" u="none" strike="noStrike" dirty="0">
                        <a:solidFill>
                          <a:srgbClr val="000000"/>
                        </a:solidFill>
                        <a:effectLst/>
                        <a:latin typeface="+mj-lt"/>
                      </a:endParaRPr>
                    </a:p>
                  </a:txBody>
                  <a:tcPr marL="9525" marR="9525" marT="9525" marB="0" anchor="b"/>
                </a:tc>
                <a:tc>
                  <a:txBody>
                    <a:bodyPr/>
                    <a:lstStyle/>
                    <a:p>
                      <a:pPr algn="r" fontAlgn="b"/>
                      <a:endParaRPr lang="en-US" sz="1400" b="0" i="0" u="none" strike="noStrike" dirty="0">
                        <a:solidFill>
                          <a:srgbClr val="000000"/>
                        </a:solidFill>
                        <a:effectLst/>
                        <a:latin typeface="+mj-lt"/>
                      </a:endParaRPr>
                    </a:p>
                  </a:txBody>
                  <a:tcPr marL="9525" marR="9525" marT="9525" marB="0" anchor="b"/>
                </a:tc>
              </a:tr>
              <a:tr h="200025">
                <a:tc>
                  <a:txBody>
                    <a:bodyPr/>
                    <a:lstStyle/>
                    <a:p>
                      <a:pPr algn="ctr" fontAlgn="b"/>
                      <a:r>
                        <a:rPr lang="en-US" sz="1400" u="none" strike="noStrike" dirty="0">
                          <a:effectLst/>
                        </a:rPr>
                        <a:t>SMOGRR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b="1" u="none" strike="noStrike">
                          <a:effectLst/>
                        </a:rPr>
                        <a:t>Totals</a:t>
                      </a:r>
                      <a:endParaRPr lang="en-US" sz="1400" b="1" i="0" u="none" strike="noStrike">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r" fontAlgn="b"/>
                      <a:r>
                        <a:rPr lang="en-US" sz="1400" b="1" i="0" u="none" strike="noStrike" dirty="0">
                          <a:solidFill>
                            <a:schemeClr val="dk1"/>
                          </a:solidFill>
                          <a:effectLst/>
                          <a:latin typeface="+mn-lt"/>
                        </a:rPr>
                        <a:t>1</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r" fontAlgn="b"/>
                      <a:r>
                        <a:rPr lang="en-US" sz="1400" b="1" i="0" u="none" strike="noStrike" dirty="0" smtClean="0">
                          <a:solidFill>
                            <a:schemeClr val="dk1"/>
                          </a:solidFill>
                          <a:effectLst/>
                          <a:latin typeface="+mn-lt"/>
                        </a:rPr>
                        <a:t>12</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r" fontAlgn="b"/>
                      <a:r>
                        <a:rPr lang="en-US" sz="1400" b="1" u="none" strike="noStrike" dirty="0" smtClean="0">
                          <a:effectLst/>
                        </a:rPr>
                        <a:t>25</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r" fontAlgn="b"/>
                      <a:r>
                        <a:rPr lang="en-US" sz="1400" b="1" i="0" u="none" strike="noStrike" dirty="0">
                          <a:solidFill>
                            <a:schemeClr val="dk1"/>
                          </a:solidFill>
                          <a:effectLst/>
                          <a:latin typeface="+mn-lt"/>
                        </a:rPr>
                        <a:t>8</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r>
            </a:tbl>
          </a:graphicData>
        </a:graphic>
      </p:graphicFrame>
    </p:spTree>
    <p:extLst>
      <p:ext uri="{BB962C8B-B14F-4D97-AF65-F5344CB8AC3E}">
        <p14:creationId xmlns:p14="http://schemas.microsoft.com/office/powerpoint/2010/main" val="2134121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2.xml><?xml version="1.0" encoding="utf-8"?>
<ds:datastoreItem xmlns:ds="http://schemas.openxmlformats.org/officeDocument/2006/customXml" ds:itemID="{C163D459-1C05-483F-85D1-C9E478EC32CC}">
  <ds:schemaRefs>
    <ds:schemaRef ds:uri="http://purl.org/dc/terms/"/>
    <ds:schemaRef ds:uri="http://purl.org/dc/dcmitype/"/>
    <ds:schemaRef ds:uri="http://purl.org/dc/elements/1.1/"/>
    <ds:schemaRef ds:uri="http://schemas.microsoft.com/office/2006/metadata/properties"/>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c34af464-7aa1-4edd-9be4-83dffc1cb926"/>
  </ds:schemaRefs>
</ds:datastoreItem>
</file>

<file path=customXml/itemProps3.xml><?xml version="1.0" encoding="utf-8"?>
<ds:datastoreItem xmlns:ds="http://schemas.openxmlformats.org/officeDocument/2006/customXml" ds:itemID="{A75107C8-DC22-41ED-81EF-363FA84522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1870</TotalTime>
  <Words>513</Words>
  <Application>Microsoft Office PowerPoint</Application>
  <PresentationFormat>On-screen Show (4:3)</PresentationFormat>
  <Paragraphs>166</Paragraphs>
  <Slides>3</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vt:i4>
      </vt:variant>
    </vt:vector>
  </HeadingPairs>
  <TitlesOfParts>
    <vt:vector size="7" baseType="lpstr">
      <vt:lpstr>Arial</vt:lpstr>
      <vt:lpstr>Calibri</vt:lpstr>
      <vt:lpstr>1_Custom Design</vt:lpstr>
      <vt:lpstr>Inside pages</vt:lpstr>
      <vt:lpstr>2018 TAC Goals</vt:lpstr>
      <vt:lpstr>Alignment of TAC Goals and Approved Revision Requests with ERCOT Strategic Pillars</vt:lpstr>
      <vt:lpstr>Approved Revision Requests Mapped to ERCOT Strategic Pillars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 Boren</cp:lastModifiedBy>
  <cp:revision>81</cp:revision>
  <cp:lastPrinted>2016-06-01T12:48:46Z</cp:lastPrinted>
  <dcterms:created xsi:type="dcterms:W3CDTF">2016-01-21T15:20:31Z</dcterms:created>
  <dcterms:modified xsi:type="dcterms:W3CDTF">2018-09-07T14:55:48Z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