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1"/>
  </p:notesMasterIdLst>
  <p:handoutMasterIdLst>
    <p:handoutMasterId r:id="rId22"/>
  </p:handoutMasterIdLst>
  <p:sldIdLst>
    <p:sldId id="260" r:id="rId6"/>
    <p:sldId id="284" r:id="rId7"/>
    <p:sldId id="261" r:id="rId8"/>
    <p:sldId id="294" r:id="rId9"/>
    <p:sldId id="295" r:id="rId10"/>
    <p:sldId id="296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62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295"/>
            <p14:sldId id="296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  <p14:section name="Questions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87462" autoAdjust="0"/>
  </p:normalViewPr>
  <p:slideViewPr>
    <p:cSldViewPr snapToGrid="0" snapToObjects="1">
      <p:cViewPr>
        <p:scale>
          <a:sx n="109" d="100"/>
          <a:sy n="109" d="100"/>
        </p:scale>
        <p:origin x="-1674" y="-4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9/6/2018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/>
                <a:t>Vice Chair</a:t>
              </a:r>
              <a:r>
                <a:rPr lang="en-US" sz="2000" i="1" dirty="0" smtClean="0"/>
                <a:t>: Chad Mulholland, NRG</a:t>
              </a:r>
              <a:endParaRPr lang="en-US" sz="2000" dirty="0" smtClean="0"/>
            </a:p>
            <a:p>
              <a:endParaRPr lang="en-US" dirty="0" smtClean="0"/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September </a:t>
              </a:r>
              <a:r>
                <a:rPr lang="en-US" dirty="0"/>
                <a:t>6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2018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</a:t>
            </a:r>
            <a:r>
              <a:rPr lang="en-US" dirty="0" smtClean="0"/>
              <a:t>Energy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from Wind Generation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% </a:t>
            </a:r>
            <a:r>
              <a:rPr lang="en-US" dirty="0"/>
              <a:t>Energy from Wind Generation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Overview</a:t>
            </a:r>
          </a:p>
          <a:p>
            <a:pPr lvl="1"/>
            <a:r>
              <a:rPr lang="en-US" sz="2000" dirty="0" smtClean="0"/>
              <a:t>Meeting Minutes</a:t>
            </a:r>
          </a:p>
          <a:p>
            <a:pPr lvl="1"/>
            <a:r>
              <a:rPr lang="en-US" sz="2000" dirty="0" smtClean="0"/>
              <a:t>BAL-001-TRE-1 </a:t>
            </a:r>
            <a:r>
              <a:rPr lang="en-US" sz="2000" dirty="0"/>
              <a:t>FMEs &amp; IMFR</a:t>
            </a:r>
          </a:p>
          <a:p>
            <a:pPr lvl="2"/>
            <a:r>
              <a:rPr lang="en-US" sz="1600" dirty="0" smtClean="0"/>
              <a:t>2 FMEs in the month of July</a:t>
            </a:r>
          </a:p>
          <a:p>
            <a:pPr lvl="1"/>
            <a:r>
              <a:rPr lang="en-US" sz="2000" dirty="0" smtClean="0"/>
              <a:t>Frequency </a:t>
            </a:r>
            <a:r>
              <a:rPr lang="en-US" sz="2000" dirty="0"/>
              <a:t>Control Report</a:t>
            </a:r>
          </a:p>
          <a:p>
            <a:pPr lvl="2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 smtClean="0"/>
              <a:t>PDCWG Meeting 08/23/18</a:t>
            </a:r>
            <a:endParaRPr lang="en-US" sz="1800" kern="0" dirty="0" smtClean="0"/>
          </a:p>
          <a:p>
            <a:pPr lvl="1"/>
            <a:r>
              <a:rPr lang="en-US" sz="1800" kern="0" dirty="0" smtClean="0"/>
              <a:t>SCT DC Tie Directive 9 – MSSC Whitepaper and Ancillary Service </a:t>
            </a:r>
            <a:r>
              <a:rPr lang="en-US" sz="1800" kern="0" dirty="0" smtClean="0"/>
              <a:t>Requirements. Further presentation </a:t>
            </a:r>
            <a:r>
              <a:rPr lang="en-US" sz="1800" kern="0" smtClean="0"/>
              <a:t>by ERCOT(overshoot on export) </a:t>
            </a:r>
            <a:r>
              <a:rPr lang="en-US" sz="1800" kern="0" dirty="0" smtClean="0"/>
              <a:t>and discussions in September and November </a:t>
            </a:r>
            <a:r>
              <a:rPr lang="en-US" sz="1800" kern="0" smtClean="0"/>
              <a:t>PDCWG Meetings.</a:t>
            </a:r>
            <a:endParaRPr lang="en-US" sz="1800" kern="0" dirty="0" smtClean="0"/>
          </a:p>
          <a:p>
            <a:pPr lvl="1"/>
            <a:r>
              <a:rPr lang="en-US" sz="1800" dirty="0"/>
              <a:t>BAL-001-TRE-1 Performance Evaluation to check for pass/fail before scoring progress and No Evaluation of Resources below LSL especially for resources carrying RRS Responsibility Update</a:t>
            </a:r>
          </a:p>
          <a:p>
            <a:pPr lvl="1"/>
            <a:r>
              <a:rPr lang="en-US" sz="1800" kern="0" dirty="0" smtClean="0"/>
              <a:t>Regulation </a:t>
            </a:r>
            <a:r>
              <a:rPr lang="en-US" sz="1800" kern="0" dirty="0"/>
              <a:t>&amp; Frequency Control </a:t>
            </a:r>
            <a:r>
              <a:rPr lang="en-US" sz="1800" kern="0" dirty="0" smtClean="0"/>
              <a:t>Reports</a:t>
            </a:r>
          </a:p>
          <a:p>
            <a:pPr lvl="1"/>
            <a:r>
              <a:rPr lang="en-US" sz="1800" dirty="0"/>
              <a:t>Texas RE is working with ERCOT on the BAL-001-TRE-1 SAR relating to governor droop setting requirements for combined cycle units – particularly on steam units in a combined cycle</a:t>
            </a:r>
            <a:r>
              <a:rPr lang="en-US" sz="1800" dirty="0" smtClean="0"/>
              <a:t>.</a:t>
            </a:r>
            <a:endParaRPr lang="en-US" sz="1800" kern="0" dirty="0" smtClean="0"/>
          </a:p>
          <a:p>
            <a:pPr lvl="1"/>
            <a:r>
              <a:rPr lang="en-US" sz="1800" kern="0" dirty="0" smtClean="0"/>
              <a:t>July 30 Frequency Disturbance not evaluated as an FME due to abnormal nadir(20 seconds as opposed to 6-10 seconds)</a:t>
            </a:r>
            <a:endParaRPr lang="en-US" sz="1800" kern="0" dirty="0" smtClean="0"/>
          </a:p>
          <a:p>
            <a:pPr lvl="1"/>
            <a:endParaRPr lang="en-US" sz="1800" kern="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There were </a:t>
            </a:r>
            <a:r>
              <a:rPr lang="en-US" sz="2800" dirty="0"/>
              <a:t>2</a:t>
            </a:r>
            <a:r>
              <a:rPr lang="en-US" sz="2800" dirty="0" smtClean="0"/>
              <a:t> FMEs in </a:t>
            </a:r>
            <a:r>
              <a:rPr lang="en-US" sz="2800" dirty="0" smtClean="0"/>
              <a:t>July(Disturbances on 7/30</a:t>
            </a:r>
          </a:p>
          <a:p>
            <a:pPr lvl="1"/>
            <a:r>
              <a:rPr lang="en-US" sz="2200" dirty="0" smtClean="0"/>
              <a:t>7/6/2018 13:10:58</a:t>
            </a:r>
          </a:p>
          <a:p>
            <a:pPr lvl="2"/>
            <a:r>
              <a:rPr lang="en-US" sz="1900" dirty="0" smtClean="0"/>
              <a:t>Loss </a:t>
            </a:r>
            <a:r>
              <a:rPr lang="en-US" sz="1900" dirty="0" smtClean="0"/>
              <a:t>of 813 </a:t>
            </a:r>
            <a:r>
              <a:rPr lang="en-US" sz="1900" dirty="0" smtClean="0"/>
              <a:t>MW</a:t>
            </a:r>
            <a:endParaRPr lang="en-US" sz="1900" dirty="0" smtClean="0"/>
          </a:p>
          <a:p>
            <a:pPr lvl="2"/>
            <a:r>
              <a:rPr lang="en-US" sz="1900" dirty="0" smtClean="0"/>
              <a:t>Interconnection Frequency Response:</a:t>
            </a:r>
          </a:p>
          <a:p>
            <a:pPr lvl="2"/>
            <a:r>
              <a:rPr lang="en-US" sz="1900" dirty="0" smtClean="0"/>
              <a:t>10 of 46 Evaluated Generation </a:t>
            </a:r>
            <a:r>
              <a:rPr lang="en-US" sz="1900" dirty="0" smtClean="0"/>
              <a:t>Resources(2 </a:t>
            </a:r>
            <a:r>
              <a:rPr lang="en-US" sz="1900" dirty="0"/>
              <a:t>of </a:t>
            </a:r>
            <a:r>
              <a:rPr lang="en-US" sz="1900" dirty="0" smtClean="0"/>
              <a:t>33 </a:t>
            </a:r>
            <a:r>
              <a:rPr lang="en-US" sz="1900" dirty="0"/>
              <a:t>RRS Providers)  </a:t>
            </a:r>
            <a:r>
              <a:rPr lang="en-US" sz="1900" dirty="0" smtClean="0"/>
              <a:t>had less than 75% of their expected Initial Primary Frequency Response.</a:t>
            </a:r>
          </a:p>
          <a:p>
            <a:pPr lvl="2"/>
            <a:r>
              <a:rPr lang="en-US" sz="1900" dirty="0"/>
              <a:t>8</a:t>
            </a:r>
            <a:r>
              <a:rPr lang="en-US" sz="1900" dirty="0" smtClean="0"/>
              <a:t> of 46 Evaluated Generation </a:t>
            </a:r>
            <a:r>
              <a:rPr lang="en-US" sz="1900" dirty="0" smtClean="0"/>
              <a:t>Resources(0 </a:t>
            </a:r>
            <a:r>
              <a:rPr lang="en-US" sz="1900" dirty="0"/>
              <a:t>of </a:t>
            </a:r>
            <a:r>
              <a:rPr lang="en-US" sz="1900" dirty="0" smtClean="0"/>
              <a:t>33 </a:t>
            </a:r>
            <a:r>
              <a:rPr lang="en-US" sz="1900" dirty="0"/>
              <a:t>RRS Providers)  </a:t>
            </a:r>
            <a:r>
              <a:rPr lang="en-US" sz="1900" dirty="0" smtClean="0"/>
              <a:t>had less than 75% of their expected Sustained Primary Frequency Response.</a:t>
            </a:r>
          </a:p>
          <a:p>
            <a:pPr lvl="1"/>
            <a:r>
              <a:rPr lang="en-US" sz="2200" dirty="0" smtClean="0"/>
              <a:t>7/18/2018 17:44:59</a:t>
            </a:r>
            <a:endParaRPr lang="en-US" sz="2200" dirty="0"/>
          </a:p>
          <a:p>
            <a:pPr lvl="2"/>
            <a:r>
              <a:rPr lang="en-US" sz="1900" dirty="0" smtClean="0"/>
              <a:t>Loss </a:t>
            </a:r>
            <a:r>
              <a:rPr lang="en-US" sz="1900" dirty="0"/>
              <a:t>of </a:t>
            </a:r>
            <a:r>
              <a:rPr lang="en-US" sz="1900" dirty="0" smtClean="0"/>
              <a:t>494 </a:t>
            </a:r>
            <a:r>
              <a:rPr lang="en-US" sz="1900" dirty="0" smtClean="0"/>
              <a:t>MW</a:t>
            </a:r>
            <a:endParaRPr lang="en-US" sz="1900" dirty="0"/>
          </a:p>
          <a:p>
            <a:pPr lvl="2"/>
            <a:r>
              <a:rPr lang="en-US" sz="1900" dirty="0"/>
              <a:t>Interconnection Frequency Response:</a:t>
            </a:r>
          </a:p>
          <a:p>
            <a:pPr lvl="2"/>
            <a:r>
              <a:rPr lang="en-US" sz="1900" dirty="0" smtClean="0"/>
              <a:t>11 </a:t>
            </a:r>
            <a:r>
              <a:rPr lang="en-US" sz="1900" dirty="0"/>
              <a:t>of </a:t>
            </a:r>
            <a:r>
              <a:rPr lang="en-US" sz="1900" dirty="0" smtClean="0"/>
              <a:t>49 </a:t>
            </a:r>
            <a:r>
              <a:rPr lang="en-US" sz="1900" dirty="0"/>
              <a:t>Evaluated Generation </a:t>
            </a:r>
            <a:r>
              <a:rPr lang="en-US" sz="1900" dirty="0" smtClean="0"/>
              <a:t>Resources(6 </a:t>
            </a:r>
            <a:r>
              <a:rPr lang="en-US" sz="1900" dirty="0"/>
              <a:t>of </a:t>
            </a:r>
            <a:r>
              <a:rPr lang="en-US" sz="1900" dirty="0" smtClean="0"/>
              <a:t>31 </a:t>
            </a:r>
            <a:r>
              <a:rPr lang="en-US" sz="1900" dirty="0"/>
              <a:t>RRS Providers)  </a:t>
            </a:r>
            <a:r>
              <a:rPr lang="en-US" sz="1900" dirty="0"/>
              <a:t>had less than 75% of their expected Initial Primary Frequency Response.</a:t>
            </a:r>
          </a:p>
          <a:p>
            <a:pPr lvl="2"/>
            <a:r>
              <a:rPr lang="en-US" sz="1900" dirty="0" smtClean="0"/>
              <a:t>12 </a:t>
            </a:r>
            <a:r>
              <a:rPr lang="en-US" sz="1900" dirty="0"/>
              <a:t>of </a:t>
            </a:r>
            <a:r>
              <a:rPr lang="en-US" sz="1900" dirty="0" smtClean="0"/>
              <a:t>49 </a:t>
            </a:r>
            <a:r>
              <a:rPr lang="en-US" sz="1900" dirty="0"/>
              <a:t>Evaluated Generation </a:t>
            </a:r>
            <a:r>
              <a:rPr lang="en-US" sz="1900" dirty="0" smtClean="0"/>
              <a:t>Resources(6 </a:t>
            </a:r>
            <a:r>
              <a:rPr lang="en-US" sz="1900" dirty="0"/>
              <a:t>of </a:t>
            </a:r>
            <a:r>
              <a:rPr lang="en-US" sz="1900" dirty="0" smtClean="0"/>
              <a:t>31 </a:t>
            </a:r>
            <a:r>
              <a:rPr lang="en-US" sz="1900" dirty="0"/>
              <a:t>RRS Providers)  </a:t>
            </a:r>
            <a:r>
              <a:rPr lang="en-US" sz="1900" dirty="0"/>
              <a:t>had less than 75% of their expected Sustained Primary Frequency </a:t>
            </a:r>
            <a:r>
              <a:rPr lang="en-US" sz="1900" dirty="0" smtClean="0"/>
              <a:t>Response.</a:t>
            </a:r>
          </a:p>
          <a:p>
            <a:pPr marL="457200" lvl="1" indent="0">
              <a:buNone/>
            </a:pPr>
            <a:endParaRPr lang="en-US" sz="23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935" y="828675"/>
            <a:ext cx="8180173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3360673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815.90 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Control Report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CPS1 Performance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13" y="1040505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RMS1 Performance of ERCOT Frequency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10010</TotalTime>
  <Words>345</Words>
  <Application>Microsoft Office PowerPoint</Application>
  <PresentationFormat>On-screen Show (4:3)</PresentationFormat>
  <Paragraphs>48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Percy A. Galliguez</cp:lastModifiedBy>
  <cp:revision>424</cp:revision>
  <cp:lastPrinted>2013-01-30T23:16:36Z</cp:lastPrinted>
  <dcterms:created xsi:type="dcterms:W3CDTF">2010-04-12T23:12:02Z</dcterms:created>
  <dcterms:modified xsi:type="dcterms:W3CDTF">2018-09-04T21:28:19Z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