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9"/>
  </p:notesMasterIdLst>
  <p:handoutMasterIdLst>
    <p:handoutMasterId r:id="rId30"/>
  </p:handoutMasterIdLst>
  <p:sldIdLst>
    <p:sldId id="260" r:id="rId7"/>
    <p:sldId id="258" r:id="rId8"/>
    <p:sldId id="357" r:id="rId9"/>
    <p:sldId id="385" r:id="rId10"/>
    <p:sldId id="386" r:id="rId11"/>
    <p:sldId id="377" r:id="rId12"/>
    <p:sldId id="368" r:id="rId13"/>
    <p:sldId id="382" r:id="rId14"/>
    <p:sldId id="358" r:id="rId15"/>
    <p:sldId id="387" r:id="rId16"/>
    <p:sldId id="359" r:id="rId17"/>
    <p:sldId id="383" r:id="rId18"/>
    <p:sldId id="384" r:id="rId19"/>
    <p:sldId id="380" r:id="rId20"/>
    <p:sldId id="360" r:id="rId21"/>
    <p:sldId id="361" r:id="rId22"/>
    <p:sldId id="378" r:id="rId23"/>
    <p:sldId id="371" r:id="rId24"/>
    <p:sldId id="370" r:id="rId25"/>
    <p:sldId id="381" r:id="rId26"/>
    <p:sldId id="373" r:id="rId27"/>
    <p:sldId id="34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95203" autoAdjust="0"/>
  </p:normalViewPr>
  <p:slideViewPr>
    <p:cSldViewPr showGuides="1">
      <p:cViewPr varScale="1">
        <p:scale>
          <a:sx n="125" d="100"/>
          <a:sy n="125" d="100"/>
        </p:scale>
        <p:origin x="90" y="1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Coldest ever recorded at IAH (Jan</a:t>
            </a:r>
            <a:r>
              <a:rPr lang="en-US" baseline="0" dirty="0" smtClean="0"/>
              <a:t> 1930 was 5). Coldest since 1949 in Dallas.  Coldest December days ever for AUS/SAT.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1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5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2018-19 </a:t>
            </a:r>
            <a:r>
              <a:rPr lang="en-US" b="1" dirty="0" smtClean="0"/>
              <a:t>Preliminary Winter Weather Outlook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Chris Coleman</a:t>
            </a:r>
            <a:endParaRPr lang="en-US" dirty="0"/>
          </a:p>
          <a:p>
            <a:r>
              <a:rPr lang="en-US" dirty="0" smtClean="0"/>
              <a:t>ERCOT Sr. Meteorologist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Generator </a:t>
            </a:r>
            <a:r>
              <a:rPr lang="en-US" dirty="0"/>
              <a:t>Weatherization Workshop </a:t>
            </a:r>
            <a:endParaRPr lang="en-US" dirty="0" smtClean="0"/>
          </a:p>
          <a:p>
            <a:r>
              <a:rPr lang="en-US" dirty="0" smtClean="0"/>
              <a:t>September 6</a:t>
            </a:r>
            <a:r>
              <a:rPr lang="en-US" smtClean="0"/>
              <a:t>, </a:t>
            </a:r>
            <a:r>
              <a:rPr lang="en-US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El Niño Weather Pattern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15182"/>
            <a:ext cx="5385843" cy="2831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713073"/>
            <a:ext cx="8213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pattern is most likely with a strong El Niño. This is not likely to be strong.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6" y="4082405"/>
            <a:ext cx="5891214" cy="2175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0800" y="4724400"/>
            <a:ext cx="259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Modoki</a:t>
            </a:r>
            <a:r>
              <a:rPr lang="en-US" dirty="0" smtClean="0"/>
              <a:t> is colder, wetter</a:t>
            </a:r>
          </a:p>
          <a:p>
            <a:r>
              <a:rPr lang="en-US" dirty="0" smtClean="0"/>
              <a:t>for Texas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2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Temperatures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781683"/>
            <a:ext cx="9144000" cy="4984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3429000"/>
            <a:ext cx="3695376" cy="20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9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El Niño Winters (mean temperatures)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05" y="762334"/>
            <a:ext cx="4209495" cy="2529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285" y="762334"/>
            <a:ext cx="4203315" cy="2525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2" y="3088821"/>
            <a:ext cx="2914095" cy="1750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352800"/>
            <a:ext cx="3356157" cy="2016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367" y="4114800"/>
            <a:ext cx="3296727" cy="19808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663" y="4839779"/>
            <a:ext cx="1031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2014-15</a:t>
            </a:r>
          </a:p>
          <a:p>
            <a:r>
              <a:rPr lang="en-US" dirty="0" smtClean="0"/>
              <a:t>2012-13</a:t>
            </a:r>
          </a:p>
          <a:p>
            <a:r>
              <a:rPr lang="en-US" dirty="0" smtClean="0"/>
              <a:t>2009-10</a:t>
            </a:r>
          </a:p>
          <a:p>
            <a:r>
              <a:rPr lang="en-US" dirty="0" smtClean="0"/>
              <a:t>2006-07</a:t>
            </a:r>
          </a:p>
          <a:p>
            <a:r>
              <a:rPr lang="en-US" dirty="0" smtClean="0"/>
              <a:t>1986-87</a:t>
            </a:r>
          </a:p>
        </p:txBody>
      </p:sp>
    </p:spTree>
    <p:extLst>
      <p:ext uri="{BB962C8B-B14F-4D97-AF65-F5344CB8AC3E}">
        <p14:creationId xmlns:p14="http://schemas.microsoft.com/office/powerpoint/2010/main" val="445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El Niño Winters </a:t>
            </a:r>
            <a:r>
              <a:rPr lang="en-US" sz="2400" dirty="0" smtClean="0"/>
              <a:t>(minimum temperatures)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89663" y="4876800"/>
            <a:ext cx="1031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2014-15</a:t>
            </a:r>
          </a:p>
          <a:p>
            <a:r>
              <a:rPr lang="en-US" dirty="0" smtClean="0"/>
              <a:t>2012-13</a:t>
            </a:r>
          </a:p>
          <a:p>
            <a:r>
              <a:rPr lang="en-US" dirty="0" smtClean="0"/>
              <a:t>2009-10</a:t>
            </a:r>
          </a:p>
          <a:p>
            <a:r>
              <a:rPr lang="en-US" dirty="0" smtClean="0"/>
              <a:t>2006-07</a:t>
            </a:r>
          </a:p>
          <a:p>
            <a:r>
              <a:rPr lang="en-US" dirty="0" smtClean="0"/>
              <a:t>1986-87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5" y="803337"/>
            <a:ext cx="3965156" cy="2382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24" y="778214"/>
            <a:ext cx="4020066" cy="2415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86" y="777394"/>
            <a:ext cx="2539914" cy="1526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67" y="3262213"/>
            <a:ext cx="2837895" cy="17051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8277" y="3262213"/>
            <a:ext cx="3043646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537" y="3220365"/>
            <a:ext cx="3296728" cy="19808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8277" y="4977965"/>
            <a:ext cx="2483806" cy="14924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5099115"/>
            <a:ext cx="2282178" cy="13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Other Weather Sources are Forecasting </a:t>
            </a:r>
            <a:r>
              <a:rPr lang="en-US" sz="2000" dirty="0" smtClean="0">
                <a:solidFill>
                  <a:srgbClr val="00B0F0"/>
                </a:solidFill>
              </a:rPr>
              <a:t>(this winter)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18" y="910349"/>
            <a:ext cx="2966610" cy="2917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75" y="3899370"/>
            <a:ext cx="3752295" cy="2254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419" y="4104283"/>
            <a:ext cx="3505200" cy="2087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080" y="2644741"/>
            <a:ext cx="3352800" cy="1880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800100"/>
            <a:ext cx="3299740" cy="27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2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Matches (Analogs)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2" y="669278"/>
            <a:ext cx="2759722" cy="27597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2749" y="551336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2002-03 (64</a:t>
            </a:r>
            <a:r>
              <a:rPr lang="en-US" baseline="30000" dirty="0" smtClean="0"/>
              <a:t>th</a:t>
            </a:r>
            <a:r>
              <a:rPr lang="en-US" dirty="0" smtClean="0"/>
              <a:t>/84</a:t>
            </a:r>
            <a:r>
              <a:rPr lang="en-US" baseline="30000" dirty="0" smtClean="0"/>
              <a:t>th</a:t>
            </a:r>
            <a:r>
              <a:rPr lang="en-US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7553" y="3021176"/>
            <a:ext cx="24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1998-99 (120</a:t>
            </a:r>
            <a:r>
              <a:rPr lang="en-US" baseline="30000" dirty="0" smtClean="0"/>
              <a:t>th</a:t>
            </a:r>
            <a:r>
              <a:rPr lang="en-US" dirty="0" smtClean="0"/>
              <a:t>/113</a:t>
            </a:r>
            <a:r>
              <a:rPr lang="en-US" baseline="30000" dirty="0" smtClean="0"/>
              <a:t>th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164" y="3015546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2006-07 (43</a:t>
            </a:r>
            <a:r>
              <a:rPr lang="en-US" baseline="30000" dirty="0" smtClean="0"/>
              <a:t>rd</a:t>
            </a:r>
            <a:r>
              <a:rPr lang="en-US" dirty="0" smtClean="0"/>
              <a:t>/71</a:t>
            </a:r>
            <a:r>
              <a:rPr lang="en-US" baseline="30000" dirty="0" smtClean="0"/>
              <a:t>st</a:t>
            </a:r>
            <a:r>
              <a:rPr lang="en-US" dirty="0" smtClean="0"/>
              <a:t> coldest)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54076" y="5513363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1996-97 (74</a:t>
            </a:r>
            <a:r>
              <a:rPr lang="en-US" baseline="30000" dirty="0" smtClean="0"/>
              <a:t>th</a:t>
            </a:r>
            <a:r>
              <a:rPr lang="en-US" dirty="0" smtClean="0"/>
              <a:t>/95</a:t>
            </a:r>
            <a:r>
              <a:rPr lang="en-US" baseline="30000" dirty="0" smtClean="0"/>
              <a:t>th</a:t>
            </a:r>
            <a:r>
              <a:rPr lang="en-US" dirty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8522" y="4874079"/>
            <a:ext cx="2973549" cy="1402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None rank in the bottom third of coldest winters for Texas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00" y="1042013"/>
            <a:ext cx="2652713" cy="19639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87766" y="3015546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2012-13 (109</a:t>
            </a:r>
            <a:r>
              <a:rPr lang="en-US" baseline="30000" dirty="0" smtClean="0"/>
              <a:t>th</a:t>
            </a:r>
            <a:r>
              <a:rPr lang="en-US" dirty="0" smtClean="0"/>
              <a:t>/105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860" y="1034308"/>
            <a:ext cx="2702947" cy="19716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00" y="3505200"/>
            <a:ext cx="2704450" cy="1999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984" y="3505200"/>
            <a:ext cx="2733854" cy="199944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948522" y="3425337"/>
            <a:ext cx="2973549" cy="1402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Last winter ranked 77</a:t>
            </a:r>
            <a:r>
              <a:rPr lang="en-US" sz="1600" baseline="30000" dirty="0" smtClean="0">
                <a:solidFill>
                  <a:schemeClr val="tx1"/>
                </a:solidFill>
              </a:rPr>
              <a:t>th</a:t>
            </a:r>
            <a:r>
              <a:rPr lang="en-US" sz="1600" dirty="0" smtClean="0">
                <a:solidFill>
                  <a:schemeClr val="tx1"/>
                </a:solidFill>
              </a:rPr>
              <a:t>/71</a:t>
            </a:r>
            <a:r>
              <a:rPr lang="en-US" sz="1600" baseline="30000" dirty="0" smtClean="0">
                <a:solidFill>
                  <a:schemeClr val="tx1"/>
                </a:solidFill>
              </a:rPr>
              <a:t>st   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(mean/min) </a:t>
            </a:r>
            <a:r>
              <a:rPr lang="en-US" sz="1600" dirty="0" smtClean="0">
                <a:solidFill>
                  <a:schemeClr val="tx1"/>
                </a:solidFill>
              </a:rPr>
              <a:t>coldest; this winter could be similar. Better chance warmer than colder.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0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Winter 2018-19 Temperature 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694184"/>
            <a:ext cx="80387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sz="1400" b="1" dirty="0" smtClean="0"/>
              <a:t>Analog weighted consensus:</a:t>
            </a:r>
          </a:p>
          <a:p>
            <a:endParaRPr lang="en-US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6934200" cy="48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52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2018-19 Temperature 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475" y="981075"/>
            <a:ext cx="3120262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Unlikely to see a winter that ranks among the top third coldest of all-time (2013-14 is the most recent winter that ranked that cold)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Can’t yet rule out a finalized, colder forecast (2006-07?), which would be on the cusp of the coldest third and colder than last winter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But the preliminary forecast suggests similar to or less cold than last winter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Mild winters can – and oftentimes do – have very cold periods! 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9906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Ranking of Recent Winters (Texas)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967617"/>
              </p:ext>
            </p:extLst>
          </p:nvPr>
        </p:nvGraphicFramePr>
        <p:xfrm>
          <a:off x="304800" y="1188720"/>
          <a:ext cx="8534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2017-18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driest (out of 123)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2016-17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94</a:t>
                      </a:r>
                      <a:r>
                        <a:rPr lang="en-US" b="1" baseline="30000" dirty="0" smtClean="0">
                          <a:solidFill>
                            <a:srgbClr val="00B050"/>
                          </a:solidFill>
                        </a:rPr>
                        <a:t>th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2015-16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56th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3300"/>
                          </a:solidFill>
                        </a:rPr>
                        <a:t>2013-14</a:t>
                      </a:r>
                      <a:endParaRPr lang="en-US" b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3300"/>
                          </a:solidFill>
                        </a:rPr>
                        <a:t>11</a:t>
                      </a:r>
                      <a:r>
                        <a:rPr lang="en-US" b="1" baseline="30000" dirty="0" smtClean="0">
                          <a:solidFill>
                            <a:srgbClr val="663300"/>
                          </a:solidFill>
                        </a:rPr>
                        <a:t>th</a:t>
                      </a:r>
                      <a:endParaRPr lang="en-US" b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2012-13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2011-12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114</a:t>
                      </a:r>
                      <a:r>
                        <a:rPr lang="en-US" b="1" baseline="30000" dirty="0" smtClean="0">
                          <a:solidFill>
                            <a:srgbClr val="00B050"/>
                          </a:solidFill>
                        </a:rPr>
                        <a:t>th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3300"/>
                          </a:solidFill>
                        </a:rPr>
                        <a:t>2010-11</a:t>
                      </a:r>
                      <a:endParaRPr lang="en-US" b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3300"/>
                          </a:solidFill>
                        </a:rPr>
                        <a:t>17</a:t>
                      </a:r>
                      <a:r>
                        <a:rPr lang="en-US" b="1" baseline="30000" dirty="0" smtClean="0">
                          <a:solidFill>
                            <a:srgbClr val="663300"/>
                          </a:solidFill>
                        </a:rPr>
                        <a:t>th</a:t>
                      </a:r>
                      <a:endParaRPr lang="en-US" b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2009-10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113</a:t>
                      </a:r>
                      <a:r>
                        <a:rPr lang="en-US" b="1" baseline="30000" dirty="0" smtClean="0">
                          <a:solidFill>
                            <a:srgbClr val="00B050"/>
                          </a:solidFill>
                        </a:rPr>
                        <a:t>th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3300"/>
                          </a:solidFill>
                        </a:rPr>
                        <a:t>2008-09</a:t>
                      </a:r>
                      <a:endParaRPr lang="en-US" b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663300"/>
                          </a:solidFill>
                        </a:rPr>
                        <a:t>1</a:t>
                      </a:r>
                      <a:r>
                        <a:rPr lang="en-US" b="1" baseline="30000" dirty="0" smtClean="0">
                          <a:solidFill>
                            <a:srgbClr val="663300"/>
                          </a:solidFill>
                        </a:rPr>
                        <a:t>st </a:t>
                      </a:r>
                      <a:r>
                        <a:rPr lang="en-US" b="1" baseline="0" dirty="0" smtClean="0">
                          <a:solidFill>
                            <a:srgbClr val="663300"/>
                          </a:solidFill>
                        </a:rPr>
                        <a:t>driest </a:t>
                      </a:r>
                      <a:endParaRPr lang="en-US" b="1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3300"/>
                          </a:solidFill>
                        </a:rPr>
                        <a:t>2007-08</a:t>
                      </a:r>
                      <a:endParaRPr lang="en-US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3300"/>
                          </a:solidFill>
                        </a:rPr>
                        <a:t>24</a:t>
                      </a:r>
                      <a:r>
                        <a:rPr lang="en-US" baseline="30000" dirty="0" smtClean="0">
                          <a:solidFill>
                            <a:srgbClr val="663300"/>
                          </a:solidFill>
                        </a:rPr>
                        <a:t>th</a:t>
                      </a:r>
                      <a:endParaRPr lang="en-US" dirty="0">
                        <a:solidFill>
                          <a:srgbClr val="66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2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2018-19 Precipitation 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3581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Most solutions are wetter rather than drier. El Niño most times (not always) support relatively wetter winters.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North Texas has higher potential than South Texas for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Austin recorded snow on 4 of the 9 historical analog (matching) winters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160" y="990600"/>
            <a:ext cx="4609743" cy="46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Agenda</a:t>
            </a:r>
          </a:p>
          <a:p>
            <a:pPr marL="0" indent="0">
              <a:buNone/>
            </a:pPr>
            <a:endParaRPr lang="en-US" sz="1400" b="1" dirty="0" smtClean="0"/>
          </a:p>
          <a:p>
            <a:r>
              <a:rPr lang="en-US" dirty="0" smtClean="0"/>
              <a:t>Review of last winter (and other recent winters)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Current conditions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Expectations for the upcoming winter</a:t>
            </a:r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474" y="1272580"/>
            <a:ext cx="4389342" cy="4251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2017-18 Precipitation Outlook vs Drought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1531" y="1200150"/>
            <a:ext cx="217239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Current Drought:</a:t>
            </a:r>
          </a:p>
          <a:p>
            <a:r>
              <a:rPr lang="en-US" sz="1400" dirty="0" smtClean="0"/>
              <a:t>62% of the state’s area</a:t>
            </a:r>
          </a:p>
          <a:p>
            <a:r>
              <a:rPr lang="en-US" sz="1400" dirty="0" smtClean="0"/>
              <a:t>with drought concerns</a:t>
            </a:r>
          </a:p>
          <a:p>
            <a:r>
              <a:rPr lang="en-US" sz="1200" dirty="0" smtClean="0"/>
              <a:t>(compared to 1% a year ago)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5701387"/>
            <a:ext cx="5303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Improvements to the Panhandle and parts of North Texas </a:t>
            </a:r>
          </a:p>
          <a:p>
            <a:r>
              <a:rPr lang="en-US" sz="1400" dirty="0" smtClean="0"/>
              <a:t>are possible; South Texas may worsen. In all, more opportunities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or improvement than deterioration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50"/>
            <a:ext cx="4501237" cy="450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Analog Winds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815182"/>
            <a:ext cx="80387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2006-07, 2012-13, 1998-99, 2002-03, 1996-97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Would project normal to above-normal wind this winter (most of ERCOT)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Obviously, however, wind matters most on the handful of days when you really need it (high load, tight on generation) – and this is a very broad brush forecast</a:t>
            </a:r>
            <a:endParaRPr lang="en-US" sz="1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438400"/>
            <a:ext cx="4876800" cy="360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803879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is a preliminary forecast. It will be </a:t>
            </a:r>
            <a:r>
              <a:rPr lang="en-US" sz="1400" b="1" dirty="0" smtClean="0"/>
              <a:t>finalized by November 1</a:t>
            </a:r>
            <a:r>
              <a:rPr lang="en-US" sz="1400" dirty="0" smtClean="0"/>
              <a:t> and posted to ERCOT.com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Early indications suggest a normal winter in terms of temperatures and slightly wet in regards to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normal winter may seem cold compared to most winters over the past 10-20 years – but it’s not strongly cold on a 100+ year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There’s slightly more potential for this winter to be warmer than forecast rather than cooler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There’s slightly more potential for this winter to be warmer than last winter rather than colder. Even if colder, that doesn’t necessarily equate to a higher winter peak.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Unlikely </a:t>
            </a:r>
            <a:r>
              <a:rPr lang="en-US" sz="1400" dirty="0"/>
              <a:t>to be as cold as the winter of </a:t>
            </a:r>
          </a:p>
          <a:p>
            <a:r>
              <a:rPr lang="en-US" sz="1400" dirty="0"/>
              <a:t>      2013-14 (30</a:t>
            </a:r>
            <a:r>
              <a:rPr lang="en-US" sz="1400" baseline="30000" dirty="0"/>
              <a:t>th</a:t>
            </a:r>
            <a:r>
              <a:rPr lang="en-US" sz="1400" dirty="0"/>
              <a:t> coldest)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Even during a mild winter, you should always be prepared for a very cold period/worst case scenario!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winter should provide opportunities to improve on a drought that has developed in 2018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1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Ranking of Recent Winters (Texas)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049042"/>
              </p:ext>
            </p:extLst>
          </p:nvPr>
        </p:nvGraphicFramePr>
        <p:xfrm>
          <a:off x="304800" y="914400"/>
          <a:ext cx="85344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2017-18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coldest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2016-17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123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rd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coldest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</a:rPr>
                        <a:t>(warmest winter on record)</a:t>
                      </a:r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2015-16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116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th  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</a:rPr>
                        <a:t>coldest (8</a:t>
                      </a:r>
                      <a:r>
                        <a:rPr lang="en-US" b="0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</a:rPr>
                        <a:t> warmest of 123)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</a:rPr>
                        <a:t>2013-14</a:t>
                      </a:r>
                      <a:endParaRPr lang="en-US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</a:rPr>
                        <a:t>30</a:t>
                      </a:r>
                      <a:r>
                        <a:rPr lang="en-US" baseline="30000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</a:rPr>
                        <a:t>th</a:t>
                      </a:r>
                      <a:endParaRPr lang="en-US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2012-13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109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2011-12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99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</a:rPr>
                        <a:t>2009-10</a:t>
                      </a:r>
                      <a:endParaRPr lang="en-US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</a:rPr>
                        <a:t>8</a:t>
                      </a:r>
                      <a:r>
                        <a:rPr lang="en-US" b="1" baseline="30000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</a:rPr>
                        <a:t>th</a:t>
                      </a:r>
                      <a:endParaRPr lang="en-US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2008-09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110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2007-08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0" y="3048000"/>
            <a:ext cx="27813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Since 2001, only two winters have ranked </a:t>
            </a:r>
          </a:p>
          <a:p>
            <a:pPr algn="ctr"/>
            <a:r>
              <a:rPr lang="en-US" dirty="0" smtClean="0"/>
              <a:t>in the coldest third (1-41) of historical winters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14550" y="5452269"/>
            <a:ext cx="4914900" cy="1021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While last winter seemed cold – and most certainly included periods of cold extremes – there have been 76 historical winters colder than last winter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9200" y="3962400"/>
            <a:ext cx="685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05400" y="2971800"/>
            <a:ext cx="609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09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Explaining Ranks and Normal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2058888"/>
            <a:ext cx="4963886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055" y="794065"/>
            <a:ext cx="7545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winter was the 77</a:t>
            </a:r>
            <a:r>
              <a:rPr lang="en-US" baseline="30000" dirty="0" smtClean="0"/>
              <a:t>th</a:t>
            </a:r>
            <a:r>
              <a:rPr lang="en-US" dirty="0" smtClean="0"/>
              <a:t> coldest (or 47</a:t>
            </a:r>
            <a:r>
              <a:rPr lang="en-US" baseline="30000" dirty="0" smtClean="0"/>
              <a:t>th</a:t>
            </a:r>
            <a:r>
              <a:rPr lang="en-US" dirty="0" smtClean="0"/>
              <a:t> warmest), dating back to 1895.</a:t>
            </a:r>
          </a:p>
          <a:p>
            <a:r>
              <a:rPr lang="en-US" dirty="0" smtClean="0"/>
              <a:t>That means 76 past winters were colder and 46 were warmer.</a:t>
            </a:r>
          </a:p>
          <a:p>
            <a:endParaRPr lang="en-US" dirty="0"/>
          </a:p>
          <a:p>
            <a:r>
              <a:rPr lang="en-US" dirty="0" smtClean="0"/>
              <a:t>But why does the map appear “cold?”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12452" y="2635678"/>
            <a:ext cx="37254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map shows last winter’s temperatures compared to the past 10 winters. Of the past 10, </a:t>
            </a:r>
          </a:p>
          <a:p>
            <a:r>
              <a:rPr lang="en-US" dirty="0" smtClean="0"/>
              <a:t>4 were colder, 5 were warmer – thus, it ranks slightly cooler when compared to recent years.</a:t>
            </a:r>
          </a:p>
          <a:p>
            <a:endParaRPr lang="en-US" dirty="0"/>
          </a:p>
          <a:p>
            <a:r>
              <a:rPr lang="en-US" dirty="0" smtClean="0"/>
              <a:t>But compared to all historical years</a:t>
            </a:r>
            <a:r>
              <a:rPr lang="en-US" dirty="0"/>
              <a:t> </a:t>
            </a:r>
            <a:r>
              <a:rPr lang="en-US" dirty="0" smtClean="0"/>
              <a:t>(back to 1895), last winter was warmer than most.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873" y="4961185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Last Winter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3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Explaining Ranks and Normal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90600"/>
            <a:ext cx="481413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 the past 20 winters (1999-2018), </a:t>
            </a:r>
          </a:p>
          <a:p>
            <a:r>
              <a:rPr lang="en-US" sz="2000" b="1" dirty="0" smtClean="0"/>
              <a:t>9</a:t>
            </a:r>
            <a:r>
              <a:rPr lang="en-US" dirty="0" smtClean="0"/>
              <a:t> ranked 24</a:t>
            </a:r>
            <a:r>
              <a:rPr lang="en-US" baseline="30000" dirty="0" smtClean="0"/>
              <a:t>th</a:t>
            </a:r>
            <a:r>
              <a:rPr lang="en-US" dirty="0" smtClean="0"/>
              <a:t> warmest winter or warmer</a:t>
            </a:r>
          </a:p>
          <a:p>
            <a:endParaRPr lang="en-US" dirty="0" smtClean="0"/>
          </a:p>
          <a:p>
            <a:r>
              <a:rPr lang="en-US" dirty="0" smtClean="0"/>
              <a:t>20 winters prior (1979-98), 1 ranked top 24</a:t>
            </a:r>
          </a:p>
          <a:p>
            <a:r>
              <a:rPr lang="en-US" dirty="0" smtClean="0"/>
              <a:t>20 winters prior (1959-78), 2 ranked top 24</a:t>
            </a:r>
          </a:p>
          <a:p>
            <a:r>
              <a:rPr lang="en-US" dirty="0" smtClean="0"/>
              <a:t>20 winters prior (1939-58), 3 ranked top 24</a:t>
            </a:r>
          </a:p>
          <a:p>
            <a:r>
              <a:rPr lang="en-US" dirty="0" smtClean="0"/>
              <a:t>20 winters prior (1919-38), 5 ranked top 24</a:t>
            </a:r>
          </a:p>
          <a:p>
            <a:r>
              <a:rPr lang="en-US" dirty="0" smtClean="0"/>
              <a:t>23 winters prior (1895-1918), 4 ranked top 24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4800" y="3505200"/>
            <a:ext cx="83535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Texas has had a lot of warm winters this century</a:t>
            </a:r>
          </a:p>
          <a:p>
            <a:endParaRPr lang="en-US" dirty="0"/>
          </a:p>
          <a:p>
            <a:r>
              <a:rPr lang="en-US" dirty="0" smtClean="0"/>
              <a:t>So much so, that it makes a “normal” or “average” winter appear colder than it is</a:t>
            </a:r>
          </a:p>
          <a:p>
            <a:endParaRPr lang="en-US" dirty="0"/>
          </a:p>
          <a:p>
            <a:r>
              <a:rPr lang="en-US" dirty="0" smtClean="0"/>
              <a:t>Last winter was the 77</a:t>
            </a:r>
            <a:r>
              <a:rPr lang="en-US" baseline="30000" dirty="0" smtClean="0"/>
              <a:t>th</a:t>
            </a:r>
            <a:r>
              <a:rPr lang="en-US" dirty="0" smtClean="0"/>
              <a:t> coldest, dating back 123 years. Not really all that cold</a:t>
            </a:r>
          </a:p>
          <a:p>
            <a:r>
              <a:rPr lang="en-US" dirty="0"/>
              <a:t>w</a:t>
            </a:r>
            <a:r>
              <a:rPr lang="en-US" dirty="0" smtClean="0"/>
              <a:t>hen compared to all historical winters. But the winter prior (2016-17) was the </a:t>
            </a:r>
          </a:p>
          <a:p>
            <a:r>
              <a:rPr lang="en-US" dirty="0"/>
              <a:t>w</a:t>
            </a:r>
            <a:r>
              <a:rPr lang="en-US" dirty="0" smtClean="0"/>
              <a:t>armest winter on record. And the winter before that (2015-16) was the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/>
              <a:t>w</a:t>
            </a:r>
            <a:r>
              <a:rPr lang="en-US" dirty="0" smtClean="0"/>
              <a:t>armest winter on record.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80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versus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43106"/>
            <a:ext cx="8534400" cy="4853233"/>
          </a:xfrm>
        </p:spPr>
        <p:txBody>
          <a:bodyPr/>
          <a:lstStyle/>
          <a:p>
            <a:r>
              <a:rPr lang="en-US" sz="1600" dirty="0" smtClean="0"/>
              <a:t>February 2, 2011:</a:t>
            </a:r>
          </a:p>
          <a:p>
            <a:r>
              <a:rPr lang="en-US" sz="1000" b="1" dirty="0"/>
              <a:t>Dallas</a:t>
            </a:r>
            <a:r>
              <a:rPr lang="en-US" sz="1000" dirty="0"/>
              <a:t>: 13° (20MPH wind)</a:t>
            </a:r>
          </a:p>
          <a:p>
            <a:r>
              <a:rPr lang="en-US" sz="1000" b="1" dirty="0"/>
              <a:t>Houston</a:t>
            </a:r>
            <a:r>
              <a:rPr lang="en-US" sz="1000" dirty="0"/>
              <a:t>: 21</a:t>
            </a:r>
            <a:r>
              <a:rPr lang="en-US" sz="1000" dirty="0" smtClean="0"/>
              <a:t>° (</a:t>
            </a:r>
            <a:r>
              <a:rPr lang="en-US" sz="1000" dirty="0"/>
              <a:t>16MPH wind)</a:t>
            </a:r>
          </a:p>
          <a:p>
            <a:r>
              <a:rPr lang="en-US" sz="1000" b="1" dirty="0"/>
              <a:t>San Antonio</a:t>
            </a:r>
            <a:r>
              <a:rPr lang="en-US" sz="1000" dirty="0"/>
              <a:t>: 19° (25MPH wind)</a:t>
            </a:r>
          </a:p>
          <a:p>
            <a:r>
              <a:rPr lang="en-US" sz="1000" b="1" dirty="0"/>
              <a:t>Austin</a:t>
            </a:r>
            <a:r>
              <a:rPr lang="en-US" sz="1000" dirty="0"/>
              <a:t>: 18° (26MPH wind)</a:t>
            </a:r>
          </a:p>
          <a:p>
            <a:r>
              <a:rPr lang="en-US" sz="1000" b="1" dirty="0"/>
              <a:t>Brownsville</a:t>
            </a:r>
            <a:r>
              <a:rPr lang="en-US" sz="1000" dirty="0"/>
              <a:t>: 32° (26MPH wind)</a:t>
            </a:r>
          </a:p>
          <a:p>
            <a:r>
              <a:rPr lang="en-US" sz="1000" b="1" dirty="0" smtClean="0"/>
              <a:t>Abilene</a:t>
            </a:r>
            <a:r>
              <a:rPr lang="en-US" sz="1000" dirty="0" smtClean="0"/>
              <a:t>: 7° (16MPH wind) </a:t>
            </a:r>
          </a:p>
          <a:p>
            <a:r>
              <a:rPr lang="en-US" sz="1000" b="1" dirty="0" smtClean="0"/>
              <a:t>Midland</a:t>
            </a:r>
            <a:r>
              <a:rPr lang="en-US" sz="1000" dirty="0"/>
              <a:t>: 6° (16MPH wind) 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600" dirty="0" smtClean="0"/>
              <a:t>January 17, 2018:</a:t>
            </a:r>
            <a:endParaRPr lang="en-US" sz="1600" dirty="0"/>
          </a:p>
          <a:p>
            <a:r>
              <a:rPr lang="en-US" sz="1000" b="1" dirty="0" smtClean="0"/>
              <a:t>Dallas</a:t>
            </a:r>
            <a:r>
              <a:rPr lang="en-US" sz="1000" dirty="0" smtClean="0"/>
              <a:t>:13° (5MPH wind)</a:t>
            </a:r>
            <a:endParaRPr lang="en-US" sz="1000" dirty="0"/>
          </a:p>
          <a:p>
            <a:r>
              <a:rPr lang="en-US" sz="1000" b="1" dirty="0"/>
              <a:t>Houston</a:t>
            </a:r>
            <a:r>
              <a:rPr lang="en-US" sz="1000" dirty="0"/>
              <a:t>: </a:t>
            </a:r>
            <a:r>
              <a:rPr lang="en-US" sz="1000" dirty="0" smtClean="0"/>
              <a:t>19° (13MPH </a:t>
            </a:r>
            <a:r>
              <a:rPr lang="en-US" sz="1000" dirty="0"/>
              <a:t>wind)</a:t>
            </a:r>
          </a:p>
          <a:p>
            <a:r>
              <a:rPr lang="en-US" sz="1000" b="1" dirty="0" smtClean="0"/>
              <a:t>San Antonio</a:t>
            </a:r>
            <a:r>
              <a:rPr lang="en-US" sz="1000" dirty="0" smtClean="0"/>
              <a:t>: 23° (10MPH wind)</a:t>
            </a:r>
          </a:p>
          <a:p>
            <a:r>
              <a:rPr lang="en-US" sz="1000" b="1" dirty="0" smtClean="0"/>
              <a:t>Austin</a:t>
            </a:r>
            <a:r>
              <a:rPr lang="en-US" sz="1000" dirty="0" smtClean="0"/>
              <a:t>: 18° (10MPH wind)</a:t>
            </a:r>
          </a:p>
          <a:p>
            <a:r>
              <a:rPr lang="en-US" sz="1000" b="1" dirty="0" smtClean="0"/>
              <a:t>Brownsville</a:t>
            </a:r>
            <a:r>
              <a:rPr lang="en-US" sz="1000" dirty="0"/>
              <a:t>: </a:t>
            </a:r>
            <a:r>
              <a:rPr lang="en-US" sz="1000" dirty="0" smtClean="0"/>
              <a:t>30° </a:t>
            </a:r>
            <a:r>
              <a:rPr lang="en-US" sz="1000" dirty="0"/>
              <a:t>(</a:t>
            </a:r>
            <a:r>
              <a:rPr lang="en-US" sz="1000" dirty="0" smtClean="0"/>
              <a:t>14MPH </a:t>
            </a:r>
            <a:r>
              <a:rPr lang="en-US" sz="1000" dirty="0"/>
              <a:t>wind)</a:t>
            </a:r>
          </a:p>
          <a:p>
            <a:r>
              <a:rPr lang="en-US" sz="1000" b="1" dirty="0"/>
              <a:t>Abilene</a:t>
            </a:r>
            <a:r>
              <a:rPr lang="en-US" sz="1000" dirty="0"/>
              <a:t>: </a:t>
            </a:r>
            <a:r>
              <a:rPr lang="en-US" sz="1000" dirty="0" smtClean="0"/>
              <a:t>8° (5MPH </a:t>
            </a:r>
            <a:r>
              <a:rPr lang="en-US" sz="1000" dirty="0"/>
              <a:t>wind) </a:t>
            </a:r>
          </a:p>
          <a:p>
            <a:r>
              <a:rPr lang="en-US" sz="1000" b="1" dirty="0" smtClean="0"/>
              <a:t>Midland</a:t>
            </a:r>
            <a:r>
              <a:rPr lang="en-US" sz="1000" dirty="0" smtClean="0"/>
              <a:t>:28° (7MPH </a:t>
            </a:r>
            <a:r>
              <a:rPr lang="en-US" sz="1000" dirty="0"/>
              <a:t>wind) 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0525" y="836927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***Mild winters can have very cold periods***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8443" y="13113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Winter of 2010-11: </a:t>
            </a:r>
            <a:r>
              <a:rPr lang="en-US" sz="1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69</a:t>
            </a:r>
            <a:r>
              <a:rPr lang="en-US" sz="1400" b="1" baseline="300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th</a:t>
            </a:r>
            <a:r>
              <a:rPr lang="en-US" sz="1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coldest in TX weather history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7968" y="3028369"/>
            <a:ext cx="55245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Winter of </a:t>
            </a:r>
            <a:r>
              <a:rPr lang="en-US" sz="1400" b="1" dirty="0" smtClean="0"/>
              <a:t>2017-18: </a:t>
            </a:r>
            <a:r>
              <a:rPr lang="en-US" sz="14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77</a:t>
            </a:r>
            <a:r>
              <a:rPr lang="en-US" sz="1400" b="1" baseline="300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th</a:t>
            </a:r>
            <a:r>
              <a:rPr lang="en-US" sz="14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coldest </a:t>
            </a:r>
            <a:r>
              <a:rPr lang="en-US" sz="1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in TX weather </a:t>
            </a:r>
            <a:r>
              <a:rPr lang="en-US" sz="14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history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***Coldest day since February 2011***</a:t>
            </a:r>
          </a:p>
          <a:p>
            <a:r>
              <a:rPr lang="en-US" sz="12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All-time winter peak load on this date:  65,750 MW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4062708"/>
            <a:ext cx="3429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Winter 2013-14 was the coldest this decade (polar vortex winter) – but no single day that winter approached the cold extremes of 1/17/18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005" y="4267200"/>
            <a:ext cx="3043090" cy="1828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Other Weather Sources Were Saying (last winter)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4419600"/>
            <a:ext cx="1293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ACTUAL TEMPS</a:t>
            </a:r>
            <a:endParaRPr lang="en-US" sz="1100" b="1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31" y="990600"/>
            <a:ext cx="2724782" cy="2304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5" y="3890830"/>
            <a:ext cx="2903496" cy="2266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413" y="3295526"/>
            <a:ext cx="2498783" cy="16671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850138"/>
            <a:ext cx="3422470" cy="21671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84630" y="5557987"/>
            <a:ext cx="2887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(All based on 30-year normal)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76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437" y="914400"/>
            <a:ext cx="3505200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175" y="914400"/>
            <a:ext cx="3120262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General pattern may change with finalized forecast (Nov 1)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If trends toward 1994-95, would be warmer (especially West Texas)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    (West TX was warmer, but not the rest of 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     ERCOT) </a:t>
            </a:r>
            <a:endParaRPr lang="en-US" sz="1200" i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Can’t yet rule out a finalized, colder forecast (2006-07?)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</a:t>
            </a:r>
            <a:r>
              <a:rPr lang="en-US" sz="1200" i="1" dirty="0" smtClean="0">
                <a:solidFill>
                  <a:srgbClr val="FF0000"/>
                </a:solidFill>
              </a:rPr>
              <a:t>(it was colder, but not as cold as 06-07,    </a:t>
            </a:r>
          </a:p>
          <a:p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smtClean="0">
                <a:solidFill>
                  <a:srgbClr val="FF0000"/>
                </a:solidFill>
              </a:rPr>
              <a:t>   which was 43</a:t>
            </a:r>
            <a:r>
              <a:rPr lang="en-US" sz="1200" i="1" baseline="30000" dirty="0" smtClean="0">
                <a:solidFill>
                  <a:srgbClr val="FF0000"/>
                </a:solidFill>
              </a:rPr>
              <a:t>rd</a:t>
            </a:r>
            <a:r>
              <a:rPr lang="en-US" sz="1200" i="1" dirty="0" smtClean="0">
                <a:solidFill>
                  <a:srgbClr val="FF0000"/>
                </a:solidFill>
              </a:rPr>
              <a:t> coldest)</a:t>
            </a:r>
            <a:endParaRPr lang="en-US" sz="1200" i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Nothing currently to suggest, however, it will be among the coldest winters (upper-third)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    </a:t>
            </a:r>
            <a:r>
              <a:rPr lang="en-US" sz="1200" i="1" dirty="0" smtClean="0">
                <a:solidFill>
                  <a:srgbClr val="FF0000"/>
                </a:solidFill>
              </a:rPr>
              <a:t>(it wasn’t)</a:t>
            </a:r>
            <a:endParaRPr lang="en-US" sz="1200" i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Mild winters can – and oftentimes do – have very cold periods! </a:t>
            </a:r>
          </a:p>
          <a:p>
            <a:r>
              <a:rPr lang="en-US" sz="1200" i="1" dirty="0" smtClean="0">
                <a:solidFill>
                  <a:schemeClr val="tx1"/>
                </a:solidFill>
              </a:rPr>
              <a:t>    </a:t>
            </a:r>
            <a:r>
              <a:rPr lang="en-US" sz="1200" i="1" dirty="0" smtClean="0">
                <a:solidFill>
                  <a:srgbClr val="FF0000"/>
                </a:solidFill>
              </a:rPr>
              <a:t>(yes, as this past winter did)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28600"/>
            <a:ext cx="8458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Reviewing Last Winter’s Forecast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24200"/>
            <a:ext cx="3335300" cy="33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2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Winter: El Niño, La Niña, or Neutral?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83609" y="1377157"/>
            <a:ext cx="2438400" cy="914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Likely El Niño this winter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069384"/>
            <a:ext cx="2775905" cy="1295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 likely to be a strong El Niño – thus other factors will come into play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1" y="849850"/>
            <a:ext cx="4359648" cy="2906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119" y="3200400"/>
            <a:ext cx="4139381" cy="30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068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c34af464-7aa1-4edd-9be4-83dffc1cb926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41638</TotalTime>
  <Words>1359</Words>
  <Application>Microsoft Office PowerPoint</Application>
  <PresentationFormat>On-screen Show (4:3)</PresentationFormat>
  <Paragraphs>235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Temperature Ranking of Recent Winters (Texas)</vt:lpstr>
      <vt:lpstr>Explaining Ranks and Normal</vt:lpstr>
      <vt:lpstr>Explaining Ranks and Normal</vt:lpstr>
      <vt:lpstr>Seasonal versus Extremes</vt:lpstr>
      <vt:lpstr>What Other Weather Sources Were Saying (last winter)</vt:lpstr>
      <vt:lpstr>PowerPoint Presentation</vt:lpstr>
      <vt:lpstr>This Winter: El Niño, La Niña, or Neutral?</vt:lpstr>
      <vt:lpstr>Typical El Niño Weather Pattern</vt:lpstr>
      <vt:lpstr>Ocean Temperatures</vt:lpstr>
      <vt:lpstr>Historical El Niño Winters (mean temperatures)</vt:lpstr>
      <vt:lpstr>Historical El Niño Winters (minimum temperatures)</vt:lpstr>
      <vt:lpstr>What Other Weather Sources are Forecasting (this winter)</vt:lpstr>
      <vt:lpstr>Historical Matches (Analogs)</vt:lpstr>
      <vt:lpstr>Preliminary Winter 2018-19 Temperature Outlook</vt:lpstr>
      <vt:lpstr>Winter 2018-19 Temperature Outlook</vt:lpstr>
      <vt:lpstr>Precipitation Ranking of Recent Winters (Texas)</vt:lpstr>
      <vt:lpstr>Winter 2018-19 Precipitation Outlook</vt:lpstr>
      <vt:lpstr>Winter 2017-18 Precipitation Outlook vs Drought</vt:lpstr>
      <vt:lpstr>Historical Analog Winds</vt:lpstr>
      <vt:lpstr>Summary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Vrana, Mallory</cp:lastModifiedBy>
  <cp:revision>363</cp:revision>
  <cp:lastPrinted>2018-08-30T15:05:40Z</cp:lastPrinted>
  <dcterms:created xsi:type="dcterms:W3CDTF">2016-01-21T15:20:31Z</dcterms:created>
  <dcterms:modified xsi:type="dcterms:W3CDTF">2018-09-06T16:55:28Z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