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Lst>
  <p:notesMasterIdLst>
    <p:notesMasterId r:id="rId27"/>
  </p:notesMasterIdLst>
  <p:handoutMasterIdLst>
    <p:handoutMasterId r:id="rId28"/>
  </p:handoutMasterIdLst>
  <p:sldIdLst>
    <p:sldId id="292" r:id="rId8"/>
    <p:sldId id="281" r:id="rId9"/>
    <p:sldId id="275" r:id="rId10"/>
    <p:sldId id="293" r:id="rId11"/>
    <p:sldId id="280" r:id="rId12"/>
    <p:sldId id="290" r:id="rId13"/>
    <p:sldId id="277" r:id="rId14"/>
    <p:sldId id="297" r:id="rId15"/>
    <p:sldId id="283" r:id="rId16"/>
    <p:sldId id="284" r:id="rId17"/>
    <p:sldId id="286" r:id="rId18"/>
    <p:sldId id="287" r:id="rId19"/>
    <p:sldId id="288" r:id="rId20"/>
    <p:sldId id="294" r:id="rId21"/>
    <p:sldId id="291" r:id="rId22"/>
    <p:sldId id="278" r:id="rId23"/>
    <p:sldId id="279" r:id="rId24"/>
    <p:sldId id="296" r:id="rId25"/>
    <p:sldId id="28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head, Juliana" initials="MJ" lastIdx="2" clrIdx="0">
    <p:extLst>
      <p:ext uri="{19B8F6BF-5375-455C-9EA6-DF929625EA0E}">
        <p15:presenceInfo xmlns:p15="http://schemas.microsoft.com/office/powerpoint/2012/main" userId="S-1-5-21-639947351-343809578-3807592339-22631" providerId="AD"/>
      </p:ext>
    </p:extLst>
  </p:cmAuthor>
  <p:cmAuthor id="2" name="Allgower, Alan" initials="AA" lastIdx="1" clrIdx="1">
    <p:extLst>
      <p:ext uri="{19B8F6BF-5375-455C-9EA6-DF929625EA0E}">
        <p15:presenceInfo xmlns:p15="http://schemas.microsoft.com/office/powerpoint/2012/main" userId="S-1-5-21-639947351-343809578-3807592339-4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15" autoAdjust="0"/>
  </p:normalViewPr>
  <p:slideViewPr>
    <p:cSldViewPr showGuides="1">
      <p:cViewPr varScale="1">
        <p:scale>
          <a:sx n="84" d="100"/>
          <a:sy n="84" d="100"/>
        </p:scale>
        <p:origin x="810" y="7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88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000" dirty="0"/>
              <a:t>Generation MW Capacity Tripped Due to Frozen Elements</a:t>
            </a:r>
          </a:p>
        </c:rich>
      </c:tx>
      <c:layout>
        <c:manualLayout>
          <c:xMode val="edge"/>
          <c:yMode val="edge"/>
          <c:x val="0.1555671504917307"/>
          <c:y val="1.388888888888888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Generation MW Tripped</c:v>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FFC000"/>
              </a:solidFill>
              <a:ln>
                <a:noFill/>
              </a:ln>
              <a:effectLst/>
            </c:spPr>
          </c:dPt>
          <c:dPt>
            <c:idx val="4"/>
            <c:invertIfNegative val="0"/>
            <c:bubble3D val="0"/>
            <c:spPr>
              <a:solidFill>
                <a:srgbClr val="FFC000"/>
              </a:solidFill>
              <a:ln>
                <a:noFill/>
              </a:ln>
              <a:effectLst/>
            </c:spPr>
          </c:dPt>
          <c:dPt>
            <c:idx val="6"/>
            <c:invertIfNegative val="0"/>
            <c:bubble3D val="0"/>
            <c:spPr>
              <a:solidFill>
                <a:srgbClr val="FFC000"/>
              </a:solidFill>
              <a:ln>
                <a:noFill/>
              </a:ln>
              <a:effectLst/>
            </c:spPr>
          </c:dPt>
          <c:dLbls>
            <c:dLbl>
              <c:idx val="0"/>
              <c:layout>
                <c:manualLayout>
                  <c:x val="1.8406748541715653E-17"/>
                  <c:y val="1.3854257801108195E-2"/>
                </c:manualLayout>
              </c:layout>
              <c:tx>
                <c:rich>
                  <a:bodyPr/>
                  <a:lstStyle/>
                  <a:p>
                    <a:fld id="{0621DE41-A8F7-4533-A1C3-FC1E7651263F}"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9.2246281714785643E-3"/>
                </c:manualLayout>
              </c:layout>
              <c:tx>
                <c:rich>
                  <a:bodyPr/>
                  <a:lstStyle/>
                  <a:p>
                    <a:fld id="{5A13527D-67A0-473F-AB9D-F97E8B760ABF}"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2.008032128514056E-3"/>
                  <c:y val="1.1539442986293211E-2"/>
                </c:manualLayout>
              </c:layout>
              <c:tx>
                <c:rich>
                  <a:bodyPr/>
                  <a:lstStyle/>
                  <a:p>
                    <a:fld id="{616FB0BB-D79C-4FC1-ADAC-BB8141305A92}"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2.008032128514056E-3"/>
                  <c:y val="1.385425780110811E-2"/>
                </c:manualLayout>
              </c:layout>
              <c:tx>
                <c:rich>
                  <a:bodyPr/>
                  <a:lstStyle/>
                  <a:p>
                    <a:fld id="{1CA91307-355C-455D-AA8E-FFAE995DA2D2}"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0"/>
                  <c:y val="9.2246281714785643E-3"/>
                </c:manualLayout>
              </c:layout>
              <c:tx>
                <c:rich>
                  <a:bodyPr/>
                  <a:lstStyle/>
                  <a:p>
                    <a:fld id="{8CA9C224-7306-4456-B4A2-32F5DE745812}"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4.0160642570281121E-3"/>
                  <c:y val="6.9098133566637505E-3"/>
                </c:manualLayout>
              </c:layout>
              <c:tx>
                <c:rich>
                  <a:bodyPr/>
                  <a:lstStyle/>
                  <a:p>
                    <a:fld id="{3973DF1A-EA35-4F25-97FB-D0A533824851}"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3.6231884057971015E-3"/>
                  <c:y val="4.3898468387654072E-3"/>
                </c:manualLayout>
              </c:layout>
              <c:tx>
                <c:rich>
                  <a:bodyPr/>
                  <a:lstStyle/>
                  <a:p>
                    <a:fld id="{56334CB2-A2D6-422C-ABBB-A981FB39FC9C}" type="VALUE">
                      <a:rPr lang="en-US" sz="1200"/>
                      <a:pPr/>
                      <a:t>[VALUE]</a:t>
                    </a:fld>
                    <a:r>
                      <a:rPr lang="en-US" sz="1200" dirty="0"/>
                      <a:t>MW</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Sheet1!$C$1:$C$7</c:f>
              <c:numCache>
                <c:formatCode>m/d/yyyy</c:formatCode>
                <c:ptCount val="7"/>
                <c:pt idx="0">
                  <c:v>40576</c:v>
                </c:pt>
                <c:pt idx="1">
                  <c:v>41645</c:v>
                </c:pt>
                <c:pt idx="2">
                  <c:v>42012</c:v>
                </c:pt>
                <c:pt idx="3">
                  <c:v>42723</c:v>
                </c:pt>
                <c:pt idx="4">
                  <c:v>42742</c:v>
                </c:pt>
                <c:pt idx="5">
                  <c:v>43101</c:v>
                </c:pt>
                <c:pt idx="6">
                  <c:v>43117</c:v>
                </c:pt>
              </c:numCache>
            </c:numRef>
          </c:cat>
          <c:val>
            <c:numRef>
              <c:f>Sheet1!$B$1:$B$7</c:f>
              <c:numCache>
                <c:formatCode>General</c:formatCode>
                <c:ptCount val="7"/>
                <c:pt idx="0">
                  <c:v>8000</c:v>
                </c:pt>
                <c:pt idx="1">
                  <c:v>3541</c:v>
                </c:pt>
                <c:pt idx="2">
                  <c:v>750</c:v>
                </c:pt>
                <c:pt idx="3">
                  <c:v>2836</c:v>
                </c:pt>
                <c:pt idx="4">
                  <c:v>1775</c:v>
                </c:pt>
                <c:pt idx="5">
                  <c:v>1669</c:v>
                </c:pt>
                <c:pt idx="6">
                  <c:v>961</c:v>
                </c:pt>
              </c:numCache>
            </c:numRef>
          </c:val>
        </c:ser>
        <c:dLbls>
          <c:showLegendKey val="0"/>
          <c:showVal val="0"/>
          <c:showCatName val="0"/>
          <c:showSerName val="0"/>
          <c:showPercent val="0"/>
          <c:showBubbleSize val="0"/>
        </c:dLbls>
        <c:gapWidth val="100"/>
        <c:overlap val="100"/>
        <c:axId val="300937224"/>
        <c:axId val="300938008"/>
      </c:barChart>
      <c:catAx>
        <c:axId val="30093722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n-US"/>
          </a:p>
        </c:txPr>
        <c:crossAx val="300938008"/>
        <c:crosses val="autoZero"/>
        <c:auto val="0"/>
        <c:lblAlgn val="ctr"/>
        <c:lblOffset val="100"/>
        <c:noMultiLvlLbl val="0"/>
      </c:catAx>
      <c:valAx>
        <c:axId val="300938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MW</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00937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0.3587</cdr:x>
      <cdr:y>0.74684</cdr:y>
    </cdr:from>
    <cdr:to>
      <cdr:x>0.48913</cdr:x>
      <cdr:y>0.89873</cdr:y>
    </cdr:to>
    <cdr:sp macro="" textlink="">
      <cdr:nvSpPr>
        <cdr:cNvPr id="2" name="TextBox 1"/>
        <cdr:cNvSpPr txBox="1"/>
      </cdr:nvSpPr>
      <cdr:spPr>
        <a:xfrm xmlns:a="http://schemas.openxmlformats.org/drawingml/2006/main">
          <a:off x="2514600" y="4495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0.54348</cdr:x>
      <cdr:y>0.53395</cdr:y>
    </cdr:from>
    <cdr:to>
      <cdr:x>0.67391</cdr:x>
      <cdr:y>0.59494</cdr:y>
    </cdr:to>
    <cdr:sp macro="" textlink="">
      <cdr:nvSpPr>
        <cdr:cNvPr id="3" name="TextBox 2"/>
        <cdr:cNvSpPr txBox="1"/>
      </cdr:nvSpPr>
      <cdr:spPr>
        <a:xfrm xmlns:a="http://schemas.openxmlformats.org/drawingml/2006/main">
          <a:off x="3810000" y="3214300"/>
          <a:ext cx="914400" cy="367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0.44565</cdr:x>
      <cdr:y>0.39241</cdr:y>
    </cdr:from>
    <cdr:to>
      <cdr:x>0.57609</cdr:x>
      <cdr:y>0.5443</cdr:y>
    </cdr:to>
    <cdr:sp macro="" textlink="">
      <cdr:nvSpPr>
        <cdr:cNvPr id="4" name="TextBox 3"/>
        <cdr:cNvSpPr txBox="1"/>
      </cdr:nvSpPr>
      <cdr:spPr>
        <a:xfrm xmlns:a="http://schemas.openxmlformats.org/drawingml/2006/main">
          <a:off x="3124200" y="2362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0.53261</cdr:x>
      <cdr:y>0.55696</cdr:y>
    </cdr:from>
    <cdr:to>
      <cdr:x>0.66304</cdr:x>
      <cdr:y>0.70886</cdr:y>
    </cdr:to>
    <cdr:sp macro="" textlink="">
      <cdr:nvSpPr>
        <cdr:cNvPr id="5" name="TextBox 4"/>
        <cdr:cNvSpPr txBox="1"/>
      </cdr:nvSpPr>
      <cdr:spPr>
        <a:xfrm xmlns:a="http://schemas.openxmlformats.org/drawingml/2006/main">
          <a:off x="3733800" y="335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0.42391</cdr:x>
      <cdr:y>0.35443</cdr:y>
    </cdr:from>
    <cdr:to>
      <cdr:x>0.55435</cdr:x>
      <cdr:y>0.50633</cdr:y>
    </cdr:to>
    <cdr:sp macro="" textlink="">
      <cdr:nvSpPr>
        <cdr:cNvPr id="6" name="TextBox 5"/>
        <cdr:cNvSpPr txBox="1"/>
      </cdr:nvSpPr>
      <cdr:spPr>
        <a:xfrm xmlns:a="http://schemas.openxmlformats.org/drawingml/2006/main">
          <a:off x="2971800" y="2133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9/4/2018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3662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247898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5324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4229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7C2E22-669B-41EA-953E-47EFC2B3D6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410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3168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875230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681989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EEB813-C521-427F-BCF9-820284A624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871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AEF18A-6A38-4520-B3FC-F2271430D3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546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5E1B48D-6708-5141-8A45-C2E8F9E83312}"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ERCOT cmyk-01.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744" y="5975350"/>
            <a:ext cx="817615" cy="346452"/>
          </a:xfrm>
          <a:prstGeom prst="rect">
            <a:avLst/>
          </a:prstGeom>
        </p:spPr>
      </p:pic>
    </p:spTree>
    <p:extLst>
      <p:ext uri="{BB962C8B-B14F-4D97-AF65-F5344CB8AC3E}">
        <p14:creationId xmlns:p14="http://schemas.microsoft.com/office/powerpoint/2010/main" val="3566126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an.allgower@erc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828800"/>
            <a:ext cx="4572000" cy="369331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Generator Winter Weatherization Workshop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rPr>
              <a:t>September 6, 2018</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rPr>
              <a:t>Alan H. Allgower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rPr>
              <a:t>Operations Analyst, Senior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hlinkClick r:id="rId2"/>
              </a:rPr>
              <a:t>alan.allgower@ercot.com</a:t>
            </a:r>
            <a:endParaRPr kumimoji="0" lang="en-US" sz="2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rPr>
              <a:t>512-248-4613 (o)</a:t>
            </a:r>
            <a:endParaRPr lang="en-US" sz="2600" kern="0" dirty="0" smtClea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9241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January 1 and 17, 2018 extreme cold weather event.</a:t>
            </a:r>
          </a:p>
        </p:txBody>
      </p:sp>
      <p:sp>
        <p:nvSpPr>
          <p:cNvPr id="3" name="Content Placeholder 2"/>
          <p:cNvSpPr>
            <a:spLocks noGrp="1"/>
          </p:cNvSpPr>
          <p:nvPr>
            <p:ph idx="1"/>
          </p:nvPr>
        </p:nvSpPr>
        <p:spPr>
          <a:xfrm>
            <a:off x="304800" y="1001202"/>
            <a:ext cx="8534400" cy="5170998"/>
          </a:xfrm>
        </p:spPr>
        <p:txBody>
          <a:bodyPr/>
          <a:lstStyle/>
          <a:p>
            <a:pPr lvl="1"/>
            <a:r>
              <a:rPr lang="en-US" sz="2400" i="1" dirty="0" smtClean="0"/>
              <a:t>Plant A_CC1 tripped – </a:t>
            </a:r>
            <a:r>
              <a:rPr lang="en-US" sz="2400" i="1" dirty="0"/>
              <a:t>loss of instrument air to main gas supply valve due to moisture freezing in instrument air line</a:t>
            </a:r>
            <a:r>
              <a:rPr lang="en-US" sz="2400" i="1" dirty="0" smtClean="0"/>
              <a:t>.</a:t>
            </a:r>
          </a:p>
          <a:p>
            <a:pPr lvl="1"/>
            <a:r>
              <a:rPr lang="en-US" sz="2400" i="1" dirty="0" smtClean="0"/>
              <a:t>Corrective actions.</a:t>
            </a:r>
          </a:p>
          <a:p>
            <a:pPr lvl="2">
              <a:buFont typeface="Wingdings" panose="05000000000000000000" pitchFamily="2" charset="2"/>
              <a:buChar char="ü"/>
            </a:pPr>
            <a:r>
              <a:rPr lang="en-US" i="1" dirty="0" smtClean="0"/>
              <a:t>Replace the steam </a:t>
            </a:r>
            <a:r>
              <a:rPr lang="en-US" i="1" dirty="0"/>
              <a:t>side check valves </a:t>
            </a:r>
            <a:r>
              <a:rPr lang="en-US" i="1" dirty="0" smtClean="0"/>
              <a:t>during </a:t>
            </a:r>
            <a:r>
              <a:rPr lang="en-US" i="1" dirty="0"/>
              <a:t>the spring outage </a:t>
            </a:r>
            <a:r>
              <a:rPr lang="en-US" i="1" dirty="0" smtClean="0"/>
              <a:t>2018.</a:t>
            </a:r>
          </a:p>
          <a:p>
            <a:pPr lvl="2">
              <a:buFont typeface="Wingdings" panose="05000000000000000000" pitchFamily="2" charset="2"/>
              <a:buChar char="ü"/>
            </a:pPr>
            <a:r>
              <a:rPr lang="en-US" i="1" dirty="0"/>
              <a:t>R</a:t>
            </a:r>
            <a:r>
              <a:rPr lang="en-US" i="1" dirty="0" smtClean="0"/>
              <a:t>ebuild </a:t>
            </a:r>
            <a:r>
              <a:rPr lang="en-US" i="1" dirty="0"/>
              <a:t>the welded in </a:t>
            </a:r>
            <a:r>
              <a:rPr lang="en-US" i="1" dirty="0" smtClean="0"/>
              <a:t>check valves </a:t>
            </a:r>
            <a:r>
              <a:rPr lang="en-US" i="1" dirty="0"/>
              <a:t>on the air side for the fall winter readiness outage.</a:t>
            </a:r>
          </a:p>
          <a:p>
            <a:pPr lvl="2">
              <a:buFont typeface="Wingdings" panose="05000000000000000000" pitchFamily="2" charset="2"/>
              <a:buChar char="ü"/>
            </a:pPr>
            <a:r>
              <a:rPr lang="en-US" i="1" dirty="0" smtClean="0"/>
              <a:t>Additional automatic </a:t>
            </a:r>
            <a:r>
              <a:rPr lang="en-US" i="1" dirty="0"/>
              <a:t>b</a:t>
            </a:r>
            <a:r>
              <a:rPr lang="en-US" i="1" dirty="0" smtClean="0"/>
              <a:t>low down </a:t>
            </a:r>
            <a:r>
              <a:rPr lang="en-US" i="1" dirty="0"/>
              <a:t>valves. </a:t>
            </a:r>
            <a:endParaRPr lang="en-US" i="1" dirty="0" smtClean="0"/>
          </a:p>
          <a:p>
            <a:pPr lvl="2">
              <a:buFont typeface="Wingdings" panose="05000000000000000000" pitchFamily="2" charset="2"/>
              <a:buChar char="ü"/>
            </a:pPr>
            <a:r>
              <a:rPr lang="en-US" i="1" dirty="0" smtClean="0"/>
              <a:t>Convert </a:t>
            </a:r>
            <a:r>
              <a:rPr lang="en-US" i="1" dirty="0"/>
              <a:t>the instrument air to natural gas feeding off of the gas line for the regulator.</a:t>
            </a:r>
          </a:p>
          <a:p>
            <a:pPr lvl="2">
              <a:buFont typeface="Wingdings" panose="05000000000000000000" pitchFamily="2" charset="2"/>
              <a:buChar char="ü"/>
            </a:pPr>
            <a:endParaRPr lang="en-US" i="1"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228888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999180" y="1754736"/>
            <a:ext cx="3264694" cy="40057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406" y="2125266"/>
            <a:ext cx="3880945" cy="3264695"/>
          </a:xfrm>
          <a:prstGeom prst="rect">
            <a:avLst/>
          </a:prstGeom>
        </p:spPr>
      </p:pic>
      <p:cxnSp>
        <p:nvCxnSpPr>
          <p:cNvPr id="11" name="Straight Arrow Connector 10"/>
          <p:cNvCxnSpPr/>
          <p:nvPr/>
        </p:nvCxnSpPr>
        <p:spPr>
          <a:xfrm>
            <a:off x="6784815" y="1785018"/>
            <a:ext cx="478291" cy="13775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47220" y="1962326"/>
            <a:ext cx="2374369" cy="1780777"/>
          </a:xfrm>
          <a:prstGeom prst="rect">
            <a:avLst/>
          </a:prstGeom>
        </p:spPr>
      </p:pic>
      <p:cxnSp>
        <p:nvCxnSpPr>
          <p:cNvPr id="16" name="Straight Arrow Connector 15"/>
          <p:cNvCxnSpPr/>
          <p:nvPr/>
        </p:nvCxnSpPr>
        <p:spPr>
          <a:xfrm flipH="1">
            <a:off x="4797928" y="1785018"/>
            <a:ext cx="1986887" cy="68876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164412" y="1785018"/>
            <a:ext cx="3620403" cy="27692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1000" y="243682"/>
            <a:ext cx="8458200" cy="518318"/>
          </a:xfrm>
        </p:spPr>
        <p:txBody>
          <a:bodyPr/>
          <a:lstStyle/>
          <a:p>
            <a:r>
              <a:rPr lang="en-US" dirty="0" smtClean="0"/>
              <a:t>Steam side check valves for CT’s</a:t>
            </a:r>
            <a:endParaRPr lang="en-US" dirty="0"/>
          </a:p>
        </p:txBody>
      </p:sp>
      <p:sp>
        <p:nvSpPr>
          <p:cNvPr id="6" name="TextBox 5"/>
          <p:cNvSpPr txBox="1"/>
          <p:nvPr/>
        </p:nvSpPr>
        <p:spPr>
          <a:xfrm>
            <a:off x="3970789" y="1155905"/>
            <a:ext cx="4352474" cy="646331"/>
          </a:xfrm>
          <a:prstGeom prst="rect">
            <a:avLst/>
          </a:prstGeom>
          <a:noFill/>
        </p:spPr>
        <p:txBody>
          <a:bodyPr wrap="none" rtlCol="0">
            <a:spAutoFit/>
          </a:bodyPr>
          <a:lstStyle/>
          <a:p>
            <a:r>
              <a:rPr lang="en-US" dirty="0" smtClean="0"/>
              <a:t>Replaced steam side check valves </a:t>
            </a:r>
          </a:p>
          <a:p>
            <a:r>
              <a:rPr lang="en-US" dirty="0" smtClean="0"/>
              <a:t>on both units during Spring 2018 outage </a:t>
            </a:r>
            <a:endParaRPr lang="en-US" dirty="0"/>
          </a:p>
        </p:txBody>
      </p:sp>
      <p:sp>
        <p:nvSpPr>
          <p:cNvPr id="2" name="Slide Number Placeholder 1"/>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1239753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815023" y="1861444"/>
            <a:ext cx="3353118" cy="4258763"/>
          </a:xfrm>
        </p:spPr>
      </p:pic>
      <p:cxnSp>
        <p:nvCxnSpPr>
          <p:cNvPr id="5" name="Straight Arrow Connector 4"/>
          <p:cNvCxnSpPr/>
          <p:nvPr/>
        </p:nvCxnSpPr>
        <p:spPr>
          <a:xfrm flipH="1">
            <a:off x="3810001" y="2057400"/>
            <a:ext cx="685799" cy="7932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1000" y="243682"/>
            <a:ext cx="8458200" cy="518318"/>
          </a:xfrm>
        </p:spPr>
        <p:txBody>
          <a:bodyPr/>
          <a:lstStyle/>
          <a:p>
            <a:r>
              <a:rPr lang="en-US" dirty="0" smtClean="0"/>
              <a:t>Air side check valve</a:t>
            </a:r>
            <a:endParaRPr lang="en-US" dirty="0"/>
          </a:p>
        </p:txBody>
      </p:sp>
      <p:sp>
        <p:nvSpPr>
          <p:cNvPr id="7" name="TextBox 6"/>
          <p:cNvSpPr txBox="1"/>
          <p:nvPr/>
        </p:nvSpPr>
        <p:spPr>
          <a:xfrm>
            <a:off x="2831408" y="1411069"/>
            <a:ext cx="3557384" cy="646331"/>
          </a:xfrm>
          <a:prstGeom prst="rect">
            <a:avLst/>
          </a:prstGeom>
          <a:noFill/>
        </p:spPr>
        <p:txBody>
          <a:bodyPr wrap="none" rtlCol="0">
            <a:spAutoFit/>
          </a:bodyPr>
          <a:lstStyle/>
          <a:p>
            <a:r>
              <a:rPr lang="en-US" dirty="0" smtClean="0"/>
              <a:t>Air side check valve to be rebuilt </a:t>
            </a:r>
          </a:p>
          <a:p>
            <a:r>
              <a:rPr lang="en-US" dirty="0" smtClean="0"/>
              <a:t>during Fall 2018 outage.</a:t>
            </a:r>
            <a:endParaRPr lang="en-US" dirty="0"/>
          </a:p>
        </p:txBody>
      </p:sp>
      <p:sp>
        <p:nvSpPr>
          <p:cNvPr id="2" name="Slide Number Placeholder 1"/>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292587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smtClean="0"/>
              <a:t>Added instrument air blow down and gas regulator to main supply valve.  </a:t>
            </a:r>
            <a:endParaRPr lang="en-US" sz="1800" dirty="0"/>
          </a:p>
        </p:txBody>
      </p:sp>
      <p:pic>
        <p:nvPicPr>
          <p:cNvPr id="7" name="Content Placeholder 6"/>
          <p:cNvPicPr>
            <a:picLocks noGrp="1" noChangeAspect="1"/>
          </p:cNvPicPr>
          <p:nvPr>
            <p:ph idx="1"/>
          </p:nvPr>
        </p:nvPicPr>
        <p:blipFill>
          <a:blip r:embed="rId2"/>
          <a:stretch>
            <a:fillRect/>
          </a:stretch>
        </p:blipFill>
        <p:spPr>
          <a:xfrm>
            <a:off x="304800" y="2044464"/>
            <a:ext cx="8534400" cy="3431059"/>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cxnSp>
        <p:nvCxnSpPr>
          <p:cNvPr id="8" name="Straight Arrow Connector 7"/>
          <p:cNvCxnSpPr/>
          <p:nvPr/>
        </p:nvCxnSpPr>
        <p:spPr>
          <a:xfrm>
            <a:off x="1524000" y="1752600"/>
            <a:ext cx="303354" cy="269690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48400" y="1828800"/>
            <a:ext cx="381000" cy="44426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2538" y="1080066"/>
            <a:ext cx="2326278" cy="646331"/>
          </a:xfrm>
          <a:prstGeom prst="rect">
            <a:avLst/>
          </a:prstGeom>
          <a:noFill/>
        </p:spPr>
        <p:txBody>
          <a:bodyPr wrap="none" rtlCol="0">
            <a:spAutoFit/>
          </a:bodyPr>
          <a:lstStyle/>
          <a:p>
            <a:r>
              <a:rPr lang="en-US" dirty="0" smtClean="0"/>
              <a:t>Additional automatic </a:t>
            </a:r>
          </a:p>
          <a:p>
            <a:r>
              <a:rPr lang="en-US" dirty="0" smtClean="0"/>
              <a:t>blow downs.</a:t>
            </a:r>
            <a:endParaRPr lang="en-US" dirty="0"/>
          </a:p>
        </p:txBody>
      </p:sp>
      <p:sp>
        <p:nvSpPr>
          <p:cNvPr id="16" name="TextBox 15"/>
          <p:cNvSpPr txBox="1"/>
          <p:nvPr/>
        </p:nvSpPr>
        <p:spPr>
          <a:xfrm>
            <a:off x="5011008" y="905470"/>
            <a:ext cx="3236784" cy="923330"/>
          </a:xfrm>
          <a:prstGeom prst="rect">
            <a:avLst/>
          </a:prstGeom>
          <a:noFill/>
        </p:spPr>
        <p:txBody>
          <a:bodyPr wrap="none" rtlCol="0">
            <a:spAutoFit/>
          </a:bodyPr>
          <a:lstStyle/>
          <a:p>
            <a:r>
              <a:rPr lang="en-US" dirty="0" smtClean="0"/>
              <a:t>Gas supply regulator valve to </a:t>
            </a:r>
          </a:p>
          <a:p>
            <a:r>
              <a:rPr lang="en-US" dirty="0" smtClean="0"/>
              <a:t>be converted to natural gas </a:t>
            </a:r>
          </a:p>
          <a:p>
            <a:r>
              <a:rPr lang="en-US" dirty="0" smtClean="0"/>
              <a:t>during fall outage. </a:t>
            </a:r>
            <a:endParaRPr lang="en-US" dirty="0"/>
          </a:p>
        </p:txBody>
      </p:sp>
    </p:spTree>
    <p:extLst>
      <p:ext uri="{BB962C8B-B14F-4D97-AF65-F5344CB8AC3E}">
        <p14:creationId xmlns:p14="http://schemas.microsoft.com/office/powerpoint/2010/main" val="145430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llate 1"/>
          <p:cNvSpPr/>
          <p:nvPr/>
        </p:nvSpPr>
        <p:spPr>
          <a:xfrm rot="10800000">
            <a:off x="2007959" y="3859743"/>
            <a:ext cx="295275" cy="333375"/>
          </a:xfrm>
          <a:prstGeom prst="flowChartCol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lowchart: Collate 2"/>
          <p:cNvSpPr/>
          <p:nvPr/>
        </p:nvSpPr>
        <p:spPr>
          <a:xfrm rot="5400000">
            <a:off x="801685" y="2760898"/>
            <a:ext cx="123825" cy="228600"/>
          </a:xfrm>
          <a:prstGeom prst="flowChartCollat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Connector 3"/>
          <p:cNvCxnSpPr/>
          <p:nvPr/>
        </p:nvCxnSpPr>
        <p:spPr>
          <a:xfrm>
            <a:off x="466725" y="851550"/>
            <a:ext cx="1724025" cy="0"/>
          </a:xfrm>
          <a:prstGeom prst="line">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81225" y="851550"/>
            <a:ext cx="9525" cy="869751"/>
          </a:xfrm>
          <a:prstGeom prst="line">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047240" y="1721301"/>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066290" y="1715996"/>
            <a:ext cx="285750" cy="314325"/>
          </a:xfrm>
          <a:prstGeom prst="line">
            <a:avLst/>
          </a:prstGeom>
          <a:noFill/>
          <a:ln w="25400" cap="flat" cmpd="sng" algn="ctr">
            <a:solidFill>
              <a:srgbClr val="5B9BD5"/>
            </a:solidFill>
            <a:prstDash val="solid"/>
            <a:miter lim="800000"/>
            <a:tailEnd type="triangle"/>
          </a:ln>
          <a:effectLst/>
        </p:spPr>
      </p:cxnSp>
      <p:cxnSp>
        <p:nvCxnSpPr>
          <p:cNvPr id="8" name="Straight Connector 7"/>
          <p:cNvCxnSpPr/>
          <p:nvPr/>
        </p:nvCxnSpPr>
        <p:spPr>
          <a:xfrm flipV="1">
            <a:off x="2056765" y="2017726"/>
            <a:ext cx="301027" cy="5794"/>
          </a:xfrm>
          <a:prstGeom prst="line">
            <a:avLst/>
          </a:prstGeom>
          <a:noFill/>
          <a:ln w="25400" cap="flat" cmpd="sng" algn="ctr">
            <a:solidFill>
              <a:srgbClr val="5B9BD5"/>
            </a:solidFill>
            <a:prstDash val="solid"/>
            <a:miter lim="800000"/>
          </a:ln>
          <a:effectLst/>
        </p:spPr>
      </p:cxnSp>
      <p:sp>
        <p:nvSpPr>
          <p:cNvPr id="9" name="Text Box 15"/>
          <p:cNvSpPr txBox="1">
            <a:spLocks noChangeArrowheads="1"/>
          </p:cNvSpPr>
          <p:nvPr/>
        </p:nvSpPr>
        <p:spPr bwMode="auto">
          <a:xfrm>
            <a:off x="661670" y="268176"/>
            <a:ext cx="1362075" cy="466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Instrument Air Supply Header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0" name="Straight Connector 9"/>
          <p:cNvCxnSpPr/>
          <p:nvPr/>
        </p:nvCxnSpPr>
        <p:spPr>
          <a:xfrm flipH="1">
            <a:off x="2163141" y="2006646"/>
            <a:ext cx="17587" cy="1870306"/>
          </a:xfrm>
          <a:prstGeom prst="line">
            <a:avLst/>
          </a:prstGeom>
          <a:noFill/>
          <a:ln w="25400" cap="flat" cmpd="sng" algn="ctr">
            <a:solidFill>
              <a:srgbClr val="00B050"/>
            </a:solidFill>
            <a:prstDash val="solid"/>
            <a:miter lim="800000"/>
            <a:tailEnd type="triangle"/>
          </a:ln>
          <a:effectLst/>
        </p:spPr>
      </p:cxnSp>
      <p:cxnSp>
        <p:nvCxnSpPr>
          <p:cNvPr id="11" name="Straight Connector 10"/>
          <p:cNvCxnSpPr/>
          <p:nvPr/>
        </p:nvCxnSpPr>
        <p:spPr>
          <a:xfrm flipV="1">
            <a:off x="1548764" y="2871470"/>
            <a:ext cx="632460" cy="0"/>
          </a:xfrm>
          <a:prstGeom prst="line">
            <a:avLst/>
          </a:prstGeom>
          <a:noFill/>
          <a:ln w="25400" cap="flat" cmpd="sng" algn="ctr">
            <a:solidFill>
              <a:srgbClr val="5B9BD5"/>
            </a:solidFill>
            <a:prstDash val="solid"/>
            <a:miter lim="800000"/>
            <a:tailEnd type="triangle"/>
          </a:ln>
          <a:effectLst/>
        </p:spPr>
      </p:cxnSp>
      <p:sp>
        <p:nvSpPr>
          <p:cNvPr id="12" name="Text Box 18"/>
          <p:cNvSpPr txBox="1">
            <a:spLocks noChangeArrowheads="1"/>
          </p:cNvSpPr>
          <p:nvPr/>
        </p:nvSpPr>
        <p:spPr bwMode="auto">
          <a:xfrm>
            <a:off x="437692" y="3198386"/>
            <a:ext cx="1543051" cy="73294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Old N2 purge line that </a:t>
            </a:r>
            <a:r>
              <a:rPr lang="en-US" altLang="en-US" sz="1000" dirty="0" smtClean="0">
                <a:latin typeface="Calibri" panose="020F0502020204030204" pitchFamily="34" charset="0"/>
                <a:ea typeface="Calibri" panose="020F0502020204030204" pitchFamily="34" charset="0"/>
                <a:cs typeface="Times New Roman" panose="02020603050405020304" pitchFamily="18" charset="0"/>
              </a:rPr>
              <a:t>plant </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installed </a:t>
            </a:r>
            <a:r>
              <a:rPr lang="en-US" altLang="en-US" sz="1000" dirty="0" smtClean="0">
                <a:latin typeface="Calibri" panose="020F0502020204030204" pitchFamily="34" charset="0"/>
                <a:ea typeface="Calibri" panose="020F0502020204030204" pitchFamily="34" charset="0"/>
                <a:cs typeface="Times New Roman" panose="02020603050405020304" pitchFamily="18" charset="0"/>
              </a:rPr>
              <a:t>with</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automatic </a:t>
            </a:r>
            <a:r>
              <a:rPr lang="en-US" altLang="en-US" sz="1000" dirty="0">
                <a:latin typeface="Calibri" panose="020F0502020204030204" pitchFamily="34" charset="0"/>
                <a:ea typeface="Calibri" panose="020F0502020204030204" pitchFamily="34" charset="0"/>
                <a:cs typeface="Times New Roman" panose="02020603050405020304" pitchFamily="18" charset="0"/>
              </a:rPr>
              <a:t>b</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 down valve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20"/>
          <p:cNvSpPr txBox="1">
            <a:spLocks noChangeArrowheads="1"/>
          </p:cNvSpPr>
          <p:nvPr/>
        </p:nvSpPr>
        <p:spPr bwMode="auto">
          <a:xfrm>
            <a:off x="2746118" y="1611680"/>
            <a:ext cx="1773554" cy="56923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Air side </a:t>
            </a:r>
            <a:r>
              <a:rPr lang="en-US" alt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kumimoji="0" lang="en-US" altLang="en-US"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heck failed and scheduled to be replaced during fall 2018 outage</a:t>
            </a:r>
            <a:endParaRPr kumimoji="0" lang="en-US" altLang="en-US" sz="1800" b="0" i="0" u="none" strike="noStrike" cap="none" normalizeH="0" baseline="0" dirty="0" smtClean="0">
              <a:ln>
                <a:noFill/>
              </a:ln>
              <a:solidFill>
                <a:srgbClr val="FF0000"/>
              </a:solidFill>
              <a:effectLst/>
              <a:latin typeface="Arial" panose="020B0604020202020204" pitchFamily="34" charset="0"/>
            </a:endParaRPr>
          </a:p>
        </p:txBody>
      </p:sp>
      <p:cxnSp>
        <p:nvCxnSpPr>
          <p:cNvPr id="15" name="Straight Connector 14"/>
          <p:cNvCxnSpPr>
            <a:endCxn id="33" idx="2"/>
          </p:cNvCxnSpPr>
          <p:nvPr/>
        </p:nvCxnSpPr>
        <p:spPr>
          <a:xfrm flipH="1">
            <a:off x="2162174" y="4201433"/>
            <a:ext cx="115" cy="844763"/>
          </a:xfrm>
          <a:prstGeom prst="line">
            <a:avLst/>
          </a:prstGeom>
          <a:noFill/>
          <a:ln w="25400" cap="flat" cmpd="sng" algn="ctr">
            <a:solidFill>
              <a:srgbClr val="00B050"/>
            </a:solidFill>
            <a:prstDash val="solid"/>
            <a:miter lim="800000"/>
            <a:tailEnd type="triangle"/>
          </a:ln>
          <a:effectLst/>
        </p:spPr>
      </p:cxnSp>
      <p:cxnSp>
        <p:nvCxnSpPr>
          <p:cNvPr id="16" name="Straight Connector 15"/>
          <p:cNvCxnSpPr/>
          <p:nvPr/>
        </p:nvCxnSpPr>
        <p:spPr>
          <a:xfrm flipV="1">
            <a:off x="2162175" y="4772473"/>
            <a:ext cx="2618405" cy="15459"/>
          </a:xfrm>
          <a:prstGeom prst="line">
            <a:avLst/>
          </a:prstGeom>
          <a:noFill/>
          <a:ln w="25400" cap="flat" cmpd="sng" algn="ctr">
            <a:solidFill>
              <a:srgbClr val="00B050"/>
            </a:solidFill>
            <a:prstDash val="solid"/>
            <a:miter lim="800000"/>
            <a:tailEnd type="triangle"/>
          </a:ln>
          <a:effectLst/>
        </p:spPr>
      </p:cxnSp>
      <p:cxnSp>
        <p:nvCxnSpPr>
          <p:cNvPr id="17" name="Straight Connector 16"/>
          <p:cNvCxnSpPr/>
          <p:nvPr/>
        </p:nvCxnSpPr>
        <p:spPr>
          <a:xfrm flipV="1">
            <a:off x="4749782" y="4609782"/>
            <a:ext cx="0" cy="276225"/>
          </a:xfrm>
          <a:prstGeom prst="line">
            <a:avLst/>
          </a:prstGeom>
          <a:noFill/>
          <a:ln w="25400" cap="flat" cmpd="sng" algn="ctr">
            <a:solidFill>
              <a:srgbClr val="5B9BD5"/>
            </a:solidFill>
            <a:prstDash val="solid"/>
            <a:miter lim="800000"/>
          </a:ln>
          <a:effectLst/>
        </p:spPr>
      </p:cxnSp>
      <p:cxnSp>
        <p:nvCxnSpPr>
          <p:cNvPr id="18" name="Straight Connector 17"/>
          <p:cNvCxnSpPr/>
          <p:nvPr/>
        </p:nvCxnSpPr>
        <p:spPr>
          <a:xfrm>
            <a:off x="4762613" y="4609782"/>
            <a:ext cx="308911" cy="276225"/>
          </a:xfrm>
          <a:prstGeom prst="line">
            <a:avLst/>
          </a:prstGeom>
          <a:noFill/>
          <a:ln w="25400" cap="flat" cmpd="sng" algn="ctr">
            <a:solidFill>
              <a:srgbClr val="5B9BD5"/>
            </a:solidFill>
            <a:prstDash val="solid"/>
            <a:miter lim="800000"/>
            <a:tailEnd type="triangle"/>
          </a:ln>
          <a:effectLst/>
        </p:spPr>
      </p:cxnSp>
      <p:cxnSp>
        <p:nvCxnSpPr>
          <p:cNvPr id="19" name="Straight Connector 18"/>
          <p:cNvCxnSpPr/>
          <p:nvPr/>
        </p:nvCxnSpPr>
        <p:spPr>
          <a:xfrm flipV="1">
            <a:off x="5052847" y="4615616"/>
            <a:ext cx="0" cy="276225"/>
          </a:xfrm>
          <a:prstGeom prst="line">
            <a:avLst/>
          </a:prstGeom>
          <a:noFill/>
          <a:ln w="25400" cap="flat" cmpd="sng" algn="ctr">
            <a:solidFill>
              <a:srgbClr val="5B9BD5"/>
            </a:solidFill>
            <a:prstDash val="solid"/>
            <a:miter lim="800000"/>
          </a:ln>
          <a:effectLst/>
        </p:spPr>
      </p:cxnSp>
      <p:cxnSp>
        <p:nvCxnSpPr>
          <p:cNvPr id="20" name="Straight Connector 19"/>
          <p:cNvCxnSpPr/>
          <p:nvPr/>
        </p:nvCxnSpPr>
        <p:spPr>
          <a:xfrm flipV="1">
            <a:off x="5052847" y="4791075"/>
            <a:ext cx="628650" cy="0"/>
          </a:xfrm>
          <a:prstGeom prst="line">
            <a:avLst/>
          </a:prstGeom>
          <a:noFill/>
          <a:ln w="25400" cap="flat" cmpd="sng" algn="ctr">
            <a:solidFill>
              <a:srgbClr val="FF0000"/>
            </a:solidFill>
            <a:prstDash val="solid"/>
            <a:miter lim="800000"/>
            <a:tailEnd type="triangle"/>
          </a:ln>
          <a:effectLst/>
        </p:spPr>
      </p:cxnSp>
      <p:sp>
        <p:nvSpPr>
          <p:cNvPr id="21" name="Flowchart: Collate 20"/>
          <p:cNvSpPr/>
          <p:nvPr/>
        </p:nvSpPr>
        <p:spPr>
          <a:xfrm rot="5400000">
            <a:off x="6669506" y="4628062"/>
            <a:ext cx="295275" cy="333375"/>
          </a:xfrm>
          <a:prstGeom prst="flowChartCollate">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p:cNvCxnSpPr/>
          <p:nvPr/>
        </p:nvCxnSpPr>
        <p:spPr>
          <a:xfrm flipV="1">
            <a:off x="6021806" y="4791075"/>
            <a:ext cx="628650" cy="0"/>
          </a:xfrm>
          <a:prstGeom prst="line">
            <a:avLst/>
          </a:prstGeom>
          <a:noFill/>
          <a:ln w="25400" cap="flat" cmpd="sng" algn="ctr">
            <a:solidFill>
              <a:srgbClr val="FF0000"/>
            </a:solidFill>
            <a:prstDash val="solid"/>
            <a:miter lim="800000"/>
            <a:tailEnd type="triangle"/>
          </a:ln>
          <a:effectLst/>
        </p:spPr>
      </p:cxnSp>
      <p:sp>
        <p:nvSpPr>
          <p:cNvPr id="23" name="Flowchart: Collate 22"/>
          <p:cNvSpPr/>
          <p:nvPr/>
        </p:nvSpPr>
        <p:spPr>
          <a:xfrm rot="5400000">
            <a:off x="5700547" y="4640758"/>
            <a:ext cx="295275" cy="333375"/>
          </a:xfrm>
          <a:prstGeom prst="flowChartCollat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lowchart: Delay 23"/>
          <p:cNvSpPr/>
          <p:nvPr/>
        </p:nvSpPr>
        <p:spPr>
          <a:xfrm rot="16200000">
            <a:off x="5733885" y="4327525"/>
            <a:ext cx="190500" cy="29527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5" name="Straight Connector 24"/>
          <p:cNvCxnSpPr/>
          <p:nvPr/>
        </p:nvCxnSpPr>
        <p:spPr>
          <a:xfrm>
            <a:off x="5848184" y="4575175"/>
            <a:ext cx="0" cy="2667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 Box 32"/>
          <p:cNvSpPr txBox="1">
            <a:spLocks noChangeArrowheads="1"/>
          </p:cNvSpPr>
          <p:nvPr/>
        </p:nvSpPr>
        <p:spPr bwMode="auto">
          <a:xfrm>
            <a:off x="4257966" y="5517553"/>
            <a:ext cx="1247775" cy="53984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Steam side </a:t>
            </a:r>
            <a:r>
              <a:rPr lang="en-US" altLang="en-US" sz="11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kumimoji="0" lang="en-US" altLang="en-US"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heck failed and has been replaced</a:t>
            </a:r>
            <a:endParaRPr kumimoji="0" lang="en-US" altLang="en-US" sz="1800" b="0" i="0" u="none" strike="noStrike" cap="none" normalizeH="0" baseline="0" dirty="0" smtClean="0">
              <a:ln>
                <a:noFill/>
              </a:ln>
              <a:solidFill>
                <a:srgbClr val="FF0000"/>
              </a:solidFill>
              <a:effectLst/>
              <a:latin typeface="Arial" panose="020B0604020202020204" pitchFamily="34" charset="0"/>
            </a:endParaRPr>
          </a:p>
        </p:txBody>
      </p:sp>
      <p:cxnSp>
        <p:nvCxnSpPr>
          <p:cNvPr id="27" name="Straight Connector 26"/>
          <p:cNvCxnSpPr/>
          <p:nvPr/>
        </p:nvCxnSpPr>
        <p:spPr>
          <a:xfrm flipH="1">
            <a:off x="1342708" y="2787169"/>
            <a:ext cx="7250" cy="1760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49958" y="2848292"/>
            <a:ext cx="200025" cy="1238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546371" y="2787169"/>
            <a:ext cx="0" cy="190500"/>
          </a:xfrm>
          <a:prstGeom prst="line">
            <a:avLst/>
          </a:prstGeom>
          <a:noFill/>
          <a:ln w="25400" cap="flat" cmpd="sng" algn="ctr">
            <a:solidFill>
              <a:srgbClr val="5B9BD5"/>
            </a:solidFill>
            <a:prstDash val="solid"/>
            <a:miter lim="800000"/>
          </a:ln>
          <a:effectLst/>
        </p:spPr>
      </p:cxnSp>
      <p:cxnSp>
        <p:nvCxnSpPr>
          <p:cNvPr id="30" name="Straight Connector 29"/>
          <p:cNvCxnSpPr>
            <a:stCxn id="3" idx="0"/>
          </p:cNvCxnSpPr>
          <p:nvPr/>
        </p:nvCxnSpPr>
        <p:spPr>
          <a:xfrm flipV="1">
            <a:off x="977898" y="2875198"/>
            <a:ext cx="350839"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401508" y="799271"/>
            <a:ext cx="24765" cy="4892040"/>
          </a:xfrm>
          <a:prstGeom prst="line">
            <a:avLst/>
          </a:prstGeom>
          <a:noFill/>
          <a:ln w="25400" cap="flat" cmpd="sng" algn="ctr">
            <a:solidFill>
              <a:srgbClr val="FF0000"/>
            </a:solidFill>
            <a:prstDash val="solid"/>
            <a:miter lim="800000"/>
            <a:headEnd type="none"/>
            <a:tailEnd type="triangle"/>
          </a:ln>
          <a:effectLst/>
        </p:spPr>
      </p:cxnSp>
      <p:sp>
        <p:nvSpPr>
          <p:cNvPr id="33" name="Flowchart: Collate 32"/>
          <p:cNvSpPr/>
          <p:nvPr/>
        </p:nvSpPr>
        <p:spPr>
          <a:xfrm rot="10800000">
            <a:off x="2014537" y="5046196"/>
            <a:ext cx="295275" cy="363433"/>
          </a:xfrm>
          <a:prstGeom prst="flowChartCollat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p:nvPr/>
        </p:nvCxnSpPr>
        <p:spPr>
          <a:xfrm>
            <a:off x="2160269" y="5383617"/>
            <a:ext cx="3810" cy="403860"/>
          </a:xfrm>
          <a:prstGeom prst="line">
            <a:avLst/>
          </a:prstGeom>
          <a:noFill/>
          <a:ln w="25400" cap="flat" cmpd="sng" algn="ctr">
            <a:solidFill>
              <a:srgbClr val="00B050"/>
            </a:solidFill>
            <a:prstDash val="solid"/>
            <a:miter lim="800000"/>
            <a:tailEnd type="triangle"/>
          </a:ln>
          <a:effectLst/>
        </p:spPr>
      </p:cxnSp>
      <p:cxnSp>
        <p:nvCxnSpPr>
          <p:cNvPr id="35" name="Straight Connector 34"/>
          <p:cNvCxnSpPr/>
          <p:nvPr/>
        </p:nvCxnSpPr>
        <p:spPr>
          <a:xfrm>
            <a:off x="1962024" y="5572643"/>
            <a:ext cx="209550" cy="1905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171700" y="5544153"/>
            <a:ext cx="190500" cy="2286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71699" y="5763390"/>
            <a:ext cx="9525" cy="409575"/>
          </a:xfrm>
          <a:prstGeom prst="line">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Text Box 45"/>
          <p:cNvSpPr txBox="1">
            <a:spLocks noChangeArrowheads="1"/>
          </p:cNvSpPr>
          <p:nvPr/>
        </p:nvSpPr>
        <p:spPr bwMode="auto">
          <a:xfrm>
            <a:off x="2263957" y="5787477"/>
            <a:ext cx="1078405" cy="4381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Capped drain and drain </a:t>
            </a:r>
            <a:r>
              <a:rPr lang="en-US" altLang="en-US" sz="1100" dirty="0">
                <a:latin typeface="Calibri" panose="020F050202020403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alve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Text Box 46"/>
          <p:cNvSpPr txBox="1">
            <a:spLocks noChangeArrowheads="1"/>
          </p:cNvSpPr>
          <p:nvPr/>
        </p:nvSpPr>
        <p:spPr bwMode="auto">
          <a:xfrm>
            <a:off x="6692848" y="236869"/>
            <a:ext cx="1466850" cy="56240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IP cooling steam line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gas </a:t>
            </a:r>
            <a:r>
              <a:rPr lang="en-US" altLang="en-US" sz="1100" dirty="0" smtClean="0">
                <a:latin typeface="Calibri" panose="020F0502020204030204" pitchFamily="34" charset="0"/>
                <a:ea typeface="Calibri" panose="020F0502020204030204" pitchFamily="34" charset="0"/>
                <a:cs typeface="Times New Roman" panose="02020603050405020304" pitchFamily="18" charset="0"/>
              </a:rPr>
              <a:t>t</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urbine used to purge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40" name="Straight Connector 39"/>
          <p:cNvCxnSpPr/>
          <p:nvPr/>
        </p:nvCxnSpPr>
        <p:spPr>
          <a:xfrm>
            <a:off x="6982408" y="4791075"/>
            <a:ext cx="4191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335843" y="4235959"/>
            <a:ext cx="2432" cy="5577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387399" y="4235959"/>
            <a:ext cx="8978" cy="567110"/>
          </a:xfrm>
          <a:prstGeom prst="straightConnector1">
            <a:avLst/>
          </a:prstGeom>
          <a:noFill/>
          <a:ln w="25400" cap="flat" cmpd="sng" algn="ctr">
            <a:solidFill>
              <a:srgbClr val="00B050"/>
            </a:solidFill>
            <a:prstDash val="solid"/>
            <a:miter lim="800000"/>
            <a:tailEnd type="triangle"/>
          </a:ln>
          <a:effectLst/>
        </p:spPr>
      </p:cxnSp>
      <p:cxnSp>
        <p:nvCxnSpPr>
          <p:cNvPr id="43" name="Straight Arrow Connector 42"/>
          <p:cNvCxnSpPr/>
          <p:nvPr/>
        </p:nvCxnSpPr>
        <p:spPr>
          <a:xfrm flipH="1">
            <a:off x="2199641" y="1201203"/>
            <a:ext cx="597508" cy="8286"/>
          </a:xfrm>
          <a:prstGeom prst="straightConnector1">
            <a:avLst/>
          </a:prstGeom>
          <a:noFill/>
          <a:ln w="25400" cap="flat" cmpd="sng" algn="ctr">
            <a:solidFill>
              <a:srgbClr val="00B050"/>
            </a:solidFill>
            <a:prstDash val="solid"/>
            <a:miter lim="800000"/>
            <a:tailEnd type="triangle"/>
          </a:ln>
          <a:effectLst/>
        </p:spPr>
      </p:cxnSp>
      <p:cxnSp>
        <p:nvCxnSpPr>
          <p:cNvPr id="44" name="Straight Arrow Connector 43"/>
          <p:cNvCxnSpPr/>
          <p:nvPr/>
        </p:nvCxnSpPr>
        <p:spPr>
          <a:xfrm flipH="1">
            <a:off x="2155597" y="2704524"/>
            <a:ext cx="644118" cy="1"/>
          </a:xfrm>
          <a:prstGeom prst="straightConnector1">
            <a:avLst/>
          </a:prstGeom>
          <a:noFill/>
          <a:ln w="25400" cap="flat" cmpd="sng" algn="ctr">
            <a:solidFill>
              <a:srgbClr val="00B050"/>
            </a:solidFill>
            <a:prstDash val="solid"/>
            <a:miter lim="800000"/>
            <a:tailEnd type="triangle"/>
          </a:ln>
          <a:effectLst/>
        </p:spPr>
      </p:cxnSp>
      <p:cxnSp>
        <p:nvCxnSpPr>
          <p:cNvPr id="45" name="Straight Arrow Connector 44"/>
          <p:cNvCxnSpPr/>
          <p:nvPr/>
        </p:nvCxnSpPr>
        <p:spPr>
          <a:xfrm flipH="1" flipV="1">
            <a:off x="7413891" y="2867848"/>
            <a:ext cx="587109" cy="3622"/>
          </a:xfrm>
          <a:prstGeom prst="straightConnector1">
            <a:avLst/>
          </a:prstGeom>
          <a:noFill/>
          <a:ln w="25400" cap="flat" cmpd="sng" algn="ctr">
            <a:solidFill>
              <a:srgbClr val="FF0000"/>
            </a:solidFill>
            <a:prstDash val="solid"/>
            <a:miter lim="800000"/>
            <a:tailEnd type="triangle"/>
          </a:ln>
          <a:effectLst/>
        </p:spPr>
      </p:cxnSp>
      <p:sp>
        <p:nvSpPr>
          <p:cNvPr id="46" name="Text Box 55"/>
          <p:cNvSpPr txBox="1">
            <a:spLocks noChangeArrowheads="1"/>
          </p:cNvSpPr>
          <p:nvPr/>
        </p:nvSpPr>
        <p:spPr bwMode="auto">
          <a:xfrm>
            <a:off x="8023423" y="2702558"/>
            <a:ext cx="600075"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650psi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Text Box 56"/>
          <p:cNvSpPr txBox="1">
            <a:spLocks noChangeArrowheads="1"/>
          </p:cNvSpPr>
          <p:nvPr/>
        </p:nvSpPr>
        <p:spPr bwMode="auto">
          <a:xfrm>
            <a:off x="5038237" y="3994239"/>
            <a:ext cx="600075" cy="23074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650psi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Text Box 57"/>
          <p:cNvSpPr txBox="1">
            <a:spLocks noChangeArrowheads="1"/>
          </p:cNvSpPr>
          <p:nvPr/>
        </p:nvSpPr>
        <p:spPr bwMode="auto">
          <a:xfrm>
            <a:off x="2797149" y="1036554"/>
            <a:ext cx="904875" cy="3143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110-120psi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Text Box 58"/>
          <p:cNvSpPr txBox="1">
            <a:spLocks noChangeArrowheads="1"/>
          </p:cNvSpPr>
          <p:nvPr/>
        </p:nvSpPr>
        <p:spPr bwMode="auto">
          <a:xfrm>
            <a:off x="2797149" y="2580727"/>
            <a:ext cx="840485" cy="27753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110-120psi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Text Box 59"/>
          <p:cNvSpPr txBox="1">
            <a:spLocks noChangeArrowheads="1"/>
          </p:cNvSpPr>
          <p:nvPr/>
        </p:nvSpPr>
        <p:spPr bwMode="auto">
          <a:xfrm>
            <a:off x="3913201" y="3987750"/>
            <a:ext cx="868697" cy="2423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110-120psi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6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Cloud 52"/>
          <p:cNvSpPr/>
          <p:nvPr/>
        </p:nvSpPr>
        <p:spPr>
          <a:xfrm>
            <a:off x="1733550" y="1499327"/>
            <a:ext cx="914400" cy="758488"/>
          </a:xfrm>
          <a:prstGeom prst="cloud">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loud 53"/>
          <p:cNvSpPr/>
          <p:nvPr/>
        </p:nvSpPr>
        <p:spPr>
          <a:xfrm>
            <a:off x="4454204" y="4410832"/>
            <a:ext cx="845716" cy="725586"/>
          </a:xfrm>
          <a:prstGeom prst="cloud">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a:stCxn id="12" idx="0"/>
          </p:cNvCxnSpPr>
          <p:nvPr/>
        </p:nvCxnSpPr>
        <p:spPr>
          <a:xfrm flipH="1" flipV="1">
            <a:off x="1209217" y="2910204"/>
            <a:ext cx="1" cy="2881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6" idx="0"/>
          </p:cNvCxnSpPr>
          <p:nvPr/>
        </p:nvCxnSpPr>
        <p:spPr>
          <a:xfrm flipH="1" flipV="1">
            <a:off x="4877062" y="4942387"/>
            <a:ext cx="4792" cy="575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4" idx="1"/>
          </p:cNvCxnSpPr>
          <p:nvPr/>
        </p:nvCxnSpPr>
        <p:spPr>
          <a:xfrm flipH="1" flipV="1">
            <a:off x="2362200" y="1873158"/>
            <a:ext cx="383918" cy="231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17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200" dirty="0" smtClean="0"/>
              <a:t>Identifying critical </a:t>
            </a:r>
            <a:r>
              <a:rPr lang="en-US" sz="2200" dirty="0"/>
              <a:t>c</a:t>
            </a:r>
            <a:r>
              <a:rPr lang="en-US" sz="2200" dirty="0" smtClean="0"/>
              <a:t>omponents or equipment is required</a:t>
            </a:r>
            <a:endParaRPr lang="en-US" sz="2200" b="1" dirty="0">
              <a:solidFill>
                <a:schemeClr val="accent1"/>
              </a:solidFill>
            </a:endParaRPr>
          </a:p>
        </p:txBody>
      </p:sp>
      <p:sp>
        <p:nvSpPr>
          <p:cNvPr id="3" name="Content Placeholder 2"/>
          <p:cNvSpPr>
            <a:spLocks noGrp="1"/>
          </p:cNvSpPr>
          <p:nvPr>
            <p:ph idx="1"/>
          </p:nvPr>
        </p:nvSpPr>
        <p:spPr>
          <a:xfrm>
            <a:off x="304800" y="773264"/>
            <a:ext cx="8534400" cy="5475136"/>
          </a:xfrm>
        </p:spPr>
        <p:txBody>
          <a:bodyPr/>
          <a:lstStyle/>
          <a:p>
            <a:pPr marL="0" marR="0">
              <a:lnSpc>
                <a:spcPct val="115000"/>
              </a:lnSpc>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§25.53. Electric Service Emergency Operations Plans.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857250" lvl="2" indent="-285750">
              <a:lnSpc>
                <a:spcPct val="115000"/>
              </a:lnSpc>
              <a:spcBef>
                <a:spcPts val="0"/>
              </a:spcBef>
              <a:buFont typeface="Wingdings" panose="05000000000000000000" pitchFamily="2" charset="2"/>
              <a:buChar char="Ø"/>
            </a:pPr>
            <a:r>
              <a:rPr lang="en-US" sz="1500" dirty="0" smtClean="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rPr>
              <a:t>(c</a:t>
            </a:r>
            <a:r>
              <a:rPr lang="en-US" sz="1500" dirty="0" smtClean="0">
                <a:latin typeface="Calibri" panose="020F0502020204030204" pitchFamily="34" charset="0"/>
                <a:ea typeface="Calibri" panose="020F0502020204030204" pitchFamily="34" charset="0"/>
                <a:cs typeface="Times New Roman" panose="02020603050405020304" pitchFamily="18" charset="0"/>
              </a:rPr>
              <a:t>)(2)(B) A plan that addresses any </a:t>
            </a:r>
            <a:r>
              <a:rPr lang="en-US" sz="1500" b="1" i="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known critical failure points</a:t>
            </a:r>
            <a:r>
              <a:rPr lang="en-US" sz="1500" dirty="0" smtClean="0">
                <a:latin typeface="Calibri" panose="020F0502020204030204" pitchFamily="34" charset="0"/>
                <a:ea typeface="Calibri" panose="020F0502020204030204" pitchFamily="34" charset="0"/>
                <a:cs typeface="Times New Roman" panose="02020603050405020304" pitchFamily="18" charset="0"/>
              </a:rPr>
              <a:t>, including any effects of weather design limits.</a:t>
            </a:r>
          </a:p>
          <a:p>
            <a:pPr marL="114300">
              <a:lnSpc>
                <a:spcPct val="115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Nodal Protocol 3.20 (3)</a:t>
            </a:r>
          </a:p>
          <a:p>
            <a:pPr marL="457200" lvl="1">
              <a:lnSpc>
                <a:spcPct val="115000"/>
              </a:lnSpc>
              <a:spcBef>
                <a:spcPts val="0"/>
              </a:spcBef>
              <a:buFont typeface="Wingdings" panose="05000000000000000000" pitchFamily="2" charset="2"/>
              <a:buChar char="ü"/>
            </a:pPr>
            <a:r>
              <a:rPr lang="en-US" sz="1500" dirty="0" smtClean="0">
                <a:latin typeface="Calibri" panose="020F0502020204030204" pitchFamily="34" charset="0"/>
                <a:ea typeface="Calibri" panose="020F0502020204030204" pitchFamily="34" charset="0"/>
                <a:cs typeface="Times New Roman" panose="02020603050405020304" pitchFamily="18" charset="0"/>
              </a:rPr>
              <a:t>No </a:t>
            </a:r>
            <a:r>
              <a:rPr lang="en-US" sz="1500" dirty="0">
                <a:latin typeface="Calibri" panose="020F0502020204030204" pitchFamily="34" charset="0"/>
                <a:ea typeface="Calibri" panose="020F0502020204030204" pitchFamily="34" charset="0"/>
                <a:cs typeface="Times New Roman" panose="02020603050405020304" pitchFamily="18" charset="0"/>
              </a:rPr>
              <a:t>earlier than November 1 and no later than December 1 of each year, each Resource Entity shall submit the declaration Section 22, Attachment K, Declaration of Completion of Generation Resource Weatherization Preparations, to ERCOT stating that, at the time of submission, each Generation Resource under the Resource Entity’s control has completed or will complete all weather preparations required by the weatherization plan for </a:t>
            </a:r>
            <a:r>
              <a:rPr lang="en-US" sz="1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equipment critical to the reliable operation </a:t>
            </a:r>
            <a:r>
              <a:rPr lang="en-US" sz="1500" dirty="0">
                <a:latin typeface="Calibri" panose="020F0502020204030204" pitchFamily="34" charset="0"/>
                <a:ea typeface="Calibri" panose="020F0502020204030204" pitchFamily="34" charset="0"/>
                <a:cs typeface="Times New Roman" panose="02020603050405020304" pitchFamily="18" charset="0"/>
              </a:rPr>
              <a:t>of the Generation Resource during the winter time period (December through February</a:t>
            </a:r>
            <a:r>
              <a:rPr lang="en-US" sz="1500" dirty="0" smtClean="0">
                <a:latin typeface="Calibri" panose="020F0502020204030204" pitchFamily="34" charset="0"/>
                <a:ea typeface="Calibri" panose="020F0502020204030204" pitchFamily="34" charset="0"/>
                <a:cs typeface="Times New Roman" panose="02020603050405020304" pitchFamily="18" charset="0"/>
              </a:rPr>
              <a:t>).</a:t>
            </a:r>
          </a:p>
          <a:p>
            <a:pPr marL="457200" lvl="1">
              <a:lnSpc>
                <a:spcPct val="115000"/>
              </a:lnSpc>
              <a:spcBef>
                <a:spcPts val="0"/>
              </a:spcBef>
              <a:buFont typeface="Wingdings" panose="05000000000000000000" pitchFamily="2" charset="2"/>
              <a:buChar char="ü"/>
            </a:pPr>
            <a:r>
              <a:rPr lang="en-US" sz="1500" dirty="0" smtClean="0">
                <a:latin typeface="Calibri" panose="020F0502020204030204" pitchFamily="34" charset="0"/>
                <a:ea typeface="Calibri" panose="020F0502020204030204" pitchFamily="34" charset="0"/>
                <a:cs typeface="Times New Roman" panose="02020603050405020304" pitchFamily="18" charset="0"/>
              </a:rPr>
              <a:t>If </a:t>
            </a:r>
            <a:r>
              <a:rPr lang="en-US" sz="1500" dirty="0">
                <a:latin typeface="Calibri" panose="020F0502020204030204" pitchFamily="34" charset="0"/>
                <a:ea typeface="Calibri" panose="020F0502020204030204" pitchFamily="34" charset="0"/>
                <a:cs typeface="Times New Roman" panose="02020603050405020304" pitchFamily="18" charset="0"/>
              </a:rPr>
              <a:t>the work on the </a:t>
            </a:r>
            <a:r>
              <a:rPr lang="en-US" sz="1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equipment that is critical to the reliable operation </a:t>
            </a:r>
            <a:r>
              <a:rPr lang="en-US" sz="1500" dirty="0">
                <a:latin typeface="Calibri" panose="020F0502020204030204" pitchFamily="34" charset="0"/>
                <a:ea typeface="Calibri" panose="020F0502020204030204" pitchFamily="34" charset="0"/>
                <a:cs typeface="Times New Roman" panose="02020603050405020304" pitchFamily="18" charset="0"/>
              </a:rPr>
              <a:t>of the Generation Resource is not complete at the time of filing the declaration, the Resource Entity shall provide a list and schedule of remaining work to be completed. </a:t>
            </a:r>
            <a:endParaRPr lang="en-US" sz="15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Section </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22, Attachment K, Declaration of Completion of Generation Resource Weatherization Preparations</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Font typeface="Wingdings" panose="05000000000000000000" pitchFamily="2" charset="2"/>
              <a:buChar char="ü"/>
            </a:pPr>
            <a:r>
              <a:rPr lang="en-US" sz="1500" dirty="0" smtClean="0">
                <a:latin typeface="Calibri" panose="020F0502020204030204" pitchFamily="34" charset="0"/>
                <a:ea typeface="Calibri" panose="020F0502020204030204" pitchFamily="34" charset="0"/>
                <a:cs typeface="Times New Roman" panose="02020603050405020304" pitchFamily="18" charset="0"/>
              </a:rPr>
              <a:t>“I </a:t>
            </a:r>
            <a:r>
              <a:rPr lang="en-US" sz="1500" dirty="0">
                <a:latin typeface="Calibri" panose="020F0502020204030204" pitchFamily="34" charset="0"/>
                <a:ea typeface="Calibri" panose="020F0502020204030204" pitchFamily="34" charset="0"/>
                <a:cs typeface="Times New Roman" panose="02020603050405020304" pitchFamily="18" charset="0"/>
              </a:rPr>
              <a:t>hereby attest that all </a:t>
            </a:r>
            <a:r>
              <a:rPr lang="en-US" sz="1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weatherization preparations for equipment critical to the reliable operation </a:t>
            </a:r>
            <a:r>
              <a:rPr lang="en-US" sz="1500" dirty="0">
                <a:latin typeface="Calibri" panose="020F0502020204030204" pitchFamily="34" charset="0"/>
                <a:ea typeface="Calibri" panose="020F0502020204030204" pitchFamily="34" charset="0"/>
                <a:cs typeface="Times New Roman" panose="02020603050405020304" pitchFamily="18" charset="0"/>
              </a:rPr>
              <a:t>of each of the above-listed Generation Resources during the time period stated above are complete or will be completed, as required by the weatherization plan applicable to each Generation Resource</a:t>
            </a:r>
            <a:r>
              <a:rPr lang="en-US" sz="1500" dirty="0" smtClean="0">
                <a:latin typeface="Calibri" panose="020F0502020204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smtClean="0"/>
          </a:p>
          <a:p>
            <a:pPr marL="0" indent="0">
              <a:buNone/>
            </a:pPr>
            <a:endParaRPr lang="en-US" dirty="0" smtClean="0"/>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43151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sz="2100" dirty="0"/>
              <a:t>M</a:t>
            </a:r>
            <a:r>
              <a:rPr lang="en-US" sz="2100" dirty="0" smtClean="0"/>
              <a:t>itigation </a:t>
            </a:r>
            <a:r>
              <a:rPr lang="en-US" sz="2100" dirty="0"/>
              <a:t>measures to prevent freezing </a:t>
            </a:r>
            <a:r>
              <a:rPr lang="en-US" sz="2100" dirty="0" smtClean="0"/>
              <a:t>of critical </a:t>
            </a:r>
            <a:r>
              <a:rPr lang="en-US" sz="2100" dirty="0"/>
              <a:t>components</a:t>
            </a:r>
          </a:p>
        </p:txBody>
      </p:sp>
      <p:sp>
        <p:nvSpPr>
          <p:cNvPr id="3" name="Content Placeholder 2"/>
          <p:cNvSpPr>
            <a:spLocks noGrp="1"/>
          </p:cNvSpPr>
          <p:nvPr>
            <p:ph idx="1"/>
          </p:nvPr>
        </p:nvSpPr>
        <p:spPr>
          <a:xfrm>
            <a:off x="304800" y="1066800"/>
            <a:ext cx="8534400" cy="4953000"/>
          </a:xfrm>
        </p:spPr>
        <p:txBody>
          <a:bodyPr/>
          <a:lstStyle/>
          <a:p>
            <a:pPr lvl="1">
              <a:buFont typeface="Wingdings" panose="05000000000000000000" pitchFamily="2" charset="2"/>
              <a:buChar char="ü"/>
            </a:pPr>
            <a:r>
              <a:rPr lang="en-US" sz="2300" i="1" dirty="0" smtClean="0"/>
              <a:t>Test and repair all critical heat trace circuits.</a:t>
            </a:r>
          </a:p>
          <a:p>
            <a:pPr lvl="1">
              <a:buFont typeface="Wingdings" panose="05000000000000000000" pitchFamily="2" charset="2"/>
              <a:buChar char="ü"/>
            </a:pPr>
            <a:r>
              <a:rPr lang="en-US" sz="2300" i="1" dirty="0" smtClean="0"/>
              <a:t>Inspect critical components insulation prior to winter.</a:t>
            </a:r>
          </a:p>
          <a:p>
            <a:pPr lvl="1">
              <a:buFont typeface="Wingdings" panose="05000000000000000000" pitchFamily="2" charset="2"/>
              <a:buChar char="ü"/>
            </a:pPr>
            <a:r>
              <a:rPr lang="en-US" sz="2300" i="1" dirty="0" smtClean="0"/>
              <a:t>Test critical components transmitter cabinet heater.</a:t>
            </a:r>
          </a:p>
          <a:p>
            <a:pPr lvl="1">
              <a:buFont typeface="Wingdings" panose="05000000000000000000" pitchFamily="2" charset="2"/>
              <a:buChar char="ü"/>
            </a:pPr>
            <a:r>
              <a:rPr lang="en-US" sz="2300" i="1" dirty="0" smtClean="0"/>
              <a:t>Inspect transmitter enclosures. </a:t>
            </a:r>
          </a:p>
          <a:p>
            <a:pPr lvl="1">
              <a:buFont typeface="Wingdings" panose="05000000000000000000" pitchFamily="2" charset="2"/>
              <a:buChar char="ü"/>
            </a:pPr>
            <a:r>
              <a:rPr lang="en-US" sz="2300" i="1" dirty="0" smtClean="0"/>
              <a:t>Install wind </a:t>
            </a:r>
            <a:r>
              <a:rPr lang="en-US" sz="2300" i="1" dirty="0"/>
              <a:t>breaks </a:t>
            </a:r>
            <a:r>
              <a:rPr lang="en-US" sz="2300" i="1" dirty="0" smtClean="0"/>
              <a:t>and/or </a:t>
            </a:r>
            <a:r>
              <a:rPr lang="en-US" sz="2300" i="1" dirty="0"/>
              <a:t>space heaters, as necessary</a:t>
            </a:r>
            <a:r>
              <a:rPr lang="en-US" sz="2300" i="1" dirty="0" smtClean="0"/>
              <a:t>.</a:t>
            </a:r>
          </a:p>
          <a:p>
            <a:pPr lvl="1">
              <a:buFont typeface="Wingdings" panose="05000000000000000000" pitchFamily="2" charset="2"/>
              <a:buChar char="ü"/>
            </a:pPr>
            <a:r>
              <a:rPr lang="en-US" sz="2300" i="1" dirty="0" smtClean="0"/>
              <a:t>Verify instrument air dryers, dew point monitoring, blow downs are operating correctly.  Ensure blow down drains are insulated and heat traced, as necessary.</a:t>
            </a:r>
          </a:p>
          <a:p>
            <a:pPr lvl="1">
              <a:buFont typeface="Wingdings" panose="05000000000000000000" pitchFamily="2" charset="2"/>
              <a:buChar char="ü"/>
            </a:pPr>
            <a:r>
              <a:rPr lang="en-US" sz="2300" i="1" dirty="0" smtClean="0"/>
              <a:t>Conduct a training drill with staff on extreme cold weather procedures</a:t>
            </a:r>
            <a:r>
              <a:rPr lang="en-US" sz="2300" i="1" dirty="0"/>
              <a:t>. </a:t>
            </a:r>
            <a:endParaRPr lang="en-US" sz="2300" i="1" dirty="0" smtClean="0"/>
          </a:p>
          <a:p>
            <a:pPr lvl="1">
              <a:buFont typeface="Wingdings" panose="05000000000000000000" pitchFamily="2" charset="2"/>
              <a:buChar char="ü"/>
            </a:pPr>
            <a:r>
              <a:rPr lang="en-US" sz="2300" i="1" dirty="0" smtClean="0"/>
              <a:t>Prior </a:t>
            </a:r>
            <a:r>
              <a:rPr lang="en-US" sz="2300" i="1" dirty="0"/>
              <a:t>to every extreme cold weather event verify critical heat trace circuits are functioning.</a:t>
            </a:r>
          </a:p>
          <a:p>
            <a:pPr lvl="1">
              <a:buFont typeface="Wingdings" panose="05000000000000000000" pitchFamily="2" charset="2"/>
              <a:buChar char="Ø"/>
            </a:pPr>
            <a:endParaRPr lang="en-US" sz="2300" i="1"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8769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04800"/>
            <a:ext cx="8229600" cy="533400"/>
          </a:xfrm>
        </p:spPr>
        <p:txBody>
          <a:bodyPr/>
          <a:lstStyle/>
          <a:p>
            <a:r>
              <a:rPr lang="en-US" altLang="en-US" dirty="0" smtClean="0"/>
              <a:t>Comments</a:t>
            </a:r>
          </a:p>
        </p:txBody>
      </p:sp>
      <p:sp>
        <p:nvSpPr>
          <p:cNvPr id="18435" name="Content Placeholder 2"/>
          <p:cNvSpPr>
            <a:spLocks noGrp="1"/>
          </p:cNvSpPr>
          <p:nvPr>
            <p:ph idx="1"/>
          </p:nvPr>
        </p:nvSpPr>
        <p:spPr>
          <a:xfrm>
            <a:off x="457200" y="1066800"/>
            <a:ext cx="8229600" cy="5021250"/>
          </a:xfrm>
        </p:spPr>
        <p:txBody>
          <a:bodyPr/>
          <a:lstStyle/>
          <a:p>
            <a:pPr>
              <a:buClr>
                <a:schemeClr val="tx1"/>
              </a:buClr>
              <a:buFont typeface="Wingdings" panose="05000000000000000000" pitchFamily="2" charset="2"/>
              <a:buChar char="ü"/>
              <a:defRPr/>
            </a:pPr>
            <a:r>
              <a:rPr lang="en-US" altLang="en-US" sz="2400" i="1" dirty="0"/>
              <a:t>ERCOT </a:t>
            </a:r>
            <a:r>
              <a:rPr lang="en-US" altLang="en-US" sz="2400" i="1" dirty="0" smtClean="0"/>
              <a:t>assists </a:t>
            </a:r>
            <a:r>
              <a:rPr lang="en-US" altLang="en-US" sz="2400" i="1" dirty="0"/>
              <a:t>generators in preparing for winter operations with spot checks, sharing lessons learned, best </a:t>
            </a:r>
            <a:r>
              <a:rPr lang="en-US" altLang="en-US" sz="2400" i="1" dirty="0" smtClean="0"/>
              <a:t>practices, recommendations and </a:t>
            </a:r>
            <a:r>
              <a:rPr lang="en-US" altLang="en-US" sz="2400" i="1" dirty="0"/>
              <a:t>the </a:t>
            </a:r>
            <a:r>
              <a:rPr lang="en-US" altLang="en-US" sz="2400" i="1" dirty="0" smtClean="0"/>
              <a:t>annual fall workshop</a:t>
            </a:r>
            <a:r>
              <a:rPr lang="en-US" altLang="en-US" sz="2400" i="1" dirty="0"/>
              <a:t>.  </a:t>
            </a:r>
          </a:p>
          <a:p>
            <a:pPr>
              <a:buClr>
                <a:schemeClr val="tx1"/>
              </a:buClr>
              <a:buFont typeface="Wingdings" panose="05000000000000000000" pitchFamily="2" charset="2"/>
              <a:buChar char="ü"/>
              <a:defRPr/>
            </a:pPr>
            <a:endParaRPr lang="en-US" altLang="en-US" sz="2400" i="1" dirty="0" smtClean="0"/>
          </a:p>
          <a:p>
            <a:pPr>
              <a:buClr>
                <a:schemeClr val="tx1"/>
              </a:buClr>
              <a:buFont typeface="Wingdings" panose="05000000000000000000" pitchFamily="2" charset="2"/>
              <a:buChar char="ü"/>
              <a:defRPr/>
            </a:pPr>
            <a:r>
              <a:rPr lang="en-US" altLang="en-US" sz="2400" i="1" dirty="0" smtClean="0"/>
              <a:t>Recent history has shown us that for every extreme cold </a:t>
            </a:r>
            <a:r>
              <a:rPr lang="en-US" altLang="en-US" sz="2400" i="1" dirty="0"/>
              <a:t>weather event, </a:t>
            </a:r>
            <a:r>
              <a:rPr lang="en-US" altLang="en-US" sz="2400" i="1" dirty="0" smtClean="0"/>
              <a:t>a small amount of generation will experience </a:t>
            </a:r>
            <a:r>
              <a:rPr lang="en-US" altLang="en-US" sz="2400" i="1" dirty="0"/>
              <a:t>freeze related derates or trips</a:t>
            </a:r>
            <a:r>
              <a:rPr lang="en-US" altLang="en-US" sz="2400" i="1" dirty="0" smtClean="0"/>
              <a:t>.</a:t>
            </a:r>
          </a:p>
          <a:p>
            <a:pPr marL="0" indent="0">
              <a:buClr>
                <a:schemeClr val="tx1"/>
              </a:buClr>
              <a:buNone/>
              <a:defRPr/>
            </a:pPr>
            <a:endParaRPr lang="en-US" altLang="en-US" sz="2400" i="1" dirty="0"/>
          </a:p>
          <a:p>
            <a:pPr>
              <a:buClr>
                <a:schemeClr val="tx1"/>
              </a:buClr>
              <a:buFont typeface="Wingdings" panose="05000000000000000000" pitchFamily="2" charset="2"/>
              <a:buChar char="ü"/>
              <a:defRPr/>
            </a:pPr>
            <a:r>
              <a:rPr lang="en-US" altLang="en-US" sz="2400" i="1" dirty="0" smtClean="0"/>
              <a:t>Overall, ERCOT was pleased with the performance of generators during this past winter.</a:t>
            </a:r>
          </a:p>
          <a:p>
            <a:pPr>
              <a:buClr>
                <a:schemeClr val="tx1"/>
              </a:buClr>
              <a:buFont typeface="Wingdings" panose="05000000000000000000" pitchFamily="2" charset="2"/>
              <a:buChar char="ü"/>
              <a:defRPr/>
            </a:pPr>
            <a:endParaRPr lang="en-US" altLang="en-US" sz="2400" i="1" dirty="0"/>
          </a:p>
          <a:p>
            <a:pPr marL="0" indent="0">
              <a:buClr>
                <a:schemeClr val="tx1"/>
              </a:buClr>
              <a:buNone/>
              <a:defRPr/>
            </a:pPr>
            <a:endParaRPr lang="en-US" altLang="en-US" sz="2400" i="1" dirty="0" smtClean="0"/>
          </a:p>
          <a:p>
            <a:pPr>
              <a:buClr>
                <a:schemeClr val="tx1"/>
              </a:buClr>
              <a:defRPr/>
            </a:pPr>
            <a:endParaRPr lang="en-US" altLang="en-US" sz="240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96458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43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84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p:cTn id="15" dur="10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843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843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p:cTn id="23" dur="10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843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843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2050" name="Picture 2" descr="Image result for yoda quo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3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231" y="152400"/>
            <a:ext cx="8459536" cy="762000"/>
          </a:xfrm>
        </p:spPr>
        <p:txBody>
          <a:bodyPr/>
          <a:lstStyle/>
          <a:p>
            <a:r>
              <a:rPr lang="en-US" altLang="en-US" sz="2400" i="1" dirty="0"/>
              <a:t>T</a:t>
            </a:r>
            <a:r>
              <a:rPr lang="en-US" altLang="en-US" sz="2400" i="1" dirty="0" smtClean="0"/>
              <a:t>hank you </a:t>
            </a:r>
            <a:r>
              <a:rPr lang="en-US" altLang="en-US" sz="2400" i="1" dirty="0"/>
              <a:t>generator owners, operators and plant staff for </a:t>
            </a:r>
            <a:r>
              <a:rPr lang="en-US" altLang="en-US" sz="2400" i="1" dirty="0" smtClean="0"/>
              <a:t>your efforts </a:t>
            </a:r>
            <a:r>
              <a:rPr lang="en-US" altLang="en-US" sz="2400" i="1" dirty="0"/>
              <a:t>on </a:t>
            </a:r>
            <a:r>
              <a:rPr lang="en-US" altLang="en-US" sz="2400" i="1" dirty="0" smtClean="0"/>
              <a:t>winter weatherization</a:t>
            </a:r>
            <a:r>
              <a:rPr lang="en-US" altLang="en-US" sz="2400" i="1" dirty="0"/>
              <a:t>!</a:t>
            </a:r>
            <a:endParaRPr lang="en-US" sz="2400" dirty="0"/>
          </a:p>
        </p:txBody>
      </p:sp>
      <p:pic>
        <p:nvPicPr>
          <p:cNvPr id="4" name="Content Placeholder 14" descr="HurricaneKatrina.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7" y="1371600"/>
            <a:ext cx="7464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72649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911" b="4596"/>
          <a:stretch/>
        </p:blipFill>
        <p:spPr>
          <a:xfrm>
            <a:off x="580535" y="1172574"/>
            <a:ext cx="3427453" cy="2971800"/>
          </a:xfrm>
          <a:prstGeom prst="rect">
            <a:avLst/>
          </a:prstGeom>
          <a:scene3d>
            <a:camera prst="orthographicFront">
              <a:rot lat="0" lon="0" rev="21299999"/>
            </a:camera>
            <a:lightRig rig="threePt" dir="t"/>
          </a:scene3d>
        </p:spPr>
      </p:pic>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February 2011 Headlines….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52835"/>
          <a:stretch/>
        </p:blipFill>
        <p:spPr>
          <a:xfrm>
            <a:off x="6455712" y="1008209"/>
            <a:ext cx="1959443" cy="2653360"/>
          </a:xfrm>
          <a:prstGeom prst="rect">
            <a:avLst/>
          </a:prstGeom>
          <a:scene3d>
            <a:camera prst="orthographicFront">
              <a:rot lat="0" lon="0" rev="20999999"/>
            </a:camera>
            <a:lightRig rig="threePt" dir="t"/>
          </a:scene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6720"/>
          <a:stretch/>
        </p:blipFill>
        <p:spPr>
          <a:xfrm>
            <a:off x="4007988" y="695321"/>
            <a:ext cx="2697612" cy="5255400"/>
          </a:xfrm>
          <a:prstGeom prst="rect">
            <a:avLst/>
          </a:prstGeom>
          <a:scene3d>
            <a:camera prst="orthographicFront">
              <a:rot lat="0" lon="0" rev="600000"/>
            </a:camera>
            <a:lightRig rig="threePt" dir="t"/>
          </a:scene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3056" y="3168772"/>
            <a:ext cx="1959443" cy="3002934"/>
          </a:xfrm>
          <a:prstGeom prst="rect">
            <a:avLst/>
          </a:prstGeom>
          <a:scene3d>
            <a:camera prst="orthographicFront">
              <a:rot lat="0" lon="0" rev="21239999"/>
            </a:camera>
            <a:lightRig rig="threePt" dir="t"/>
          </a:scene3d>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4306" t="4073" b="30387"/>
          <a:stretch/>
        </p:blipFill>
        <p:spPr>
          <a:xfrm>
            <a:off x="647056" y="3276744"/>
            <a:ext cx="3493588" cy="2241082"/>
          </a:xfrm>
          <a:prstGeom prst="rect">
            <a:avLst/>
          </a:prstGeom>
          <a:scene3d>
            <a:camera prst="orthographicFront">
              <a:rot lat="0" lon="0" rev="20999999"/>
            </a:camera>
            <a:lightRig rig="threePt" dir="t"/>
          </a:scene3d>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3415" r="2177" b="83644"/>
          <a:stretch/>
        </p:blipFill>
        <p:spPr>
          <a:xfrm>
            <a:off x="1252641" y="5415164"/>
            <a:ext cx="4937760" cy="544193"/>
          </a:xfrm>
          <a:prstGeom prst="rect">
            <a:avLst/>
          </a:prstGeom>
          <a:scene3d>
            <a:camera prst="orthographicFront">
              <a:rot lat="0" lon="0" rev="21299999"/>
            </a:camera>
            <a:lightRig rig="threePt" dir="t"/>
          </a:scene3d>
        </p:spPr>
      </p:pic>
    </p:spTree>
    <p:extLst>
      <p:ext uri="{BB962C8B-B14F-4D97-AF65-F5344CB8AC3E}">
        <p14:creationId xmlns:p14="http://schemas.microsoft.com/office/powerpoint/2010/main" val="42003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Four coldest days in the past eight years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7" name="TextBox 6"/>
          <p:cNvSpPr txBox="1"/>
          <p:nvPr/>
        </p:nvSpPr>
        <p:spPr>
          <a:xfrm>
            <a:off x="228600" y="5314465"/>
            <a:ext cx="3506088" cy="369332"/>
          </a:xfrm>
          <a:prstGeom prst="rect">
            <a:avLst/>
          </a:prstGeom>
          <a:noFill/>
        </p:spPr>
        <p:txBody>
          <a:bodyPr wrap="none" rtlCol="0">
            <a:spAutoFit/>
          </a:bodyPr>
          <a:lstStyle/>
          <a:p>
            <a:r>
              <a:rPr lang="en-US" dirty="0" smtClean="0">
                <a:solidFill>
                  <a:srgbClr val="FF0000"/>
                </a:solidFill>
              </a:rPr>
              <a:t>Source: Chris Coleman, ERCOT</a:t>
            </a:r>
            <a:endParaRPr lang="en-US" dirty="0">
              <a:solidFill>
                <a:srgbClr val="FF0000"/>
              </a:solidFill>
            </a:endParaRPr>
          </a:p>
        </p:txBody>
      </p:sp>
      <p:sp>
        <p:nvSpPr>
          <p:cNvPr id="3" name="TextBox 2"/>
          <p:cNvSpPr txBox="1"/>
          <p:nvPr/>
        </p:nvSpPr>
        <p:spPr>
          <a:xfrm>
            <a:off x="1600200" y="1172168"/>
            <a:ext cx="2018501" cy="646331"/>
          </a:xfrm>
          <a:prstGeom prst="rect">
            <a:avLst/>
          </a:prstGeom>
          <a:noFill/>
        </p:spPr>
        <p:txBody>
          <a:bodyPr wrap="none" rtlCol="0">
            <a:spAutoFit/>
          </a:bodyPr>
          <a:lstStyle/>
          <a:p>
            <a:r>
              <a:rPr lang="en-US" dirty="0" smtClean="0"/>
              <a:t>EEA3 – 4000MW </a:t>
            </a:r>
          </a:p>
          <a:p>
            <a:r>
              <a:rPr lang="en-US" dirty="0" smtClean="0"/>
              <a:t>firm load shed</a:t>
            </a:r>
            <a:endParaRPr lang="en-US" dirty="0"/>
          </a:p>
        </p:txBody>
      </p:sp>
      <p:sp>
        <p:nvSpPr>
          <p:cNvPr id="5" name="TextBox 4"/>
          <p:cNvSpPr txBox="1"/>
          <p:nvPr/>
        </p:nvSpPr>
        <p:spPr>
          <a:xfrm>
            <a:off x="5289386" y="1172167"/>
            <a:ext cx="1402948" cy="646331"/>
          </a:xfrm>
          <a:prstGeom prst="rect">
            <a:avLst/>
          </a:prstGeom>
          <a:noFill/>
        </p:spPr>
        <p:txBody>
          <a:bodyPr wrap="none" rtlCol="0">
            <a:spAutoFit/>
          </a:bodyPr>
          <a:lstStyle/>
          <a:p>
            <a:r>
              <a:rPr lang="en-US" dirty="0" smtClean="0"/>
              <a:t>Normal day</a:t>
            </a:r>
          </a:p>
          <a:p>
            <a:r>
              <a:rPr lang="en-US" dirty="0" smtClean="0"/>
              <a:t>For ERCOT</a:t>
            </a:r>
            <a:endParaRPr lang="en-US" dirty="0"/>
          </a:p>
        </p:txBody>
      </p:sp>
      <p:sp>
        <p:nvSpPr>
          <p:cNvPr id="6" name="TextBox 5"/>
          <p:cNvSpPr txBox="1"/>
          <p:nvPr/>
        </p:nvSpPr>
        <p:spPr>
          <a:xfrm>
            <a:off x="3962400" y="1371504"/>
            <a:ext cx="838691" cy="369332"/>
          </a:xfrm>
          <a:prstGeom prst="rect">
            <a:avLst/>
          </a:prstGeom>
          <a:noFill/>
        </p:spPr>
        <p:txBody>
          <a:bodyPr wrap="none" rtlCol="0">
            <a:spAutoFit/>
          </a:bodyPr>
          <a:lstStyle/>
          <a:p>
            <a:r>
              <a:rPr lang="en-US" dirty="0" smtClean="0"/>
              <a:t>EEA2 </a:t>
            </a:r>
            <a:endParaRPr lang="en-US" dirty="0"/>
          </a:p>
        </p:txBody>
      </p:sp>
      <p:sp>
        <p:nvSpPr>
          <p:cNvPr id="8" name="TextBox 7"/>
          <p:cNvSpPr txBox="1"/>
          <p:nvPr/>
        </p:nvSpPr>
        <p:spPr>
          <a:xfrm>
            <a:off x="7219674" y="1172168"/>
            <a:ext cx="1364476" cy="646331"/>
          </a:xfrm>
          <a:prstGeom prst="rect">
            <a:avLst/>
          </a:prstGeom>
          <a:noFill/>
        </p:spPr>
        <p:txBody>
          <a:bodyPr wrap="none" rtlCol="0">
            <a:spAutoFit/>
          </a:bodyPr>
          <a:lstStyle/>
          <a:p>
            <a:r>
              <a:rPr lang="en-US" dirty="0" smtClean="0"/>
              <a:t>Normal day</a:t>
            </a:r>
          </a:p>
          <a:p>
            <a:r>
              <a:rPr lang="en-US" dirty="0" smtClean="0"/>
              <a:t>In ERCOT</a:t>
            </a:r>
            <a:endParaRPr lang="en-US" dirty="0"/>
          </a:p>
        </p:txBody>
      </p:sp>
      <p:pic>
        <p:nvPicPr>
          <p:cNvPr id="12" name="Content Placeholder 11"/>
          <p:cNvPicPr>
            <a:picLocks noGrp="1" noChangeAspect="1"/>
          </p:cNvPicPr>
          <p:nvPr>
            <p:ph idx="1"/>
          </p:nvPr>
        </p:nvPicPr>
        <p:blipFill>
          <a:blip r:embed="rId2"/>
          <a:stretch>
            <a:fillRect/>
          </a:stretch>
        </p:blipFill>
        <p:spPr>
          <a:xfrm>
            <a:off x="288426" y="1869758"/>
            <a:ext cx="8534400" cy="2439466"/>
          </a:xfrm>
          <a:prstGeom prst="rect">
            <a:avLst/>
          </a:prstGeom>
        </p:spPr>
      </p:pic>
    </p:spTree>
    <p:extLst>
      <p:ext uri="{BB962C8B-B14F-4D97-AF65-F5344CB8AC3E}">
        <p14:creationId xmlns:p14="http://schemas.microsoft.com/office/powerpoint/2010/main" val="3497723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168"/>
          </a:xfrm>
        </p:spPr>
        <p:txBody>
          <a:bodyPr/>
          <a:lstStyle/>
          <a:p>
            <a:r>
              <a:rPr lang="en-US" sz="2400" dirty="0" smtClean="0"/>
              <a:t>Hours </a:t>
            </a:r>
            <a:r>
              <a:rPr lang="en-US" sz="2400" dirty="0"/>
              <a:t>at </a:t>
            </a:r>
            <a:r>
              <a:rPr lang="en-US" sz="2400" dirty="0" smtClean="0"/>
              <a:t>and </a:t>
            </a:r>
            <a:r>
              <a:rPr lang="en-US" sz="2400" dirty="0"/>
              <a:t>below freezing (32 </a:t>
            </a:r>
            <a:r>
              <a:rPr lang="en-US" sz="2400" dirty="0" smtClean="0"/>
              <a:t>DegF or </a:t>
            </a:r>
            <a:r>
              <a:rPr lang="en-US" sz="2400" dirty="0"/>
              <a:t>less) </a:t>
            </a:r>
            <a:r>
              <a:rPr lang="en-US" sz="2400" dirty="0" smtClean="0"/>
              <a:t>during four coldest days in ERCOT in the past eight years.</a:t>
            </a:r>
            <a:endParaRPr lang="en-US" sz="2400" dirty="0"/>
          </a:p>
        </p:txBody>
      </p:sp>
      <p:pic>
        <p:nvPicPr>
          <p:cNvPr id="5" name="Content Placeholder 4"/>
          <p:cNvPicPr>
            <a:picLocks noGrp="1" noChangeAspect="1"/>
          </p:cNvPicPr>
          <p:nvPr>
            <p:ph idx="1"/>
          </p:nvPr>
        </p:nvPicPr>
        <p:blipFill>
          <a:blip r:embed="rId2"/>
          <a:stretch>
            <a:fillRect/>
          </a:stretch>
        </p:blipFill>
        <p:spPr>
          <a:xfrm>
            <a:off x="304800" y="1981200"/>
            <a:ext cx="8534400" cy="2439466"/>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7" name="TextBox 6"/>
          <p:cNvSpPr txBox="1"/>
          <p:nvPr/>
        </p:nvSpPr>
        <p:spPr>
          <a:xfrm>
            <a:off x="228600" y="5314465"/>
            <a:ext cx="3506088" cy="369332"/>
          </a:xfrm>
          <a:prstGeom prst="rect">
            <a:avLst/>
          </a:prstGeom>
          <a:noFill/>
        </p:spPr>
        <p:txBody>
          <a:bodyPr wrap="none" rtlCol="0">
            <a:spAutoFit/>
          </a:bodyPr>
          <a:lstStyle/>
          <a:p>
            <a:r>
              <a:rPr lang="en-US" dirty="0" smtClean="0">
                <a:solidFill>
                  <a:srgbClr val="FF0000"/>
                </a:solidFill>
              </a:rPr>
              <a:t>Source: Chris Coleman, ERCOT</a:t>
            </a:r>
            <a:endParaRPr lang="en-US" dirty="0">
              <a:solidFill>
                <a:srgbClr val="FF0000"/>
              </a:solidFill>
            </a:endParaRPr>
          </a:p>
        </p:txBody>
      </p:sp>
      <p:sp>
        <p:nvSpPr>
          <p:cNvPr id="9" name="TextBox 8"/>
          <p:cNvSpPr txBox="1"/>
          <p:nvPr/>
        </p:nvSpPr>
        <p:spPr>
          <a:xfrm>
            <a:off x="1600200" y="1172168"/>
            <a:ext cx="2018501" cy="646331"/>
          </a:xfrm>
          <a:prstGeom prst="rect">
            <a:avLst/>
          </a:prstGeom>
          <a:noFill/>
        </p:spPr>
        <p:txBody>
          <a:bodyPr wrap="none" rtlCol="0">
            <a:spAutoFit/>
          </a:bodyPr>
          <a:lstStyle/>
          <a:p>
            <a:r>
              <a:rPr lang="en-US" dirty="0" smtClean="0"/>
              <a:t>EEA3 – 4000MW </a:t>
            </a:r>
          </a:p>
          <a:p>
            <a:r>
              <a:rPr lang="en-US" dirty="0" smtClean="0"/>
              <a:t>firm load shed</a:t>
            </a:r>
            <a:endParaRPr lang="en-US" dirty="0"/>
          </a:p>
        </p:txBody>
      </p:sp>
      <p:sp>
        <p:nvSpPr>
          <p:cNvPr id="11" name="TextBox 10"/>
          <p:cNvSpPr txBox="1"/>
          <p:nvPr/>
        </p:nvSpPr>
        <p:spPr>
          <a:xfrm>
            <a:off x="3962400" y="1371504"/>
            <a:ext cx="838691" cy="369332"/>
          </a:xfrm>
          <a:prstGeom prst="rect">
            <a:avLst/>
          </a:prstGeom>
          <a:noFill/>
        </p:spPr>
        <p:txBody>
          <a:bodyPr wrap="none" rtlCol="0">
            <a:spAutoFit/>
          </a:bodyPr>
          <a:lstStyle/>
          <a:p>
            <a:r>
              <a:rPr lang="en-US" dirty="0" smtClean="0"/>
              <a:t>EEA2 </a:t>
            </a:r>
            <a:endParaRPr lang="en-US" dirty="0"/>
          </a:p>
        </p:txBody>
      </p:sp>
      <p:sp>
        <p:nvSpPr>
          <p:cNvPr id="13" name="TextBox 12"/>
          <p:cNvSpPr txBox="1"/>
          <p:nvPr/>
        </p:nvSpPr>
        <p:spPr>
          <a:xfrm>
            <a:off x="5289386" y="1172167"/>
            <a:ext cx="1261884" cy="646331"/>
          </a:xfrm>
          <a:prstGeom prst="rect">
            <a:avLst/>
          </a:prstGeom>
          <a:noFill/>
        </p:spPr>
        <p:txBody>
          <a:bodyPr wrap="none" rtlCol="0">
            <a:spAutoFit/>
          </a:bodyPr>
          <a:lstStyle/>
          <a:p>
            <a:r>
              <a:rPr lang="en-US" dirty="0" smtClean="0"/>
              <a:t>Normal </a:t>
            </a:r>
          </a:p>
          <a:p>
            <a:r>
              <a:rPr lang="en-US" dirty="0" smtClean="0"/>
              <a:t>operations</a:t>
            </a:r>
          </a:p>
        </p:txBody>
      </p:sp>
      <p:sp>
        <p:nvSpPr>
          <p:cNvPr id="15" name="TextBox 14"/>
          <p:cNvSpPr txBox="1"/>
          <p:nvPr/>
        </p:nvSpPr>
        <p:spPr>
          <a:xfrm>
            <a:off x="7219674" y="1172168"/>
            <a:ext cx="1261884" cy="646331"/>
          </a:xfrm>
          <a:prstGeom prst="rect">
            <a:avLst/>
          </a:prstGeom>
          <a:noFill/>
        </p:spPr>
        <p:txBody>
          <a:bodyPr wrap="none" rtlCol="0">
            <a:spAutoFit/>
          </a:bodyPr>
          <a:lstStyle/>
          <a:p>
            <a:r>
              <a:rPr lang="en-US" dirty="0" smtClean="0"/>
              <a:t>Normal</a:t>
            </a:r>
          </a:p>
          <a:p>
            <a:r>
              <a:rPr lang="en-US" dirty="0" smtClean="0"/>
              <a:t>operations</a:t>
            </a:r>
          </a:p>
        </p:txBody>
      </p:sp>
    </p:spTree>
    <p:extLst>
      <p:ext uri="{BB962C8B-B14F-4D97-AF65-F5344CB8AC3E}">
        <p14:creationId xmlns:p14="http://schemas.microsoft.com/office/powerpoint/2010/main" val="2720178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2300734"/>
              </p:ext>
            </p:extLst>
          </p:nvPr>
        </p:nvGraphicFramePr>
        <p:xfrm>
          <a:off x="1524000" y="152400"/>
          <a:ext cx="70104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447800" y="6172200"/>
            <a:ext cx="7374776" cy="369332"/>
          </a:xfrm>
          <a:prstGeom prst="rect">
            <a:avLst/>
          </a:prstGeom>
          <a:noFill/>
        </p:spPr>
        <p:txBody>
          <a:bodyPr wrap="none" rtlCol="0">
            <a:spAutoFit/>
          </a:bodyPr>
          <a:lstStyle/>
          <a:p>
            <a:r>
              <a:rPr lang="en-US" dirty="0"/>
              <a:t>Salmon colored reflects four coldest days in ERCOT in last eight years</a:t>
            </a:r>
          </a:p>
        </p:txBody>
      </p:sp>
      <p:sp>
        <p:nvSpPr>
          <p:cNvPr id="3" name="TextBox 2"/>
          <p:cNvSpPr txBox="1"/>
          <p:nvPr/>
        </p:nvSpPr>
        <p:spPr>
          <a:xfrm>
            <a:off x="2362200" y="1143000"/>
            <a:ext cx="577402" cy="276999"/>
          </a:xfrm>
          <a:prstGeom prst="rect">
            <a:avLst/>
          </a:prstGeom>
          <a:noFill/>
        </p:spPr>
        <p:txBody>
          <a:bodyPr wrap="none" rtlCol="0">
            <a:spAutoFit/>
          </a:bodyPr>
          <a:lstStyle/>
          <a:p>
            <a:r>
              <a:rPr lang="en-US" sz="1200" dirty="0" smtClean="0"/>
              <a:t>EEA3</a:t>
            </a:r>
            <a:endParaRPr lang="en-US" sz="1200" dirty="0"/>
          </a:p>
        </p:txBody>
      </p:sp>
      <p:sp>
        <p:nvSpPr>
          <p:cNvPr id="5" name="TextBox 4"/>
          <p:cNvSpPr txBox="1"/>
          <p:nvPr/>
        </p:nvSpPr>
        <p:spPr>
          <a:xfrm>
            <a:off x="3200400" y="3471822"/>
            <a:ext cx="577402" cy="276999"/>
          </a:xfrm>
          <a:prstGeom prst="rect">
            <a:avLst/>
          </a:prstGeom>
          <a:noFill/>
        </p:spPr>
        <p:txBody>
          <a:bodyPr wrap="none" rtlCol="0">
            <a:spAutoFit/>
          </a:bodyPr>
          <a:lstStyle/>
          <a:p>
            <a:r>
              <a:rPr lang="en-US" sz="1200" dirty="0" smtClean="0"/>
              <a:t>EEA2</a:t>
            </a:r>
            <a:endParaRPr lang="en-US" sz="1200" dirty="0"/>
          </a:p>
        </p:txBody>
      </p:sp>
      <p:sp>
        <p:nvSpPr>
          <p:cNvPr id="6" name="Rectangle 5"/>
          <p:cNvSpPr/>
          <p:nvPr/>
        </p:nvSpPr>
        <p:spPr>
          <a:xfrm>
            <a:off x="4800600" y="3610322"/>
            <a:ext cx="990600" cy="461665"/>
          </a:xfrm>
          <a:prstGeom prst="rect">
            <a:avLst/>
          </a:prstGeom>
        </p:spPr>
        <p:txBody>
          <a:bodyPr wrap="square">
            <a:spAutoFit/>
          </a:bodyPr>
          <a:lstStyle/>
          <a:p>
            <a:pPr algn="ctr"/>
            <a:r>
              <a:rPr lang="en-US" sz="1200" dirty="0"/>
              <a:t>Normal</a:t>
            </a:r>
          </a:p>
          <a:p>
            <a:pPr algn="ctr"/>
            <a:r>
              <a:rPr lang="en-US" sz="1200" dirty="0"/>
              <a:t>Operations</a:t>
            </a:r>
          </a:p>
        </p:txBody>
      </p:sp>
      <p:sp>
        <p:nvSpPr>
          <p:cNvPr id="7" name="Rectangle 6"/>
          <p:cNvSpPr/>
          <p:nvPr/>
        </p:nvSpPr>
        <p:spPr>
          <a:xfrm>
            <a:off x="3886200" y="4800600"/>
            <a:ext cx="990600" cy="461665"/>
          </a:xfrm>
          <a:prstGeom prst="rect">
            <a:avLst/>
          </a:prstGeom>
        </p:spPr>
        <p:txBody>
          <a:bodyPr wrap="square">
            <a:spAutoFit/>
          </a:bodyPr>
          <a:lstStyle/>
          <a:p>
            <a:pPr algn="ctr"/>
            <a:r>
              <a:rPr lang="en-US" sz="1200" dirty="0"/>
              <a:t>Normal</a:t>
            </a:r>
          </a:p>
          <a:p>
            <a:pPr algn="ctr"/>
            <a:r>
              <a:rPr lang="en-US" sz="1200" dirty="0"/>
              <a:t>Operations</a:t>
            </a:r>
          </a:p>
        </p:txBody>
      </p:sp>
      <p:sp>
        <p:nvSpPr>
          <p:cNvPr id="8" name="TextBox 7"/>
          <p:cNvSpPr txBox="1"/>
          <p:nvPr/>
        </p:nvSpPr>
        <p:spPr>
          <a:xfrm>
            <a:off x="5717082" y="4205461"/>
            <a:ext cx="934872" cy="461665"/>
          </a:xfrm>
          <a:prstGeom prst="rect">
            <a:avLst/>
          </a:prstGeom>
          <a:noFill/>
        </p:spPr>
        <p:txBody>
          <a:bodyPr wrap="none" rtlCol="0">
            <a:spAutoFit/>
          </a:bodyPr>
          <a:lstStyle/>
          <a:p>
            <a:pPr lvl="0" algn="ctr"/>
            <a:r>
              <a:rPr lang="en-US" sz="1200" dirty="0">
                <a:solidFill>
                  <a:prstClr val="black"/>
                </a:solidFill>
              </a:rPr>
              <a:t>Normal</a:t>
            </a:r>
          </a:p>
          <a:p>
            <a:pPr lvl="0" algn="ctr"/>
            <a:r>
              <a:rPr lang="en-US" sz="1200" dirty="0">
                <a:solidFill>
                  <a:prstClr val="black"/>
                </a:solidFill>
              </a:rPr>
              <a:t>Operations</a:t>
            </a:r>
          </a:p>
        </p:txBody>
      </p:sp>
      <p:sp>
        <p:nvSpPr>
          <p:cNvPr id="9" name="TextBox 8"/>
          <p:cNvSpPr txBox="1"/>
          <p:nvPr/>
        </p:nvSpPr>
        <p:spPr>
          <a:xfrm>
            <a:off x="6614858" y="4215452"/>
            <a:ext cx="934872" cy="461665"/>
          </a:xfrm>
          <a:prstGeom prst="rect">
            <a:avLst/>
          </a:prstGeom>
          <a:noFill/>
        </p:spPr>
        <p:txBody>
          <a:bodyPr wrap="none" rtlCol="0">
            <a:spAutoFit/>
          </a:bodyPr>
          <a:lstStyle/>
          <a:p>
            <a:pPr lvl="0" algn="ctr"/>
            <a:r>
              <a:rPr lang="en-US" sz="1200" dirty="0">
                <a:solidFill>
                  <a:prstClr val="black"/>
                </a:solidFill>
              </a:rPr>
              <a:t>Normal</a:t>
            </a:r>
          </a:p>
          <a:p>
            <a:pPr lvl="0" algn="ctr"/>
            <a:r>
              <a:rPr lang="en-US" sz="1200" dirty="0">
                <a:solidFill>
                  <a:prstClr val="black"/>
                </a:solidFill>
              </a:rPr>
              <a:t>Operations</a:t>
            </a:r>
          </a:p>
        </p:txBody>
      </p:sp>
      <p:sp>
        <p:nvSpPr>
          <p:cNvPr id="10" name="TextBox 9"/>
          <p:cNvSpPr txBox="1"/>
          <p:nvPr/>
        </p:nvSpPr>
        <p:spPr>
          <a:xfrm>
            <a:off x="7512634" y="4630951"/>
            <a:ext cx="934872" cy="461665"/>
          </a:xfrm>
          <a:prstGeom prst="rect">
            <a:avLst/>
          </a:prstGeom>
          <a:noFill/>
        </p:spPr>
        <p:txBody>
          <a:bodyPr wrap="none" rtlCol="0">
            <a:spAutoFit/>
          </a:bodyPr>
          <a:lstStyle/>
          <a:p>
            <a:pPr lvl="0" algn="ctr"/>
            <a:r>
              <a:rPr lang="en-US" sz="1200" dirty="0">
                <a:solidFill>
                  <a:prstClr val="black"/>
                </a:solidFill>
              </a:rPr>
              <a:t>Normal</a:t>
            </a:r>
          </a:p>
          <a:p>
            <a:pPr lvl="0" algn="ctr"/>
            <a:r>
              <a:rPr lang="en-US" sz="1200" dirty="0">
                <a:solidFill>
                  <a:prstClr val="black"/>
                </a:solidFill>
              </a:rPr>
              <a:t>Operations</a:t>
            </a:r>
          </a:p>
        </p:txBody>
      </p:sp>
    </p:spTree>
    <p:extLst>
      <p:ext uri="{BB962C8B-B14F-4D97-AF65-F5344CB8AC3E}">
        <p14:creationId xmlns:p14="http://schemas.microsoft.com/office/powerpoint/2010/main" val="2186862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Plant spot checks winter season 2017_2018</a:t>
            </a:r>
            <a:endParaRPr lang="en-US" dirty="0"/>
          </a:p>
        </p:txBody>
      </p:sp>
      <p:sp>
        <p:nvSpPr>
          <p:cNvPr id="3" name="Content Placeholder 2"/>
          <p:cNvSpPr>
            <a:spLocks noGrp="1"/>
          </p:cNvSpPr>
          <p:nvPr>
            <p:ph idx="1"/>
          </p:nvPr>
        </p:nvSpPr>
        <p:spPr>
          <a:xfrm>
            <a:off x="304800" y="838200"/>
            <a:ext cx="8534400" cy="5486400"/>
          </a:xfrm>
        </p:spPr>
        <p:txBody>
          <a:bodyPr/>
          <a:lstStyle/>
          <a:p>
            <a:pPr lvl="1" fontAlgn="base">
              <a:spcAft>
                <a:spcPct val="0"/>
              </a:spcAft>
              <a:buFont typeface="Wingdings" pitchFamily="2" charset="2"/>
              <a:buChar char="§"/>
            </a:pPr>
            <a:r>
              <a:rPr lang="en-US" sz="2400" kern="0" dirty="0" smtClean="0">
                <a:solidFill>
                  <a:srgbClr val="000000"/>
                </a:solidFill>
              </a:rPr>
              <a:t>74 </a:t>
            </a:r>
            <a:r>
              <a:rPr lang="en-US" sz="2400" kern="0" dirty="0">
                <a:solidFill>
                  <a:srgbClr val="000000"/>
                </a:solidFill>
              </a:rPr>
              <a:t>u</a:t>
            </a:r>
            <a:r>
              <a:rPr lang="en-US" sz="2400" kern="0" dirty="0" smtClean="0">
                <a:solidFill>
                  <a:srgbClr val="000000"/>
                </a:solidFill>
              </a:rPr>
              <a:t>nits spot checked</a:t>
            </a:r>
            <a:endParaRPr lang="en-US" sz="2400" kern="0" dirty="0">
              <a:solidFill>
                <a:srgbClr val="000000"/>
              </a:solidFill>
            </a:endParaRPr>
          </a:p>
          <a:p>
            <a:pPr lvl="2" fontAlgn="base">
              <a:spcAft>
                <a:spcPct val="0"/>
              </a:spcAft>
              <a:buFontTx/>
              <a:buChar char="•"/>
            </a:pPr>
            <a:r>
              <a:rPr lang="en-US" sz="2200" kern="0" dirty="0">
                <a:solidFill>
                  <a:srgbClr val="000000"/>
                </a:solidFill>
              </a:rPr>
              <a:t>Fuel types of </a:t>
            </a:r>
            <a:r>
              <a:rPr lang="en-US" sz="2200" kern="0" dirty="0" smtClean="0">
                <a:solidFill>
                  <a:srgbClr val="000000"/>
                </a:solidFill>
              </a:rPr>
              <a:t>plants</a:t>
            </a:r>
          </a:p>
          <a:p>
            <a:pPr lvl="3" fontAlgn="base">
              <a:spcAft>
                <a:spcPct val="0"/>
              </a:spcAft>
              <a:buFont typeface="Wingdings" panose="05000000000000000000" pitchFamily="2" charset="2"/>
              <a:buChar char="Ø"/>
            </a:pPr>
            <a:r>
              <a:rPr lang="en-US" sz="2200" kern="0" dirty="0" smtClean="0">
                <a:solidFill>
                  <a:srgbClr val="000000"/>
                </a:solidFill>
              </a:rPr>
              <a:t>7 lignite units</a:t>
            </a:r>
          </a:p>
          <a:p>
            <a:pPr lvl="3" fontAlgn="base">
              <a:spcAft>
                <a:spcPct val="0"/>
              </a:spcAft>
              <a:buFont typeface="Wingdings" panose="05000000000000000000" pitchFamily="2" charset="2"/>
              <a:buChar char="Ø"/>
            </a:pPr>
            <a:r>
              <a:rPr lang="en-US" sz="2200" kern="0" dirty="0" smtClean="0">
                <a:solidFill>
                  <a:srgbClr val="000000"/>
                </a:solidFill>
              </a:rPr>
              <a:t>2 coal unit</a:t>
            </a:r>
          </a:p>
          <a:p>
            <a:pPr lvl="3" fontAlgn="base">
              <a:spcAft>
                <a:spcPct val="0"/>
              </a:spcAft>
              <a:buFont typeface="Wingdings" panose="05000000000000000000" pitchFamily="2" charset="2"/>
              <a:buChar char="Ø"/>
            </a:pPr>
            <a:r>
              <a:rPr lang="en-US" sz="2200" kern="0" dirty="0" smtClean="0">
                <a:solidFill>
                  <a:srgbClr val="000000"/>
                </a:solidFill>
              </a:rPr>
              <a:t>65 gas fired units (conventional and combined cycle)</a:t>
            </a:r>
          </a:p>
          <a:p>
            <a:pPr lvl="2" fontAlgn="base">
              <a:spcAft>
                <a:spcPct val="0"/>
              </a:spcAft>
              <a:buFontTx/>
              <a:buChar char="•"/>
            </a:pPr>
            <a:r>
              <a:rPr lang="en-US" sz="2200" kern="0" dirty="0" smtClean="0">
                <a:solidFill>
                  <a:srgbClr val="000000"/>
                </a:solidFill>
              </a:rPr>
              <a:t>16 </a:t>
            </a:r>
            <a:r>
              <a:rPr lang="en-US" sz="2200" kern="0" dirty="0">
                <a:solidFill>
                  <a:srgbClr val="000000"/>
                </a:solidFill>
              </a:rPr>
              <a:t>units were scheduled early due to frozen instrumentation during previous winter.</a:t>
            </a:r>
          </a:p>
          <a:p>
            <a:pPr lvl="3" fontAlgn="base">
              <a:spcAft>
                <a:spcPct val="0"/>
              </a:spcAft>
              <a:buFont typeface="Wingdings" panose="05000000000000000000" pitchFamily="2" charset="2"/>
              <a:buChar char="Ø"/>
            </a:pPr>
            <a:r>
              <a:rPr lang="en-US" sz="2200" kern="0" dirty="0">
                <a:solidFill>
                  <a:srgbClr val="000000"/>
                </a:solidFill>
              </a:rPr>
              <a:t>15 units demonstrated mitigation to prevent </a:t>
            </a:r>
            <a:r>
              <a:rPr lang="en-US" sz="2200" kern="0" dirty="0" smtClean="0">
                <a:solidFill>
                  <a:srgbClr val="000000"/>
                </a:solidFill>
              </a:rPr>
              <a:t>re-occurrence.</a:t>
            </a:r>
            <a:endParaRPr lang="en-US" sz="2200" kern="0" dirty="0">
              <a:solidFill>
                <a:srgbClr val="000000"/>
              </a:solidFill>
            </a:endParaRPr>
          </a:p>
          <a:p>
            <a:pPr lvl="3" fontAlgn="base">
              <a:spcAft>
                <a:spcPct val="0"/>
              </a:spcAft>
              <a:buFont typeface="Wingdings" panose="05000000000000000000" pitchFamily="2" charset="2"/>
              <a:buChar char="Ø"/>
            </a:pPr>
            <a:r>
              <a:rPr lang="en-US" sz="2200" kern="0" dirty="0">
                <a:solidFill>
                  <a:srgbClr val="000000"/>
                </a:solidFill>
              </a:rPr>
              <a:t>1 </a:t>
            </a:r>
            <a:r>
              <a:rPr lang="en-US" sz="2200" kern="0" dirty="0" smtClean="0">
                <a:solidFill>
                  <a:srgbClr val="000000"/>
                </a:solidFill>
              </a:rPr>
              <a:t>unit will complete improvements to </a:t>
            </a:r>
            <a:r>
              <a:rPr lang="en-US" sz="2200" kern="0" dirty="0">
                <a:solidFill>
                  <a:srgbClr val="000000"/>
                </a:solidFill>
              </a:rPr>
              <a:t>critical </a:t>
            </a:r>
            <a:r>
              <a:rPr lang="en-US" sz="2200" kern="0" dirty="0" smtClean="0">
                <a:solidFill>
                  <a:srgbClr val="000000"/>
                </a:solidFill>
              </a:rPr>
              <a:t>components list and mitigation measures by December 1, 2018.</a:t>
            </a:r>
          </a:p>
          <a:p>
            <a:pPr lvl="2" fontAlgn="base">
              <a:spcAft>
                <a:spcPct val="0"/>
              </a:spcAft>
            </a:pPr>
            <a:r>
              <a:rPr lang="en-US" sz="2200" kern="0" dirty="0" smtClean="0">
                <a:solidFill>
                  <a:srgbClr val="000000"/>
                </a:solidFill>
              </a:rPr>
              <a:t>49 </a:t>
            </a:r>
            <a:r>
              <a:rPr lang="en-US" sz="2200" kern="0" dirty="0">
                <a:solidFill>
                  <a:srgbClr val="000000"/>
                </a:solidFill>
              </a:rPr>
              <a:t>units had no deficiencies.</a:t>
            </a:r>
          </a:p>
          <a:p>
            <a:pPr lvl="2" fontAlgn="base">
              <a:spcAft>
                <a:spcPct val="0"/>
              </a:spcAft>
            </a:pPr>
            <a:r>
              <a:rPr lang="en-US" sz="2200" kern="0" dirty="0">
                <a:solidFill>
                  <a:srgbClr val="000000"/>
                </a:solidFill>
              </a:rPr>
              <a:t>9</a:t>
            </a:r>
            <a:r>
              <a:rPr lang="en-US" sz="2200" kern="0" dirty="0" smtClean="0">
                <a:solidFill>
                  <a:srgbClr val="000000"/>
                </a:solidFill>
              </a:rPr>
              <a:t> </a:t>
            </a:r>
            <a:r>
              <a:rPr lang="en-US" sz="2200" kern="0" dirty="0">
                <a:solidFill>
                  <a:srgbClr val="000000"/>
                </a:solidFill>
              </a:rPr>
              <a:t>units had deficiencies </a:t>
            </a:r>
            <a:r>
              <a:rPr lang="en-US" sz="2200" kern="0">
                <a:solidFill>
                  <a:srgbClr val="000000"/>
                </a:solidFill>
              </a:rPr>
              <a:t>and </a:t>
            </a:r>
            <a:r>
              <a:rPr lang="en-US" sz="2200" kern="0" smtClean="0">
                <a:solidFill>
                  <a:srgbClr val="000000"/>
                </a:solidFill>
              </a:rPr>
              <a:t>with a </a:t>
            </a:r>
            <a:r>
              <a:rPr lang="en-US" sz="2200" kern="0" dirty="0" smtClean="0">
                <a:solidFill>
                  <a:srgbClr val="000000"/>
                </a:solidFill>
              </a:rPr>
              <a:t>goal </a:t>
            </a:r>
            <a:r>
              <a:rPr lang="en-US" sz="2200" kern="0" dirty="0">
                <a:solidFill>
                  <a:srgbClr val="000000"/>
                </a:solidFill>
              </a:rPr>
              <a:t>to correct.</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395862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62000"/>
          </a:xfrm>
        </p:spPr>
        <p:txBody>
          <a:bodyPr/>
          <a:lstStyle/>
          <a:p>
            <a:r>
              <a:rPr lang="en-US" sz="2200" dirty="0"/>
              <a:t>Causes of frozen elements during </a:t>
            </a:r>
            <a:r>
              <a:rPr lang="en-US" sz="2200" dirty="0" smtClean="0"/>
              <a:t>January </a:t>
            </a:r>
            <a:r>
              <a:rPr lang="en-US" sz="2200" dirty="0"/>
              <a:t>1 </a:t>
            </a:r>
            <a:r>
              <a:rPr lang="en-US" sz="2200" dirty="0" smtClean="0"/>
              <a:t>to 3</a:t>
            </a:r>
            <a:r>
              <a:rPr lang="en-US" sz="2200" dirty="0"/>
              <a:t>, 2018 extreme cold </a:t>
            </a:r>
            <a:r>
              <a:rPr lang="en-US" sz="2200" dirty="0" smtClean="0"/>
              <a:t>weather event. </a:t>
            </a:r>
            <a:endParaRPr lang="en-US" sz="2200" dirty="0"/>
          </a:p>
        </p:txBody>
      </p:sp>
      <p:sp>
        <p:nvSpPr>
          <p:cNvPr id="3" name="Content Placeholder 2"/>
          <p:cNvSpPr>
            <a:spLocks noGrp="1"/>
          </p:cNvSpPr>
          <p:nvPr>
            <p:ph idx="1"/>
          </p:nvPr>
        </p:nvSpPr>
        <p:spPr>
          <a:xfrm>
            <a:off x="411858" y="990600"/>
            <a:ext cx="8534400" cy="5181600"/>
          </a:xfrm>
        </p:spPr>
        <p:txBody>
          <a:bodyPr/>
          <a:lstStyle/>
          <a:p>
            <a:pPr lvl="1"/>
            <a:r>
              <a:rPr lang="en-US" sz="2400" i="1" dirty="0" smtClean="0"/>
              <a:t>Plant A CC1 tripped – </a:t>
            </a:r>
            <a:r>
              <a:rPr lang="en-US" sz="2400" i="1" dirty="0"/>
              <a:t>loss of instrument air to main gas supply valve </a:t>
            </a:r>
            <a:r>
              <a:rPr lang="en-US" sz="2400" i="1" dirty="0" smtClean="0"/>
              <a:t>regulator due </a:t>
            </a:r>
            <a:r>
              <a:rPr lang="en-US" sz="2400" i="1" dirty="0"/>
              <a:t>to moisture freezing in instrument air </a:t>
            </a:r>
            <a:r>
              <a:rPr lang="en-US" sz="2400" i="1" dirty="0" smtClean="0"/>
              <a:t>line.  </a:t>
            </a:r>
          </a:p>
          <a:p>
            <a:pPr lvl="2">
              <a:buFont typeface="Wingdings" panose="05000000000000000000" pitchFamily="2" charset="2"/>
              <a:buChar char="Ø"/>
            </a:pPr>
            <a:r>
              <a:rPr lang="en-US" sz="2000" i="1" dirty="0" smtClean="0"/>
              <a:t>Root cause not identified.</a:t>
            </a:r>
          </a:p>
          <a:p>
            <a:pPr lvl="1"/>
            <a:r>
              <a:rPr lang="en-US" sz="2400" i="1" dirty="0" smtClean="0"/>
              <a:t>Plant B CC1 tripped – HP “A” drum level transmitter froze. </a:t>
            </a:r>
          </a:p>
          <a:p>
            <a:pPr lvl="2">
              <a:buFont typeface="Wingdings" panose="05000000000000000000" pitchFamily="2" charset="2"/>
              <a:buChar char="Ø"/>
            </a:pPr>
            <a:r>
              <a:rPr lang="en-US" sz="2000" i="1" dirty="0" smtClean="0"/>
              <a:t>Root cause; transmitter cabinet heater not working. </a:t>
            </a:r>
          </a:p>
          <a:p>
            <a:pPr lvl="2">
              <a:buFont typeface="Wingdings" panose="05000000000000000000" pitchFamily="2" charset="2"/>
              <a:buChar char="Ø"/>
            </a:pPr>
            <a:r>
              <a:rPr lang="en-US" sz="2000" i="1" dirty="0" smtClean="0"/>
              <a:t>Contributing factor - operator running in manual “A” transmitter for level control rather than median average, two of three “A, B or C” transmitters. </a:t>
            </a:r>
          </a:p>
          <a:p>
            <a:pPr lvl="1"/>
            <a:r>
              <a:rPr lang="en-US" sz="2400" i="1" dirty="0" smtClean="0"/>
              <a:t>Plant C Unit 1A tripped – drum level transmitter sensing line froze.</a:t>
            </a:r>
          </a:p>
          <a:p>
            <a:pPr lvl="2">
              <a:buFont typeface="Wingdings" panose="05000000000000000000" pitchFamily="2" charset="2"/>
              <a:buChar char="Ø"/>
            </a:pPr>
            <a:r>
              <a:rPr lang="en-US" sz="2000" i="1" dirty="0" smtClean="0"/>
              <a:t>Root cause; section of heat trace not working.  </a:t>
            </a:r>
          </a:p>
          <a:p>
            <a:pPr lvl="2">
              <a:buFont typeface="Wingdings" panose="05000000000000000000" pitchFamily="2" charset="2"/>
              <a:buChar char="Ø"/>
            </a:pPr>
            <a:r>
              <a:rPr lang="en-US" sz="2000" i="1" dirty="0" smtClean="0"/>
              <a:t>Contributing factor; heat trace testing needs improvement.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158580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685800"/>
          </a:xfrm>
        </p:spPr>
        <p:txBody>
          <a:bodyPr/>
          <a:lstStyle/>
          <a:p>
            <a:r>
              <a:rPr lang="en-US" sz="2200" dirty="0"/>
              <a:t>Causes of frozen elements during </a:t>
            </a:r>
            <a:r>
              <a:rPr lang="en-US" sz="2200" dirty="0" smtClean="0"/>
              <a:t>January </a:t>
            </a:r>
            <a:r>
              <a:rPr lang="en-US" sz="2200" dirty="0"/>
              <a:t>1 </a:t>
            </a:r>
            <a:r>
              <a:rPr lang="en-US" sz="2200" dirty="0" smtClean="0"/>
              <a:t>to 3</a:t>
            </a:r>
            <a:r>
              <a:rPr lang="en-US" sz="2200" dirty="0"/>
              <a:t>, 2018 extreme cold </a:t>
            </a:r>
            <a:r>
              <a:rPr lang="en-US" sz="2200" dirty="0" smtClean="0"/>
              <a:t>weather event</a:t>
            </a:r>
            <a:r>
              <a:rPr lang="en-US" sz="2200" dirty="0"/>
              <a:t> </a:t>
            </a:r>
            <a:r>
              <a:rPr lang="en-US" sz="2200" dirty="0" smtClean="0"/>
              <a:t>(continued).</a:t>
            </a:r>
            <a:endParaRPr lang="en-US" sz="2200" dirty="0"/>
          </a:p>
        </p:txBody>
      </p:sp>
      <p:sp>
        <p:nvSpPr>
          <p:cNvPr id="3" name="Content Placeholder 2"/>
          <p:cNvSpPr>
            <a:spLocks noGrp="1"/>
          </p:cNvSpPr>
          <p:nvPr>
            <p:ph idx="1"/>
          </p:nvPr>
        </p:nvSpPr>
        <p:spPr>
          <a:xfrm>
            <a:off x="381000" y="1143000"/>
            <a:ext cx="8534400" cy="3886200"/>
          </a:xfrm>
        </p:spPr>
        <p:txBody>
          <a:bodyPr/>
          <a:lstStyle/>
          <a:p>
            <a:pPr lvl="1"/>
            <a:r>
              <a:rPr lang="en-US" sz="2400" i="1" dirty="0" smtClean="0"/>
              <a:t>Plant D CC1 tripped – heat trace boiling of low leg for condensate level.</a:t>
            </a:r>
          </a:p>
          <a:p>
            <a:pPr lvl="2">
              <a:buFont typeface="Wingdings" panose="05000000000000000000" pitchFamily="2" charset="2"/>
              <a:buChar char="Ø"/>
            </a:pPr>
            <a:r>
              <a:rPr lang="en-US" sz="2000" i="1" dirty="0" smtClean="0"/>
              <a:t>Root cause; incorrect heat trace for application.</a:t>
            </a:r>
          </a:p>
          <a:p>
            <a:pPr marL="914400" lvl="2" indent="0">
              <a:buNone/>
            </a:pPr>
            <a:endParaRPr lang="en-US" sz="2000" i="1" dirty="0" smtClean="0"/>
          </a:p>
          <a:p>
            <a:pPr lvl="1"/>
            <a:r>
              <a:rPr lang="en-US" sz="2400" i="1" dirty="0" smtClean="0"/>
              <a:t>Plant E CC1 tripped – three HP drum level transmitters froze.</a:t>
            </a:r>
          </a:p>
          <a:p>
            <a:pPr lvl="2">
              <a:buFont typeface="Wingdings" panose="05000000000000000000" pitchFamily="2" charset="2"/>
              <a:buChar char="Ø"/>
            </a:pPr>
            <a:r>
              <a:rPr lang="en-US" sz="2000" i="1" dirty="0" smtClean="0"/>
              <a:t>Root cause; tripped circuit breaker in heat trace panel.  </a:t>
            </a:r>
          </a:p>
          <a:p>
            <a:pPr lvl="2">
              <a:buFont typeface="Wingdings" panose="05000000000000000000" pitchFamily="2" charset="2"/>
              <a:buChar char="Ø"/>
            </a:pPr>
            <a:r>
              <a:rPr lang="en-US" sz="2000" i="1" dirty="0" smtClean="0"/>
              <a:t>Contributing factor; operators failed to verify HP transmitter enclosures temperatures on rounds.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2616943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23118"/>
          </a:xfrm>
        </p:spPr>
        <p:txBody>
          <a:bodyPr/>
          <a:lstStyle/>
          <a:p>
            <a:r>
              <a:rPr lang="en-US" sz="2400" dirty="0" smtClean="0"/>
              <a:t>Causes of frozen elements during January </a:t>
            </a:r>
            <a:r>
              <a:rPr lang="en-US" sz="2400" dirty="0"/>
              <a:t>15 to 17, 2018 extreme cold weather event.</a:t>
            </a:r>
          </a:p>
        </p:txBody>
      </p:sp>
      <p:sp>
        <p:nvSpPr>
          <p:cNvPr id="3" name="Content Placeholder 2"/>
          <p:cNvSpPr>
            <a:spLocks noGrp="1"/>
          </p:cNvSpPr>
          <p:nvPr>
            <p:ph idx="1"/>
          </p:nvPr>
        </p:nvSpPr>
        <p:spPr>
          <a:xfrm>
            <a:off x="304800" y="1219200"/>
            <a:ext cx="8534400" cy="4876800"/>
          </a:xfrm>
        </p:spPr>
        <p:txBody>
          <a:bodyPr/>
          <a:lstStyle/>
          <a:p>
            <a:pPr lvl="1"/>
            <a:r>
              <a:rPr lang="en-US" sz="2300" i="1" dirty="0" smtClean="0"/>
              <a:t>Plant A_CC1 tripped – loss of instrument air to main gas supply valve due to moisture freezing in instrument air line.</a:t>
            </a:r>
          </a:p>
          <a:p>
            <a:pPr lvl="2">
              <a:buFont typeface="Wingdings" panose="05000000000000000000" pitchFamily="2" charset="2"/>
              <a:buChar char="Ø"/>
            </a:pPr>
            <a:r>
              <a:rPr lang="en-US" sz="2000" i="1" dirty="0" smtClean="0"/>
              <a:t>Root cause; steam side and air side check valves failed.   </a:t>
            </a:r>
          </a:p>
          <a:p>
            <a:pPr lvl="1"/>
            <a:r>
              <a:rPr lang="en-US" sz="2300" i="1" dirty="0" smtClean="0"/>
              <a:t>Plant B_GT1 tripped – one of two rotor cooling air heat exchanger transmitter froze, which caused a low level condition.</a:t>
            </a:r>
          </a:p>
          <a:p>
            <a:pPr lvl="2">
              <a:buFont typeface="Wingdings" panose="05000000000000000000" pitchFamily="2" charset="2"/>
              <a:buChar char="Ø"/>
            </a:pPr>
            <a:r>
              <a:rPr lang="en-US" sz="2000" i="1" dirty="0" smtClean="0"/>
              <a:t>Root cause; lack of transmitter cabinet heater.  </a:t>
            </a:r>
          </a:p>
          <a:p>
            <a:pPr lvl="2">
              <a:buFont typeface="Wingdings" panose="05000000000000000000" pitchFamily="2" charset="2"/>
              <a:buChar char="Ø"/>
            </a:pPr>
            <a:r>
              <a:rPr lang="en-US" sz="2000" i="1" dirty="0" smtClean="0"/>
              <a:t>Corrective action; plant to install cabinet heater.</a:t>
            </a:r>
          </a:p>
          <a:p>
            <a:pPr lvl="1"/>
            <a:r>
              <a:rPr lang="en-US" sz="2300" i="1" dirty="0" smtClean="0"/>
              <a:t>Plant C_G1 tripped – sensing line level transmitter froze.</a:t>
            </a:r>
          </a:p>
          <a:p>
            <a:pPr lvl="2">
              <a:buFont typeface="Wingdings" panose="05000000000000000000" pitchFamily="2" charset="2"/>
              <a:buChar char="Ø"/>
            </a:pPr>
            <a:r>
              <a:rPr lang="en-US" sz="2000" i="1" dirty="0" smtClean="0"/>
              <a:t>Root cause; insulation missing.  </a:t>
            </a:r>
          </a:p>
          <a:p>
            <a:pPr lvl="2">
              <a:buFont typeface="Wingdings" panose="05000000000000000000" pitchFamily="2" charset="2"/>
              <a:buChar char="Ø"/>
            </a:pPr>
            <a:r>
              <a:rPr lang="en-US" sz="2000" i="1" dirty="0" smtClean="0"/>
              <a:t>Corrective action; plant to install flexible wrap insulation.  Heat trace is not an option for this section of line. </a:t>
            </a:r>
            <a:endParaRPr lang="en-US" sz="20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37343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66267544BEEF4CA79360598C52B23F" ma:contentTypeVersion="0" ma:contentTypeDescription="Create a new document." ma:contentTypeScope="" ma:versionID="2aeb741da81b9bc143d9cc9a07592d1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C5283BC-B04D-470D-82EE-5EDAF0E60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1702</TotalTime>
  <Words>1211</Words>
  <Application>Microsoft Office PowerPoint</Application>
  <PresentationFormat>On-screen Show (4:3)</PresentationFormat>
  <Paragraphs>160</Paragraphs>
  <Slides>19</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Times New Roman</vt:lpstr>
      <vt:lpstr>Wingdings</vt:lpstr>
      <vt:lpstr>1_Custom Design</vt:lpstr>
      <vt:lpstr>Office Theme</vt:lpstr>
      <vt:lpstr>Custom Design</vt:lpstr>
      <vt:lpstr>2_Custom Design</vt:lpstr>
      <vt:lpstr>PowerPoint Presentation</vt:lpstr>
      <vt:lpstr>February 2011 Headlines….</vt:lpstr>
      <vt:lpstr>Four coldest days in the past eight years</vt:lpstr>
      <vt:lpstr>Hours at and below freezing (32 DegF or less) during four coldest days in ERCOT in the past eight years.</vt:lpstr>
      <vt:lpstr>PowerPoint Presentation</vt:lpstr>
      <vt:lpstr>Plant spot checks winter season 2017_2018</vt:lpstr>
      <vt:lpstr>Causes of frozen elements during January 1 to 3, 2018 extreme cold weather event. </vt:lpstr>
      <vt:lpstr>Causes of frozen elements during January 1 to 3, 2018 extreme cold weather event (continued).</vt:lpstr>
      <vt:lpstr>Causes of frozen elements during January 15 to 17, 2018 extreme cold weather event.</vt:lpstr>
      <vt:lpstr>January 1 and 17, 2018 extreme cold weather event.</vt:lpstr>
      <vt:lpstr>Steam side check valves for CT’s</vt:lpstr>
      <vt:lpstr>Air side check valve</vt:lpstr>
      <vt:lpstr>Added instrument air blow down and gas regulator to main supply valve.  </vt:lpstr>
      <vt:lpstr>PowerPoint Presentation</vt:lpstr>
      <vt:lpstr>Identifying critical components or equipment is required</vt:lpstr>
      <vt:lpstr>Mitigation measures to prevent freezing of critical components</vt:lpstr>
      <vt:lpstr>Comments</vt:lpstr>
      <vt:lpstr>PowerPoint Presentation</vt:lpstr>
      <vt:lpstr>Thank you generator owners, operators and plant staff for your efforts on winter weatherization!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Mago, Nitika</cp:lastModifiedBy>
  <cp:revision>323</cp:revision>
  <cp:lastPrinted>2018-08-20T14:20:21Z</cp:lastPrinted>
  <dcterms:created xsi:type="dcterms:W3CDTF">2016-01-21T15:20:31Z</dcterms:created>
  <dcterms:modified xsi:type="dcterms:W3CDTF">2018-09-04T19:42:13Z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0x0101009466267544BEEF4CA79360598C52B23F</vt:lpwstr>
  </property>
</Properties>
</file>