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8" r:id="rId5"/>
    <p:sldId id="264" r:id="rId6"/>
    <p:sldId id="270" r:id="rId7"/>
    <p:sldId id="263" r:id="rId8"/>
    <p:sldId id="274" r:id="rId9"/>
    <p:sldId id="260" r:id="rId10"/>
    <p:sldId id="267" r:id="rId11"/>
    <p:sldId id="273" r:id="rId12"/>
    <p:sldId id="276" r:id="rId13"/>
    <p:sldId id="261" r:id="rId14"/>
    <p:sldId id="262" r:id="rId15"/>
    <p:sldId id="271" r:id="rId16"/>
    <p:sldId id="269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43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98B8-B5B1-9F40-BF24-EB72FB0407B2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5C57-27A1-3442-AE59-ED75B2152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457200" rtl="0" eaLnBrk="1" latinLnBrk="0" hangingPunct="1">
      <a:buFont typeface="Arial"/>
      <a:buChar char="•"/>
      <a:defRPr sz="1400" kern="1200">
        <a:solidFill>
          <a:schemeClr val="tx1"/>
        </a:solidFill>
        <a:latin typeface="Arial"/>
        <a:ea typeface="+mn-ea"/>
        <a:cs typeface="Arial"/>
      </a:defRPr>
    </a:lvl1pPr>
    <a:lvl2pPr marL="6286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2pPr>
    <a:lvl3pPr marL="10858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3pPr>
    <a:lvl4pPr marL="15430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4pPr>
    <a:lvl5pPr marL="2000250" indent="-171450" algn="l" defTabSz="457200" rtl="0" eaLnBrk="1" latinLnBrk="0" hangingPunct="1">
      <a:buFont typeface="Lucida Grande"/>
      <a:buChar char="-"/>
      <a:defRPr sz="14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5C57-27A1-3442-AE59-ED75B2152BE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8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5C57-27A1-3442-AE59-ED75B2152BE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5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CRA_2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811838"/>
            <a:ext cx="2247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FACETING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750" y="1392595"/>
            <a:ext cx="8164286" cy="615553"/>
          </a:xfrm>
        </p:spPr>
        <p:txBody>
          <a:bodyPr>
            <a:spAutoFit/>
          </a:bodyPr>
          <a:lstStyle>
            <a:lvl1pPr algn="l">
              <a:defRPr sz="34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49" y="2244123"/>
            <a:ext cx="8164287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53150" y="6481763"/>
            <a:ext cx="2825750" cy="160337"/>
          </a:xfrm>
        </p:spPr>
        <p:txBody>
          <a:bodyPr/>
          <a:lstStyle>
            <a:lvl1pPr algn="r"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lueFACETING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5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53150" y="6481763"/>
            <a:ext cx="2825750" cy="160337"/>
          </a:xfrm>
        </p:spPr>
        <p:txBody>
          <a:bodyPr/>
          <a:lstStyle>
            <a:lvl1pPr algn="r"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6" descr="LCRA_28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981290"/>
            <a:ext cx="1789116" cy="6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74060" y="147760"/>
            <a:ext cx="8104840" cy="3902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14614" y="4295506"/>
            <a:ext cx="8164286" cy="615553"/>
          </a:xfrm>
        </p:spPr>
        <p:txBody>
          <a:bodyPr>
            <a:spAutoFit/>
          </a:bodyPr>
          <a:lstStyle>
            <a:lvl1pPr algn="l">
              <a:defRPr sz="3400" b="1" cap="all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4613" y="5126716"/>
            <a:ext cx="8164287" cy="58418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4368" y="581370"/>
            <a:ext cx="8727382" cy="584776"/>
          </a:xfrm>
        </p:spPr>
        <p:txBody>
          <a:bodyPr>
            <a:sp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94368" y="1295423"/>
            <a:ext cx="8727382" cy="4727905"/>
          </a:xfrm>
        </p:spPr>
        <p:txBody>
          <a:bodyPr/>
          <a:lstStyle>
            <a:lvl1pPr>
              <a:spcBef>
                <a:spcPts val="500"/>
              </a:spcBef>
              <a:spcAft>
                <a:spcPts val="1000"/>
              </a:spcAft>
              <a:defRPr sz="28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500"/>
              </a:spcBef>
              <a:defRPr sz="2400"/>
            </a:lvl3pPr>
            <a:lvl4pPr>
              <a:spcBef>
                <a:spcPts val="500"/>
              </a:spcBef>
              <a:defRPr sz="2200"/>
            </a:lvl4pPr>
            <a:lvl5pPr>
              <a:spcBef>
                <a:spcPts val="5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5F4C-8472-5846-93D4-3FFED3373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94367" y="1307966"/>
            <a:ext cx="4260401" cy="469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59923" y="1300361"/>
            <a:ext cx="4261826" cy="4692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4927-1093-7D4E-95FB-99CC48DDA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94367" y="1307965"/>
            <a:ext cx="4260401" cy="56253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94367" y="1929536"/>
            <a:ext cx="4260401" cy="4078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9923" y="1307965"/>
            <a:ext cx="4261826" cy="56253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59923" y="1929536"/>
            <a:ext cx="4261826" cy="4078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1EA0-A663-7E4A-BEE5-0270CAE5D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94368" y="1259118"/>
            <a:ext cx="8727382" cy="3937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68" y="5336028"/>
            <a:ext cx="8727382" cy="70250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368" y="612148"/>
            <a:ext cx="8727382" cy="52322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4050-8D54-A24E-9FA3-8E5AE65ED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aceting_Thinnest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LCRA_2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10300"/>
            <a:ext cx="1225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645150" y="6391275"/>
            <a:ext cx="2895600" cy="271463"/>
          </a:xfrm>
        </p:spPr>
        <p:txBody>
          <a:bodyPr/>
          <a:lstStyle>
            <a:lvl1pPr algn="r"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0750" y="6391275"/>
            <a:ext cx="381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25CA-F085-0546-AFD6-8620BFEFC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aceting_Thinnest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CRA_28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56" y="4964033"/>
            <a:ext cx="1714398" cy="6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lat-Social-Icons-72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5" y="880275"/>
            <a:ext cx="406400" cy="406400"/>
          </a:xfrm>
          <a:prstGeom prst="rect">
            <a:avLst/>
          </a:prstGeom>
        </p:spPr>
      </p:pic>
      <p:pic>
        <p:nvPicPr>
          <p:cNvPr id="3" name="Picture 2" descr="Flat-Social-Icons-51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9" y="880275"/>
            <a:ext cx="406400" cy="406400"/>
          </a:xfrm>
          <a:prstGeom prst="rect">
            <a:avLst/>
          </a:prstGeom>
        </p:spPr>
      </p:pic>
      <p:pic>
        <p:nvPicPr>
          <p:cNvPr id="4" name="Picture 3" descr="Flat-Social-Icons-54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9" y="1994610"/>
            <a:ext cx="406400" cy="406400"/>
          </a:xfrm>
          <a:prstGeom prst="rect">
            <a:avLst/>
          </a:prstGeom>
        </p:spPr>
      </p:pic>
      <p:pic>
        <p:nvPicPr>
          <p:cNvPr id="5" name="Picture 4" descr="Flat-Social-Icons-57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5" y="1994610"/>
            <a:ext cx="406400" cy="406400"/>
          </a:xfrm>
          <a:prstGeom prst="rect">
            <a:avLst/>
          </a:prstGeom>
        </p:spPr>
      </p:pic>
      <p:pic>
        <p:nvPicPr>
          <p:cNvPr id="10" name="Picture 9" descr="Flat-Social-Icons-66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23" y="3136778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220451" y="1305712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lowercoloradoriverauthority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0451" y="2457723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@LCRA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220451" y="3618963"/>
            <a:ext cx="4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LCRAvideo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20451" y="5777199"/>
            <a:ext cx="4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P.O.</a:t>
            </a:r>
            <a:r>
              <a:rPr lang="en-US" baseline="0" dirty="0" smtClean="0"/>
              <a:t> Box 220, Austin, TX 78767-0220</a:t>
            </a:r>
          </a:p>
          <a:p>
            <a:pPr algn="ctr"/>
            <a:r>
              <a:rPr lang="en-US" baseline="0" dirty="0" err="1" smtClean="0"/>
              <a:t>lcra.org</a:t>
            </a:r>
            <a:r>
              <a:rPr lang="en-US" baseline="0" dirty="0" smtClean="0"/>
              <a:t> | 800-776-5272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350" y="274638"/>
            <a:ext cx="8502650" cy="42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0350" y="1004888"/>
            <a:ext cx="85026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A04A4C-97B7-0F47-961D-0CCA0BDFD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none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145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1717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750" y="730877"/>
            <a:ext cx="8164286" cy="1938992"/>
          </a:xfrm>
        </p:spPr>
        <p:txBody>
          <a:bodyPr/>
          <a:lstStyle/>
          <a:p>
            <a:pPr algn="ctr"/>
            <a:r>
              <a:rPr lang="en-US" sz="6000" dirty="0" smtClean="0"/>
              <a:t>LCRA Freeze protection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53" y="2823187"/>
            <a:ext cx="8164287" cy="1752600"/>
          </a:xfrm>
        </p:spPr>
        <p:txBody>
          <a:bodyPr/>
          <a:lstStyle/>
          <a:p>
            <a:pPr algn="ctr"/>
            <a:r>
              <a:rPr lang="en-US" sz="2400" dirty="0" smtClean="0"/>
              <a:t>Presented </a:t>
            </a:r>
            <a:r>
              <a:rPr lang="en-US" sz="2400" dirty="0" smtClean="0"/>
              <a:t>by: Jason Kessel</a:t>
            </a:r>
          </a:p>
          <a:p>
            <a:pPr algn="ctr"/>
            <a:r>
              <a:rPr lang="en-US" sz="2400" dirty="0" smtClean="0"/>
              <a:t>Created by: Jack Sandel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153661" y="6481706"/>
            <a:ext cx="2825379" cy="16064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sz="3200" dirty="0" smtClean="0"/>
              <a:t>Thermocouples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681" y="1456840"/>
            <a:ext cx="4260401" cy="46925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Still take amp readings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Place a thermocouple near end of heat trace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Read with Fluke meter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82" y="1118227"/>
            <a:ext cx="3777597" cy="29374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72" y="4332830"/>
            <a:ext cx="3346464" cy="211942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21053362">
            <a:off x="7719047" y="2701644"/>
            <a:ext cx="666952" cy="1199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912475">
            <a:off x="6939337" y="2648906"/>
            <a:ext cx="618023" cy="1092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1053362">
            <a:off x="5761323" y="2648906"/>
            <a:ext cx="618023" cy="1092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54378" y="2190167"/>
            <a:ext cx="331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Thermocouple Pigtails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 Wrap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" y="1952368"/>
            <a:ext cx="4088415" cy="341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33" y="1952368"/>
            <a:ext cx="4088417" cy="34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sz="3200" dirty="0" smtClean="0"/>
              <a:t>Scaffold Wrap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1828800"/>
            <a:ext cx="4260850" cy="34234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39049" y="1135368"/>
            <a:ext cx="4481383" cy="4972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Acts as shield from wind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Shrink with </a:t>
            </a:r>
            <a:r>
              <a:rPr lang="en-US" sz="2800" dirty="0"/>
              <a:t>open flame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Secure with rope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Reduces convective HX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Non-Flammable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  <a:r>
              <a:rPr lang="en-US" sz="2800" b="1" dirty="0" smtClean="0"/>
              <a:t>ore </a:t>
            </a:r>
            <a:r>
              <a:rPr lang="en-US" sz="2800" b="1" dirty="0" smtClean="0"/>
              <a:t>durable than </a:t>
            </a:r>
            <a:r>
              <a:rPr lang="en-US" sz="2800" b="1" dirty="0" smtClean="0"/>
              <a:t>tarps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 </a:t>
            </a:r>
            <a:r>
              <a:rPr lang="en-US" dirty="0" smtClean="0"/>
              <a:t>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68" y="1295423"/>
            <a:ext cx="7952854" cy="47279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Easy to install and repair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Long lasting and effective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More cost effective than replacing tarps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Fire retardant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Lightweight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LCRA Freeze Protection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Gel filled transmitters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Thermocouples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Scaffold wrap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A825CA-F085-0546-AFD6-8620BFEFC0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4296" y="2981738"/>
            <a:ext cx="4075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04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Heat Tracing Issues</a:t>
            </a:r>
          </a:p>
          <a:p>
            <a:r>
              <a:rPr lang="en-US" dirty="0" smtClean="0"/>
              <a:t>Transmitters</a:t>
            </a:r>
          </a:p>
          <a:p>
            <a:r>
              <a:rPr lang="en-US" dirty="0" smtClean="0"/>
              <a:t>Thermocouples</a:t>
            </a:r>
          </a:p>
          <a:p>
            <a:r>
              <a:rPr lang="en-US" dirty="0" smtClean="0"/>
              <a:t>Scaffold Wrap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92" y="1971659"/>
            <a:ext cx="2953502" cy="33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36102"/>
            <a:ext cx="8727382" cy="58477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6" y="2851631"/>
            <a:ext cx="2744201" cy="15919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3" y="1166146"/>
            <a:ext cx="2770174" cy="15949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3204" y="1166146"/>
            <a:ext cx="3729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Sim Gideon</a:t>
            </a:r>
          </a:p>
          <a:p>
            <a:pPr algn="ctr"/>
            <a:r>
              <a:rPr lang="en-US" sz="2200" dirty="0" smtClean="0"/>
              <a:t>3 Conventional Gas Fired Drum Units</a:t>
            </a:r>
          </a:p>
          <a:p>
            <a:pPr algn="ctr"/>
            <a:r>
              <a:rPr lang="en-US" sz="2200" dirty="0" smtClean="0"/>
              <a:t> Capacity ~ 607 MW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3204" y="2851948"/>
            <a:ext cx="3729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Lost Pines</a:t>
            </a:r>
          </a:p>
          <a:p>
            <a:pPr algn="ctr"/>
            <a:r>
              <a:rPr lang="en-US" sz="2200" dirty="0" smtClean="0"/>
              <a:t>2x1 Combined Cycle</a:t>
            </a:r>
          </a:p>
          <a:p>
            <a:pPr algn="ctr"/>
            <a:r>
              <a:rPr lang="en-US" sz="2200" dirty="0" smtClean="0"/>
              <a:t>Natural Gas </a:t>
            </a:r>
          </a:p>
          <a:p>
            <a:pPr algn="ctr"/>
            <a:r>
              <a:rPr lang="en-US" sz="2200" dirty="0" smtClean="0"/>
              <a:t>Capacity ~ 510 MW</a:t>
            </a:r>
            <a:endParaRPr lang="en-US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6" y="4510259"/>
            <a:ext cx="2756535" cy="1594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3203" y="4512056"/>
            <a:ext cx="3729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Winchester</a:t>
            </a:r>
          </a:p>
          <a:p>
            <a:pPr algn="ctr"/>
            <a:r>
              <a:rPr lang="en-US" sz="2200" dirty="0" smtClean="0"/>
              <a:t>4 Simple Cycle</a:t>
            </a:r>
          </a:p>
          <a:p>
            <a:pPr algn="ctr"/>
            <a:r>
              <a:rPr lang="en-US" sz="2200" dirty="0" smtClean="0"/>
              <a:t>Natural Gas </a:t>
            </a:r>
          </a:p>
          <a:p>
            <a:pPr algn="ctr"/>
            <a:r>
              <a:rPr lang="en-US" sz="2200" dirty="0" smtClean="0"/>
              <a:t>Capacity ~ 176 MW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92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37955"/>
            <a:ext cx="8727382" cy="584776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65" y="1111450"/>
            <a:ext cx="4793987" cy="49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sz="3200" dirty="0" smtClean="0"/>
              <a:t>Heat Tracing </a:t>
            </a:r>
            <a:r>
              <a:rPr lang="en-US" sz="3200" dirty="0" smtClean="0"/>
              <a:t>Issues in the Past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4367" y="1150757"/>
            <a:ext cx="5769828" cy="387590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Moisture can corrode heat trace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Insulation can fall off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Inadvertent line damage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Expensive to install and operate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T</a:t>
            </a:r>
            <a:r>
              <a:rPr lang="en-US" sz="2600" dirty="0" smtClean="0"/>
              <a:t>est </a:t>
            </a:r>
            <a:r>
              <a:rPr lang="en-US" sz="2600" dirty="0" smtClean="0"/>
              <a:t>today, fails tomorrow without notice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3168" r="10476" b="886"/>
          <a:stretch/>
        </p:blipFill>
        <p:spPr>
          <a:xfrm>
            <a:off x="5758248" y="2018271"/>
            <a:ext cx="3163501" cy="2574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5211" y="1952712"/>
            <a:ext cx="1960605" cy="97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dirty="0" smtClean="0"/>
              <a:t>Transmitters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78" y="1266086"/>
            <a:ext cx="3597618" cy="479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" y="1266087"/>
            <a:ext cx="3597617" cy="47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dirty="0" smtClean="0"/>
              <a:t>Transmitters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Capillary 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Silicon fill fluid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Freezes ~ - 40F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Reduces heat trace and insulation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Works well during </a:t>
            </a:r>
            <a:r>
              <a:rPr lang="en-US" dirty="0" smtClean="0"/>
              <a:t>operation</a:t>
            </a:r>
          </a:p>
          <a:p>
            <a:pPr>
              <a:lnSpc>
                <a:spcPct val="150000"/>
              </a:lnSpc>
            </a:pPr>
            <a:r>
              <a:rPr lang="en-US" dirty="0"/>
              <a:t>Used for level and pressure transmitters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2" y="927476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dirty="0" smtClean="0"/>
              <a:t>New Transmitter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Fluctuations during startup/shutdown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Readings (fluid density) affected by: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Skin leaks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Ambient temperature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Expensive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Still have to heat trace leg to transmitter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25F4C-8472-5846-93D4-3FFED33737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68" y="581371"/>
            <a:ext cx="8727382" cy="584775"/>
          </a:xfrm>
        </p:spPr>
        <p:txBody>
          <a:bodyPr/>
          <a:lstStyle/>
          <a:p>
            <a:r>
              <a:rPr lang="en-US" sz="3200" dirty="0" smtClean="0"/>
              <a:t>Thermocouples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9" y="1308100"/>
            <a:ext cx="3519487" cy="46926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157523" y="1308100"/>
            <a:ext cx="4915876" cy="40003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Used for critical instrumentation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Validates </a:t>
            </a:r>
            <a:r>
              <a:rPr lang="en-US" sz="2800" dirty="0" smtClean="0"/>
              <a:t>heat trace </a:t>
            </a:r>
            <a:r>
              <a:rPr lang="en-US" sz="2800" dirty="0" smtClean="0"/>
              <a:t>effectiveness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Low skill set to </a:t>
            </a:r>
            <a:r>
              <a:rPr lang="en-US" sz="2800" dirty="0" smtClean="0"/>
              <a:t>monitor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514927-1093-7D4E-95FB-99CC48DDAEE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357" t="66736" r="6740" b="10710"/>
          <a:stretch/>
        </p:blipFill>
        <p:spPr>
          <a:xfrm>
            <a:off x="423679" y="1308100"/>
            <a:ext cx="2212708" cy="2301216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01319" y="4578980"/>
            <a:ext cx="928360" cy="9074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RA_Template">
  <a:themeElements>
    <a:clrScheme name="LCRA Color Palette">
      <a:dk1>
        <a:sysClr val="windowText" lastClr="000000"/>
      </a:dk1>
      <a:lt1>
        <a:sysClr val="window" lastClr="FFFFFF"/>
      </a:lt1>
      <a:dk2>
        <a:srgbClr val="023163"/>
      </a:dk2>
      <a:lt2>
        <a:srgbClr val="FFFFFF"/>
      </a:lt2>
      <a:accent1>
        <a:srgbClr val="0077C8"/>
      </a:accent1>
      <a:accent2>
        <a:srgbClr val="DC4405"/>
      </a:accent2>
      <a:accent3>
        <a:srgbClr val="78BE20"/>
      </a:accent3>
      <a:accent4>
        <a:srgbClr val="FFA300"/>
      </a:accent4>
      <a:accent5>
        <a:srgbClr val="00AEC7"/>
      </a:accent5>
      <a:accent6>
        <a:srgbClr val="478465"/>
      </a:accent6>
      <a:hlink>
        <a:srgbClr val="2200CC"/>
      </a:hlink>
      <a:folHlink>
        <a:srgbClr val="551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6267544BEEF4CA79360598C52B23F" ma:contentTypeVersion="0" ma:contentTypeDescription="Create a new document." ma:contentTypeScope="" ma:versionID="2aeb741da81b9bc143d9cc9a07592d18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145D7-3A43-42B4-B7C2-007899FC41E5}"/>
</file>

<file path=customXml/itemProps2.xml><?xml version="1.0" encoding="utf-8"?>
<ds:datastoreItem xmlns:ds="http://schemas.openxmlformats.org/officeDocument/2006/customXml" ds:itemID="{D9A54B2F-7C45-44CA-AEDF-9828AF011182}"/>
</file>

<file path=customXml/itemProps3.xml><?xml version="1.0" encoding="utf-8"?>
<ds:datastoreItem xmlns:ds="http://schemas.openxmlformats.org/officeDocument/2006/customXml" ds:itemID="{E96E5396-AEC9-4125-932B-0FB3D8629C32}"/>
</file>

<file path=docProps/app.xml><?xml version="1.0" encoding="utf-8"?>
<Properties xmlns="http://schemas.openxmlformats.org/officeDocument/2006/extended-properties" xmlns:vt="http://schemas.openxmlformats.org/officeDocument/2006/docPropsVTypes">
  <Template>LCRA_Template</Template>
  <TotalTime>11852</TotalTime>
  <Words>247</Words>
  <Application>Microsoft Office PowerPoint</Application>
  <PresentationFormat>On-screen Show (4:3)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Lucida Grande</vt:lpstr>
      <vt:lpstr>LCRA_Template</vt:lpstr>
      <vt:lpstr>LCRA Freeze protection </vt:lpstr>
      <vt:lpstr>Agenda</vt:lpstr>
      <vt:lpstr>Background</vt:lpstr>
      <vt:lpstr>Background</vt:lpstr>
      <vt:lpstr>Heat Tracing Issues in the Past</vt:lpstr>
      <vt:lpstr>Transmitters</vt:lpstr>
      <vt:lpstr>Transmitters</vt:lpstr>
      <vt:lpstr>New Transmitter Issues</vt:lpstr>
      <vt:lpstr>Thermocouples</vt:lpstr>
      <vt:lpstr>Thermocouples</vt:lpstr>
      <vt:lpstr>Scaffold Wrap</vt:lpstr>
      <vt:lpstr>Scaffold Wrap</vt:lpstr>
      <vt:lpstr>Scaffold Wrap</vt:lpstr>
      <vt:lpstr>Conclusion</vt:lpstr>
      <vt:lpstr>PowerPoint Presentation</vt:lpstr>
    </vt:vector>
  </TitlesOfParts>
  <Company>Lower Colorado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LCRA Freeze protection</dc:title>
  <dc:creator>Jack Sandel</dc:creator>
  <cp:lastModifiedBy>Jack Sandel</cp:lastModifiedBy>
  <cp:revision>33</cp:revision>
  <dcterms:created xsi:type="dcterms:W3CDTF">2018-08-01T20:23:18Z</dcterms:created>
  <dcterms:modified xsi:type="dcterms:W3CDTF">2018-08-20T13:21:50Z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0x0101009466267544BEEF4CA79360598C52B23F</vt:lpwstr>
  </property>
</Properties>
</file>