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Lst>
  <p:notesMasterIdLst>
    <p:notesMasterId r:id="rId23"/>
  </p:notesMasterIdLst>
  <p:sldIdLst>
    <p:sldId id="264" r:id="rId5"/>
    <p:sldId id="286" r:id="rId6"/>
    <p:sldId id="268" r:id="rId7"/>
    <p:sldId id="267" r:id="rId8"/>
    <p:sldId id="284" r:id="rId9"/>
    <p:sldId id="269" r:id="rId10"/>
    <p:sldId id="266" r:id="rId11"/>
    <p:sldId id="281" r:id="rId12"/>
    <p:sldId id="283" r:id="rId13"/>
    <p:sldId id="282" r:id="rId14"/>
    <p:sldId id="287" r:id="rId15"/>
    <p:sldId id="276" r:id="rId16"/>
    <p:sldId id="288" r:id="rId17"/>
    <p:sldId id="289" r:id="rId18"/>
    <p:sldId id="278" r:id="rId19"/>
    <p:sldId id="285" r:id="rId20"/>
    <p:sldId id="279" r:id="rId21"/>
    <p:sldId id="263" r:id="rId22"/>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CC9900"/>
    <a:srgbClr val="3399FF"/>
    <a:srgbClr val="003296"/>
    <a:srgbClr val="0066CC"/>
    <a:srgbClr val="004487"/>
    <a:srgbClr val="005092"/>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8" autoAdjust="0"/>
    <p:restoredTop sz="63614" autoAdjust="0"/>
  </p:normalViewPr>
  <p:slideViewPr>
    <p:cSldViewPr>
      <p:cViewPr varScale="1">
        <p:scale>
          <a:sx n="48" d="100"/>
          <a:sy n="48" d="100"/>
        </p:scale>
        <p:origin x="1816" y="2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2" d="100"/>
          <a:sy n="82" d="100"/>
        </p:scale>
        <p:origin x="315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Winter Peak Demand Comparison</a:t>
            </a:r>
          </a:p>
          <a:p>
            <a:pPr>
              <a:defRPr/>
            </a:pPr>
            <a:endParaRPr lang="en-US"/>
          </a:p>
        </c:rich>
      </c:tx>
      <c:layout>
        <c:manualLayout>
          <c:xMode val="edge"/>
          <c:yMode val="edge"/>
          <c:x val="0.25330218983821051"/>
          <c:y val="1.639344262295082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'Demand MW'!$B$1</c:f>
              <c:strCache>
                <c:ptCount val="1"/>
                <c:pt idx="0">
                  <c:v>Winter 2014 - 15</c:v>
                </c:pt>
              </c:strCache>
            </c:strRef>
          </c:tx>
          <c:spPr>
            <a:solidFill>
              <a:schemeClr val="accent1"/>
            </a:solidFill>
            <a:ln>
              <a:noFill/>
            </a:ln>
            <a:effectLst/>
          </c:spPr>
          <c:invertIfNegative val="0"/>
          <c:cat>
            <c:strRef>
              <c:f>'Demand MW'!$A$2:$A$4</c:f>
              <c:strCache>
                <c:ptCount val="3"/>
                <c:pt idx="0">
                  <c:v>December</c:v>
                </c:pt>
                <c:pt idx="1">
                  <c:v>January</c:v>
                </c:pt>
                <c:pt idx="2">
                  <c:v>February</c:v>
                </c:pt>
              </c:strCache>
            </c:strRef>
          </c:cat>
          <c:val>
            <c:numRef>
              <c:f>'Demand MW'!$B$2:$B$4</c:f>
              <c:numCache>
                <c:formatCode>#,##0</c:formatCode>
                <c:ptCount val="3"/>
                <c:pt idx="0">
                  <c:v>48362</c:v>
                </c:pt>
                <c:pt idx="1">
                  <c:v>56831.780261</c:v>
                </c:pt>
                <c:pt idx="2">
                  <c:v>54539.425095000013</c:v>
                </c:pt>
              </c:numCache>
            </c:numRef>
          </c:val>
          <c:extLst>
            <c:ext xmlns:c16="http://schemas.microsoft.com/office/drawing/2014/chart" uri="{C3380CC4-5D6E-409C-BE32-E72D297353CC}">
              <c16:uniqueId val="{00000000-F5C3-49CE-955B-A9E13E12F8F4}"/>
            </c:ext>
          </c:extLst>
        </c:ser>
        <c:ser>
          <c:idx val="1"/>
          <c:order val="1"/>
          <c:tx>
            <c:strRef>
              <c:f>'Demand MW'!$C$1</c:f>
              <c:strCache>
                <c:ptCount val="1"/>
                <c:pt idx="0">
                  <c:v>Winter 2015 - 16</c:v>
                </c:pt>
              </c:strCache>
            </c:strRef>
          </c:tx>
          <c:spPr>
            <a:solidFill>
              <a:schemeClr val="accent2"/>
            </a:solidFill>
            <a:ln>
              <a:noFill/>
            </a:ln>
            <a:effectLst/>
          </c:spPr>
          <c:invertIfNegative val="0"/>
          <c:cat>
            <c:strRef>
              <c:f>'Demand MW'!$A$2:$A$4</c:f>
              <c:strCache>
                <c:ptCount val="3"/>
                <c:pt idx="0">
                  <c:v>December</c:v>
                </c:pt>
                <c:pt idx="1">
                  <c:v>January</c:v>
                </c:pt>
                <c:pt idx="2">
                  <c:v>February</c:v>
                </c:pt>
              </c:strCache>
            </c:strRef>
          </c:cat>
          <c:val>
            <c:numRef>
              <c:f>'Demand MW'!$C$2:$C$4</c:f>
              <c:numCache>
                <c:formatCode>#,##0</c:formatCode>
                <c:ptCount val="3"/>
                <c:pt idx="0">
                  <c:v>44922.13355999998</c:v>
                </c:pt>
                <c:pt idx="1">
                  <c:v>49262.557866999996</c:v>
                </c:pt>
                <c:pt idx="2">
                  <c:v>47416.492256000005</c:v>
                </c:pt>
              </c:numCache>
            </c:numRef>
          </c:val>
          <c:extLst>
            <c:ext xmlns:c16="http://schemas.microsoft.com/office/drawing/2014/chart" uri="{C3380CC4-5D6E-409C-BE32-E72D297353CC}">
              <c16:uniqueId val="{00000001-F5C3-49CE-955B-A9E13E12F8F4}"/>
            </c:ext>
          </c:extLst>
        </c:ser>
        <c:ser>
          <c:idx val="2"/>
          <c:order val="2"/>
          <c:tx>
            <c:strRef>
              <c:f>'Demand MW'!$D$1</c:f>
              <c:strCache>
                <c:ptCount val="1"/>
                <c:pt idx="0">
                  <c:v>Winter 2016 - 17</c:v>
                </c:pt>
              </c:strCache>
            </c:strRef>
          </c:tx>
          <c:spPr>
            <a:solidFill>
              <a:schemeClr val="accent3"/>
            </a:solidFill>
            <a:ln>
              <a:noFill/>
            </a:ln>
            <a:effectLst/>
          </c:spPr>
          <c:invertIfNegative val="0"/>
          <c:cat>
            <c:strRef>
              <c:f>'Demand MW'!$A$2:$A$4</c:f>
              <c:strCache>
                <c:ptCount val="3"/>
                <c:pt idx="0">
                  <c:v>December</c:v>
                </c:pt>
                <c:pt idx="1">
                  <c:v>January</c:v>
                </c:pt>
                <c:pt idx="2">
                  <c:v>February</c:v>
                </c:pt>
              </c:strCache>
            </c:strRef>
          </c:cat>
          <c:val>
            <c:numRef>
              <c:f>'Demand MW'!$D$2:$D$4</c:f>
              <c:numCache>
                <c:formatCode>#,##0</c:formatCode>
                <c:ptCount val="3"/>
                <c:pt idx="0">
                  <c:v>57932.432542000002</c:v>
                </c:pt>
                <c:pt idx="1">
                  <c:v>59649.965165000001</c:v>
                </c:pt>
                <c:pt idx="2">
                  <c:v>42743.115481000001</c:v>
                </c:pt>
              </c:numCache>
            </c:numRef>
          </c:val>
          <c:extLst>
            <c:ext xmlns:c16="http://schemas.microsoft.com/office/drawing/2014/chart" uri="{C3380CC4-5D6E-409C-BE32-E72D297353CC}">
              <c16:uniqueId val="{00000002-F5C3-49CE-955B-A9E13E12F8F4}"/>
            </c:ext>
          </c:extLst>
        </c:ser>
        <c:ser>
          <c:idx val="3"/>
          <c:order val="3"/>
          <c:tx>
            <c:strRef>
              <c:f>'Demand MW'!$E$1</c:f>
              <c:strCache>
                <c:ptCount val="1"/>
                <c:pt idx="0">
                  <c:v>Winter 2017 - 18</c:v>
                </c:pt>
              </c:strCache>
            </c:strRef>
          </c:tx>
          <c:spPr>
            <a:solidFill>
              <a:schemeClr val="accent4"/>
            </a:solidFill>
            <a:ln>
              <a:noFill/>
            </a:ln>
            <a:effectLst/>
          </c:spPr>
          <c:invertIfNegative val="0"/>
          <c:cat>
            <c:strRef>
              <c:f>'Demand MW'!$A$2:$A$4</c:f>
              <c:strCache>
                <c:ptCount val="3"/>
                <c:pt idx="0">
                  <c:v>December</c:v>
                </c:pt>
                <c:pt idx="1">
                  <c:v>January</c:v>
                </c:pt>
                <c:pt idx="2">
                  <c:v>February</c:v>
                </c:pt>
              </c:strCache>
            </c:strRef>
          </c:cat>
          <c:val>
            <c:numRef>
              <c:f>'Demand MW'!$E$2:$E$4</c:f>
              <c:numCache>
                <c:formatCode>#,##0</c:formatCode>
                <c:ptCount val="3"/>
                <c:pt idx="0">
                  <c:v>54431.853122</c:v>
                </c:pt>
                <c:pt idx="1">
                  <c:v>65750.255445999996</c:v>
                </c:pt>
                <c:pt idx="2">
                  <c:v>55149.759513999998</c:v>
                </c:pt>
              </c:numCache>
            </c:numRef>
          </c:val>
          <c:extLst>
            <c:ext xmlns:c16="http://schemas.microsoft.com/office/drawing/2014/chart" uri="{C3380CC4-5D6E-409C-BE32-E72D297353CC}">
              <c16:uniqueId val="{00000003-F5C3-49CE-955B-A9E13E12F8F4}"/>
            </c:ext>
          </c:extLst>
        </c:ser>
        <c:dLbls>
          <c:showLegendKey val="0"/>
          <c:showVal val="0"/>
          <c:showCatName val="0"/>
          <c:showSerName val="0"/>
          <c:showPercent val="0"/>
          <c:showBubbleSize val="0"/>
        </c:dLbls>
        <c:gapWidth val="219"/>
        <c:overlap val="-27"/>
        <c:axId val="667917592"/>
        <c:axId val="675490408"/>
      </c:barChart>
      <c:catAx>
        <c:axId val="667917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490408"/>
        <c:crosses val="autoZero"/>
        <c:auto val="1"/>
        <c:lblAlgn val="ctr"/>
        <c:lblOffset val="100"/>
        <c:noMultiLvlLbl val="0"/>
      </c:catAx>
      <c:valAx>
        <c:axId val="6754904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79175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Winter Energy</a:t>
            </a:r>
            <a:r>
              <a:rPr lang="en-US" baseline="0"/>
              <a:t> Usage Comparison</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'Energy - MWhr'!$B$1</c:f>
              <c:strCache>
                <c:ptCount val="1"/>
                <c:pt idx="0">
                  <c:v>Winter 2014 -15</c:v>
                </c:pt>
              </c:strCache>
            </c:strRef>
          </c:tx>
          <c:spPr>
            <a:solidFill>
              <a:schemeClr val="accent1"/>
            </a:solidFill>
            <a:ln>
              <a:noFill/>
            </a:ln>
            <a:effectLst/>
          </c:spPr>
          <c:invertIfNegative val="0"/>
          <c:cat>
            <c:strRef>
              <c:f>'Energy - MWhr'!$A$2:$A$4</c:f>
              <c:strCache>
                <c:ptCount val="3"/>
                <c:pt idx="0">
                  <c:v>December</c:v>
                </c:pt>
                <c:pt idx="1">
                  <c:v>January</c:v>
                </c:pt>
                <c:pt idx="2">
                  <c:v>February</c:v>
                </c:pt>
              </c:strCache>
            </c:strRef>
          </c:cat>
          <c:val>
            <c:numRef>
              <c:f>'Energy - MWhr'!$B$2:$B$4</c:f>
              <c:numCache>
                <c:formatCode>#,##0</c:formatCode>
                <c:ptCount val="3"/>
                <c:pt idx="0">
                  <c:v>25928664</c:v>
                </c:pt>
                <c:pt idx="1">
                  <c:v>28847439.02742698</c:v>
                </c:pt>
                <c:pt idx="2">
                  <c:v>25114475.780198049</c:v>
                </c:pt>
              </c:numCache>
            </c:numRef>
          </c:val>
          <c:extLst>
            <c:ext xmlns:c16="http://schemas.microsoft.com/office/drawing/2014/chart" uri="{C3380CC4-5D6E-409C-BE32-E72D297353CC}">
              <c16:uniqueId val="{00000000-C123-480C-8261-B543EA37EA76}"/>
            </c:ext>
          </c:extLst>
        </c:ser>
        <c:ser>
          <c:idx val="1"/>
          <c:order val="1"/>
          <c:tx>
            <c:strRef>
              <c:f>'Energy - MWhr'!$C$1</c:f>
              <c:strCache>
                <c:ptCount val="1"/>
                <c:pt idx="0">
                  <c:v>Winter 2015 - 16</c:v>
                </c:pt>
              </c:strCache>
            </c:strRef>
          </c:tx>
          <c:spPr>
            <a:solidFill>
              <a:schemeClr val="accent2"/>
            </a:solidFill>
            <a:ln>
              <a:noFill/>
            </a:ln>
            <a:effectLst/>
          </c:spPr>
          <c:invertIfNegative val="0"/>
          <c:cat>
            <c:strRef>
              <c:f>'Energy - MWhr'!$A$2:$A$4</c:f>
              <c:strCache>
                <c:ptCount val="3"/>
                <c:pt idx="0">
                  <c:v>December</c:v>
                </c:pt>
                <c:pt idx="1">
                  <c:v>January</c:v>
                </c:pt>
                <c:pt idx="2">
                  <c:v>February</c:v>
                </c:pt>
              </c:strCache>
            </c:strRef>
          </c:cat>
          <c:val>
            <c:numRef>
              <c:f>'Energy - MWhr'!$C$2:$C$4</c:f>
              <c:numCache>
                <c:formatCode>#,##0</c:formatCode>
                <c:ptCount val="3"/>
                <c:pt idx="0">
                  <c:v>25833078.193184927</c:v>
                </c:pt>
                <c:pt idx="1">
                  <c:v>27538067.626306094</c:v>
                </c:pt>
                <c:pt idx="2">
                  <c:v>23596332.749316074</c:v>
                </c:pt>
              </c:numCache>
            </c:numRef>
          </c:val>
          <c:extLst>
            <c:ext xmlns:c16="http://schemas.microsoft.com/office/drawing/2014/chart" uri="{C3380CC4-5D6E-409C-BE32-E72D297353CC}">
              <c16:uniqueId val="{00000001-C123-480C-8261-B543EA37EA76}"/>
            </c:ext>
          </c:extLst>
        </c:ser>
        <c:ser>
          <c:idx val="2"/>
          <c:order val="2"/>
          <c:tx>
            <c:strRef>
              <c:f>'Energy - MWhr'!$D$1</c:f>
              <c:strCache>
                <c:ptCount val="1"/>
                <c:pt idx="0">
                  <c:v>Winter 2016 - 17</c:v>
                </c:pt>
              </c:strCache>
            </c:strRef>
          </c:tx>
          <c:spPr>
            <a:solidFill>
              <a:schemeClr val="accent3"/>
            </a:solidFill>
            <a:ln>
              <a:noFill/>
            </a:ln>
            <a:effectLst/>
          </c:spPr>
          <c:invertIfNegative val="0"/>
          <c:cat>
            <c:strRef>
              <c:f>'Energy - MWhr'!$A$2:$A$4</c:f>
              <c:strCache>
                <c:ptCount val="3"/>
                <c:pt idx="0">
                  <c:v>December</c:v>
                </c:pt>
                <c:pt idx="1">
                  <c:v>January</c:v>
                </c:pt>
                <c:pt idx="2">
                  <c:v>February</c:v>
                </c:pt>
              </c:strCache>
            </c:strRef>
          </c:cat>
          <c:val>
            <c:numRef>
              <c:f>'Energy - MWhr'!$D$2:$D$4</c:f>
              <c:numCache>
                <c:formatCode>#,##0</c:formatCode>
                <c:ptCount val="3"/>
                <c:pt idx="0">
                  <c:v>27690753.49785303</c:v>
                </c:pt>
                <c:pt idx="1">
                  <c:v>27326927.61301</c:v>
                </c:pt>
                <c:pt idx="2">
                  <c:v>22997836.390004002</c:v>
                </c:pt>
              </c:numCache>
            </c:numRef>
          </c:val>
          <c:extLst>
            <c:ext xmlns:c16="http://schemas.microsoft.com/office/drawing/2014/chart" uri="{C3380CC4-5D6E-409C-BE32-E72D297353CC}">
              <c16:uniqueId val="{00000002-C123-480C-8261-B543EA37EA76}"/>
            </c:ext>
          </c:extLst>
        </c:ser>
        <c:ser>
          <c:idx val="3"/>
          <c:order val="3"/>
          <c:tx>
            <c:strRef>
              <c:f>'Energy - MWhr'!$E$1</c:f>
              <c:strCache>
                <c:ptCount val="1"/>
                <c:pt idx="0">
                  <c:v>Winter 2017 - 18</c:v>
                </c:pt>
              </c:strCache>
            </c:strRef>
          </c:tx>
          <c:spPr>
            <a:solidFill>
              <a:schemeClr val="accent4"/>
            </a:solidFill>
            <a:ln>
              <a:noFill/>
            </a:ln>
            <a:effectLst/>
          </c:spPr>
          <c:invertIfNegative val="0"/>
          <c:cat>
            <c:strRef>
              <c:f>'Energy - MWhr'!$A$2:$A$4</c:f>
              <c:strCache>
                <c:ptCount val="3"/>
                <c:pt idx="0">
                  <c:v>December</c:v>
                </c:pt>
                <c:pt idx="1">
                  <c:v>January</c:v>
                </c:pt>
                <c:pt idx="2">
                  <c:v>February</c:v>
                </c:pt>
              </c:strCache>
            </c:strRef>
          </c:cat>
          <c:val>
            <c:numRef>
              <c:f>'Energy - MWhr'!$E$2:$E$4</c:f>
              <c:numCache>
                <c:formatCode>#,##0</c:formatCode>
                <c:ptCount val="3"/>
                <c:pt idx="0">
                  <c:v>29207722.619458999</c:v>
                </c:pt>
                <c:pt idx="1">
                  <c:v>31270004.431001</c:v>
                </c:pt>
                <c:pt idx="2">
                  <c:v>25751166.251435999</c:v>
                </c:pt>
              </c:numCache>
            </c:numRef>
          </c:val>
          <c:extLst>
            <c:ext xmlns:c16="http://schemas.microsoft.com/office/drawing/2014/chart" uri="{C3380CC4-5D6E-409C-BE32-E72D297353CC}">
              <c16:uniqueId val="{00000003-C123-480C-8261-B543EA37EA76}"/>
            </c:ext>
          </c:extLst>
        </c:ser>
        <c:dLbls>
          <c:showLegendKey val="0"/>
          <c:showVal val="0"/>
          <c:showCatName val="0"/>
          <c:showSerName val="0"/>
          <c:showPercent val="0"/>
          <c:showBubbleSize val="0"/>
        </c:dLbls>
        <c:gapWidth val="219"/>
        <c:overlap val="-27"/>
        <c:axId val="585785192"/>
        <c:axId val="585791424"/>
      </c:barChart>
      <c:catAx>
        <c:axId val="585785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791424"/>
        <c:crosses val="autoZero"/>
        <c:auto val="1"/>
        <c:lblAlgn val="ctr"/>
        <c:lblOffset val="100"/>
        <c:noMultiLvlLbl val="0"/>
      </c:catAx>
      <c:valAx>
        <c:axId val="5857914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785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ERCOT SARA Winter </a:t>
            </a:r>
            <a:r>
              <a:rPr lang="en-US" dirty="0"/>
              <a:t>2017 - 2018 Outlook</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a:sp3d/>
      </c:spPr>
    </c:sideWall>
    <c:backWall>
      <c:thickness val="0"/>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a:sp3d/>
      </c:spPr>
    </c:backWall>
    <c:plotArea>
      <c:layout>
        <c:manualLayout>
          <c:layoutTarget val="inner"/>
          <c:xMode val="edge"/>
          <c:yMode val="edge"/>
          <c:x val="5.6722115816603996E-2"/>
          <c:y val="7.3826231279913543E-2"/>
          <c:w val="0.75383067116610425"/>
          <c:h val="0.76161977618072885"/>
        </c:manualLayout>
      </c:layout>
      <c:bar3DChart>
        <c:barDir val="col"/>
        <c:grouping val="standard"/>
        <c:varyColors val="0"/>
        <c:ser>
          <c:idx val="0"/>
          <c:order val="0"/>
          <c:tx>
            <c:strRef>
              <c:f>'Resource Adequacy'!$B$1</c:f>
              <c:strCache>
                <c:ptCount val="1"/>
                <c:pt idx="0">
                  <c:v>Resource Outages</c:v>
                </c:pt>
              </c:strCache>
            </c:strRef>
          </c:tx>
          <c:spPr>
            <a:solidFill>
              <a:schemeClr val="accent1"/>
            </a:solidFill>
            <a:ln>
              <a:noFill/>
            </a:ln>
            <a:effectLst/>
            <a:sp3d/>
          </c:spPr>
          <c:invertIfNegative val="0"/>
          <c:cat>
            <c:strRef>
              <c:f>'Resource Adequacy'!$A$2:$A$4</c:f>
              <c:strCache>
                <c:ptCount val="3"/>
                <c:pt idx="0">
                  <c:v>Typical</c:v>
                </c:pt>
                <c:pt idx="1">
                  <c:v>Extreme Load w/Typical Outage</c:v>
                </c:pt>
                <c:pt idx="2">
                  <c:v>Extreme Load w/Extreme Outage</c:v>
                </c:pt>
              </c:strCache>
            </c:strRef>
          </c:cat>
          <c:val>
            <c:numRef>
              <c:f>'Resource Adequacy'!$B$2:$B$4</c:f>
              <c:numCache>
                <c:formatCode>General</c:formatCode>
                <c:ptCount val="3"/>
                <c:pt idx="0">
                  <c:v>7573</c:v>
                </c:pt>
                <c:pt idx="1">
                  <c:v>9085</c:v>
                </c:pt>
                <c:pt idx="2">
                  <c:v>12128</c:v>
                </c:pt>
              </c:numCache>
            </c:numRef>
          </c:val>
          <c:extLst>
            <c:ext xmlns:c16="http://schemas.microsoft.com/office/drawing/2014/chart" uri="{C3380CC4-5D6E-409C-BE32-E72D297353CC}">
              <c16:uniqueId val="{00000000-DC0D-4279-8C56-C4A3F6CA64E0}"/>
            </c:ext>
          </c:extLst>
        </c:ser>
        <c:ser>
          <c:idx val="1"/>
          <c:order val="1"/>
          <c:tx>
            <c:strRef>
              <c:f>'Resource Adequacy'!$C$1</c:f>
              <c:strCache>
                <c:ptCount val="1"/>
                <c:pt idx="0">
                  <c:v>Demand</c:v>
                </c:pt>
              </c:strCache>
            </c:strRef>
          </c:tx>
          <c:spPr>
            <a:solidFill>
              <a:schemeClr val="accent2"/>
            </a:solidFill>
            <a:ln>
              <a:noFill/>
            </a:ln>
            <a:effectLst/>
            <a:sp3d/>
          </c:spPr>
          <c:invertIfNegative val="0"/>
          <c:cat>
            <c:strRef>
              <c:f>'Resource Adequacy'!$A$2:$A$4</c:f>
              <c:strCache>
                <c:ptCount val="3"/>
                <c:pt idx="0">
                  <c:v>Typical</c:v>
                </c:pt>
                <c:pt idx="1">
                  <c:v>Extreme Load w/Typical Outage</c:v>
                </c:pt>
                <c:pt idx="2">
                  <c:v>Extreme Load w/Extreme Outage</c:v>
                </c:pt>
              </c:strCache>
            </c:strRef>
          </c:cat>
          <c:val>
            <c:numRef>
              <c:f>'Resource Adequacy'!$C$2:$C$4</c:f>
              <c:numCache>
                <c:formatCode>General</c:formatCode>
                <c:ptCount val="3"/>
                <c:pt idx="0">
                  <c:v>61068</c:v>
                </c:pt>
                <c:pt idx="1">
                  <c:v>66775</c:v>
                </c:pt>
                <c:pt idx="2">
                  <c:v>66775</c:v>
                </c:pt>
              </c:numCache>
            </c:numRef>
          </c:val>
          <c:extLst>
            <c:ext xmlns:c16="http://schemas.microsoft.com/office/drawing/2014/chart" uri="{C3380CC4-5D6E-409C-BE32-E72D297353CC}">
              <c16:uniqueId val="{00000001-DC0D-4279-8C56-C4A3F6CA64E0}"/>
            </c:ext>
          </c:extLst>
        </c:ser>
        <c:ser>
          <c:idx val="2"/>
          <c:order val="2"/>
          <c:tx>
            <c:strRef>
              <c:f>'Resource Adequacy'!$D$1</c:f>
              <c:strCache>
                <c:ptCount val="1"/>
                <c:pt idx="0">
                  <c:v>Resource Capacity</c:v>
                </c:pt>
              </c:strCache>
            </c:strRef>
          </c:tx>
          <c:spPr>
            <a:solidFill>
              <a:schemeClr val="accent3"/>
            </a:solidFill>
            <a:ln>
              <a:noFill/>
            </a:ln>
            <a:effectLst/>
            <a:sp3d/>
          </c:spPr>
          <c:invertIfNegative val="0"/>
          <c:cat>
            <c:strRef>
              <c:f>'Resource Adequacy'!$A$2:$A$4</c:f>
              <c:strCache>
                <c:ptCount val="3"/>
                <c:pt idx="0">
                  <c:v>Typical</c:v>
                </c:pt>
                <c:pt idx="1">
                  <c:v>Extreme Load w/Typical Outage</c:v>
                </c:pt>
                <c:pt idx="2">
                  <c:v>Extreme Load w/Extreme Outage</c:v>
                </c:pt>
              </c:strCache>
            </c:strRef>
          </c:cat>
          <c:val>
            <c:numRef>
              <c:f>'Resource Adequacy'!$D$2:$D$4</c:f>
              <c:numCache>
                <c:formatCode>General</c:formatCode>
                <c:ptCount val="3"/>
                <c:pt idx="0">
                  <c:v>80779</c:v>
                </c:pt>
                <c:pt idx="1">
                  <c:v>80779</c:v>
                </c:pt>
                <c:pt idx="2">
                  <c:v>80779</c:v>
                </c:pt>
              </c:numCache>
            </c:numRef>
          </c:val>
          <c:extLst>
            <c:ext xmlns:c16="http://schemas.microsoft.com/office/drawing/2014/chart" uri="{C3380CC4-5D6E-409C-BE32-E72D297353CC}">
              <c16:uniqueId val="{00000002-DC0D-4279-8C56-C4A3F6CA64E0}"/>
            </c:ext>
          </c:extLst>
        </c:ser>
        <c:dLbls>
          <c:showLegendKey val="0"/>
          <c:showVal val="0"/>
          <c:showCatName val="0"/>
          <c:showSerName val="0"/>
          <c:showPercent val="0"/>
          <c:showBubbleSize val="0"/>
        </c:dLbls>
        <c:gapWidth val="150"/>
        <c:shape val="box"/>
        <c:axId val="579986056"/>
        <c:axId val="579982448"/>
        <c:axId val="751805632"/>
      </c:bar3DChart>
      <c:catAx>
        <c:axId val="5799860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79982448"/>
        <c:crosses val="autoZero"/>
        <c:auto val="1"/>
        <c:lblAlgn val="ctr"/>
        <c:lblOffset val="100"/>
        <c:noMultiLvlLbl val="0"/>
      </c:catAx>
      <c:valAx>
        <c:axId val="579982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9986056"/>
        <c:crosses val="autoZero"/>
        <c:crossBetween val="between"/>
      </c:valAx>
      <c:serAx>
        <c:axId val="751805632"/>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79982448"/>
        <c:crosses val="autoZero"/>
      </c:ser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0.26136</cdr:x>
      <cdr:y>0.18033</cdr:y>
    </cdr:from>
    <cdr:to>
      <cdr:x>0.33931</cdr:x>
      <cdr:y>0.22089</cdr:y>
    </cdr:to>
    <cdr:sp macro="" textlink="">
      <cdr:nvSpPr>
        <cdr:cNvPr id="2" name="TextBox 1"/>
        <cdr:cNvSpPr txBox="1"/>
      </cdr:nvSpPr>
      <cdr:spPr>
        <a:xfrm xmlns:a="http://schemas.openxmlformats.org/drawingml/2006/main">
          <a:off x="1752600" y="838200"/>
          <a:ext cx="522645" cy="18853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t>80,779</a:t>
          </a:r>
        </a:p>
      </cdr:txBody>
    </cdr:sp>
  </cdr:relSizeAnchor>
  <cdr:relSizeAnchor xmlns:cdr="http://schemas.openxmlformats.org/drawingml/2006/chartDrawing">
    <cdr:from>
      <cdr:x>0.44355</cdr:x>
      <cdr:y>0.19118</cdr:y>
    </cdr:from>
    <cdr:to>
      <cdr:x>0.50447</cdr:x>
      <cdr:y>0.25</cdr:y>
    </cdr:to>
    <cdr:sp macro="" textlink="">
      <cdr:nvSpPr>
        <cdr:cNvPr id="3" name="TextBox 2"/>
        <cdr:cNvSpPr txBox="1"/>
      </cdr:nvSpPr>
      <cdr:spPr>
        <a:xfrm xmlns:a="http://schemas.openxmlformats.org/drawingml/2006/main">
          <a:off x="3751635" y="990618"/>
          <a:ext cx="515273" cy="30478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smtClean="0"/>
            <a:t>80,779</a:t>
          </a:r>
        </a:p>
        <a:p xmlns:a="http://schemas.openxmlformats.org/drawingml/2006/main">
          <a:endParaRPr lang="en-US" sz="1100" dirty="0" smtClean="0"/>
        </a:p>
        <a:p xmlns:a="http://schemas.openxmlformats.org/drawingml/2006/main">
          <a:endParaRPr lang="en-US" sz="1100" dirty="0"/>
        </a:p>
      </cdr:txBody>
    </cdr:sp>
  </cdr:relSizeAnchor>
  <cdr:relSizeAnchor xmlns:cdr="http://schemas.openxmlformats.org/drawingml/2006/chartDrawing">
    <cdr:from>
      <cdr:x>0.67647</cdr:x>
      <cdr:y>0.21948</cdr:y>
    </cdr:from>
    <cdr:to>
      <cdr:x>0.74165</cdr:x>
      <cdr:y>0.27403</cdr:y>
    </cdr:to>
    <cdr:sp macro="" textlink="">
      <cdr:nvSpPr>
        <cdr:cNvPr id="4" name="TextBox 3"/>
        <cdr:cNvSpPr txBox="1"/>
      </cdr:nvSpPr>
      <cdr:spPr>
        <a:xfrm xmlns:a="http://schemas.openxmlformats.org/drawingml/2006/main">
          <a:off x="5403849" y="1073150"/>
          <a:ext cx="520699" cy="2667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0.625</cdr:x>
      <cdr:y>0.19601</cdr:y>
    </cdr:from>
    <cdr:to>
      <cdr:x>0.71694</cdr:x>
      <cdr:y>0.24012</cdr:y>
    </cdr:to>
    <cdr:sp macro="" textlink="">
      <cdr:nvSpPr>
        <cdr:cNvPr id="5" name="TextBox 4"/>
        <cdr:cNvSpPr txBox="1"/>
      </cdr:nvSpPr>
      <cdr:spPr>
        <a:xfrm xmlns:a="http://schemas.openxmlformats.org/drawingml/2006/main">
          <a:off x="4191000" y="911084"/>
          <a:ext cx="616482" cy="205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80,779</a:t>
          </a:r>
        </a:p>
      </cdr:txBody>
    </cdr:sp>
  </cdr:relSizeAnchor>
  <cdr:relSizeAnchor xmlns:cdr="http://schemas.openxmlformats.org/drawingml/2006/chartDrawing">
    <cdr:from>
      <cdr:x>0.20483</cdr:x>
      <cdr:y>0.38929</cdr:y>
    </cdr:from>
    <cdr:to>
      <cdr:x>0.29545</cdr:x>
      <cdr:y>0.43266</cdr:y>
    </cdr:to>
    <cdr:sp macro="" textlink="">
      <cdr:nvSpPr>
        <cdr:cNvPr id="6" name="TextBox 5"/>
        <cdr:cNvSpPr txBox="1"/>
      </cdr:nvSpPr>
      <cdr:spPr>
        <a:xfrm xmlns:a="http://schemas.openxmlformats.org/drawingml/2006/main">
          <a:off x="1373508" y="1809498"/>
          <a:ext cx="607692" cy="2015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61,068</a:t>
          </a:r>
        </a:p>
      </cdr:txBody>
    </cdr:sp>
  </cdr:relSizeAnchor>
  <cdr:relSizeAnchor xmlns:cdr="http://schemas.openxmlformats.org/drawingml/2006/chartDrawing">
    <cdr:from>
      <cdr:x>0.37838</cdr:x>
      <cdr:y>0.35716</cdr:y>
    </cdr:from>
    <cdr:to>
      <cdr:x>0.47727</cdr:x>
      <cdr:y>0.42647</cdr:y>
    </cdr:to>
    <cdr:sp macro="" textlink="">
      <cdr:nvSpPr>
        <cdr:cNvPr id="7" name="TextBox 6"/>
        <cdr:cNvSpPr txBox="1"/>
      </cdr:nvSpPr>
      <cdr:spPr>
        <a:xfrm xmlns:a="http://schemas.openxmlformats.org/drawingml/2006/main">
          <a:off x="2537265" y="1660151"/>
          <a:ext cx="663135" cy="3221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66,775</a:t>
          </a:r>
        </a:p>
      </cdr:txBody>
    </cdr:sp>
  </cdr:relSizeAnchor>
  <cdr:relSizeAnchor xmlns:cdr="http://schemas.openxmlformats.org/drawingml/2006/chartDrawing">
    <cdr:from>
      <cdr:x>0.56818</cdr:x>
      <cdr:y>0.36066</cdr:y>
    </cdr:from>
    <cdr:to>
      <cdr:x>0.66336</cdr:x>
      <cdr:y>0.39994</cdr:y>
    </cdr:to>
    <cdr:sp macro="" textlink="">
      <cdr:nvSpPr>
        <cdr:cNvPr id="8" name="TextBox 7"/>
        <cdr:cNvSpPr txBox="1"/>
      </cdr:nvSpPr>
      <cdr:spPr>
        <a:xfrm xmlns:a="http://schemas.openxmlformats.org/drawingml/2006/main">
          <a:off x="3810000" y="1676400"/>
          <a:ext cx="638221" cy="1825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66,775</a:t>
          </a:r>
        </a:p>
      </cdr:txBody>
    </cdr:sp>
  </cdr:relSizeAnchor>
  <cdr:relSizeAnchor xmlns:cdr="http://schemas.openxmlformats.org/drawingml/2006/chartDrawing">
    <cdr:from>
      <cdr:x>0.14773</cdr:x>
      <cdr:y>0.77049</cdr:y>
    </cdr:from>
    <cdr:to>
      <cdr:x>0.23038</cdr:x>
      <cdr:y>0.81025</cdr:y>
    </cdr:to>
    <cdr:sp macro="" textlink="">
      <cdr:nvSpPr>
        <cdr:cNvPr id="9" name="TextBox 8"/>
        <cdr:cNvSpPr txBox="1"/>
      </cdr:nvSpPr>
      <cdr:spPr>
        <a:xfrm xmlns:a="http://schemas.openxmlformats.org/drawingml/2006/main">
          <a:off x="990600" y="3581400"/>
          <a:ext cx="554218" cy="1848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7,573</a:t>
          </a:r>
        </a:p>
      </cdr:txBody>
    </cdr:sp>
  </cdr:relSizeAnchor>
  <cdr:relSizeAnchor xmlns:cdr="http://schemas.openxmlformats.org/drawingml/2006/chartDrawing">
    <cdr:from>
      <cdr:x>0.32432</cdr:x>
      <cdr:y>0.76471</cdr:y>
    </cdr:from>
    <cdr:to>
      <cdr:x>0.40909</cdr:x>
      <cdr:y>0.81511</cdr:y>
    </cdr:to>
    <cdr:sp macro="" textlink="">
      <cdr:nvSpPr>
        <cdr:cNvPr id="10" name="TextBox 9"/>
        <cdr:cNvSpPr txBox="1"/>
      </cdr:nvSpPr>
      <cdr:spPr>
        <a:xfrm xmlns:a="http://schemas.openxmlformats.org/drawingml/2006/main">
          <a:off x="2174760" y="3554525"/>
          <a:ext cx="568440" cy="2342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9,085</a:t>
          </a:r>
        </a:p>
      </cdr:txBody>
    </cdr:sp>
  </cdr:relSizeAnchor>
  <cdr:relSizeAnchor xmlns:cdr="http://schemas.openxmlformats.org/drawingml/2006/chartDrawing">
    <cdr:from>
      <cdr:x>0.49652</cdr:x>
      <cdr:y>0.75</cdr:y>
    </cdr:from>
    <cdr:to>
      <cdr:x>0.59091</cdr:x>
      <cdr:y>0.80665</cdr:y>
    </cdr:to>
    <cdr:sp macro="" textlink="">
      <cdr:nvSpPr>
        <cdr:cNvPr id="11" name="TextBox 10"/>
        <cdr:cNvSpPr txBox="1"/>
      </cdr:nvSpPr>
      <cdr:spPr>
        <a:xfrm xmlns:a="http://schemas.openxmlformats.org/drawingml/2006/main">
          <a:off x="3329465" y="3486150"/>
          <a:ext cx="632935" cy="2633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12,128</a:t>
          </a:r>
        </a:p>
        <a:p xmlns:a="http://schemas.openxmlformats.org/drawingml/2006/main">
          <a:endParaRPr lang="en-US" sz="1100" dirty="0"/>
        </a:p>
      </cdr:txBody>
    </cdr:sp>
  </cdr:relSizeAnchor>
  <cdr:relSizeAnchor xmlns:cdr="http://schemas.openxmlformats.org/drawingml/2006/chartDrawing">
    <cdr:from>
      <cdr:x>0.1982</cdr:x>
      <cdr:y>0.44118</cdr:y>
    </cdr:from>
    <cdr:to>
      <cdr:x>0.29545</cdr:x>
      <cdr:y>0.61251</cdr:y>
    </cdr:to>
    <cdr:sp macro="" textlink="">
      <cdr:nvSpPr>
        <cdr:cNvPr id="12" name="TextBox 11"/>
        <cdr:cNvSpPr txBox="1"/>
      </cdr:nvSpPr>
      <cdr:spPr>
        <a:xfrm xmlns:a="http://schemas.openxmlformats.org/drawingml/2006/main">
          <a:off x="1329050" y="2050693"/>
          <a:ext cx="652150" cy="7963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19.9%</a:t>
          </a:r>
        </a:p>
        <a:p xmlns:a="http://schemas.openxmlformats.org/drawingml/2006/main">
          <a:r>
            <a:rPr lang="en-US" sz="1100" dirty="0"/>
            <a:t>Peak</a:t>
          </a:r>
        </a:p>
        <a:p xmlns:a="http://schemas.openxmlformats.org/drawingml/2006/main">
          <a:r>
            <a:rPr lang="en-US" sz="1100" dirty="0"/>
            <a:t>Reserve</a:t>
          </a:r>
        </a:p>
        <a:p xmlns:a="http://schemas.openxmlformats.org/drawingml/2006/main">
          <a:r>
            <a:rPr lang="en-US" sz="1100" dirty="0"/>
            <a:t>Margin</a:t>
          </a:r>
        </a:p>
      </cdr:txBody>
    </cdr:sp>
  </cdr:relSizeAnchor>
  <cdr:relSizeAnchor xmlns:cdr="http://schemas.openxmlformats.org/drawingml/2006/chartDrawing">
    <cdr:from>
      <cdr:x>0.55682</cdr:x>
      <cdr:y>0.45902</cdr:y>
    </cdr:from>
    <cdr:to>
      <cdr:x>0.67045</cdr:x>
      <cdr:y>0.62553</cdr:y>
    </cdr:to>
    <cdr:sp macro="" textlink="">
      <cdr:nvSpPr>
        <cdr:cNvPr id="13" name="TextBox 12"/>
        <cdr:cNvSpPr txBox="1"/>
      </cdr:nvSpPr>
      <cdr:spPr>
        <a:xfrm xmlns:a="http://schemas.openxmlformats.org/drawingml/2006/main">
          <a:off x="3733800" y="2133600"/>
          <a:ext cx="762000" cy="7739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50" dirty="0" smtClean="0"/>
            <a:t> 2.8</a:t>
          </a:r>
          <a:r>
            <a:rPr lang="en-US" sz="1050" dirty="0"/>
            <a:t>%</a:t>
          </a:r>
        </a:p>
        <a:p xmlns:a="http://schemas.openxmlformats.org/drawingml/2006/main">
          <a:r>
            <a:rPr lang="en-US" sz="1050" dirty="0"/>
            <a:t>Peak</a:t>
          </a:r>
        </a:p>
        <a:p xmlns:a="http://schemas.openxmlformats.org/drawingml/2006/main">
          <a:r>
            <a:rPr lang="en-US" sz="1050" dirty="0"/>
            <a:t>Reserve</a:t>
          </a:r>
        </a:p>
        <a:p xmlns:a="http://schemas.openxmlformats.org/drawingml/2006/main">
          <a:r>
            <a:rPr lang="en-US" sz="1050" dirty="0"/>
            <a:t>Margin</a:t>
          </a:r>
        </a:p>
      </cdr:txBody>
    </cdr:sp>
  </cdr:relSizeAnchor>
  <cdr:relSizeAnchor xmlns:cdr="http://schemas.openxmlformats.org/drawingml/2006/chartDrawing">
    <cdr:from>
      <cdr:x>0.37838</cdr:x>
      <cdr:y>0.45588</cdr:y>
    </cdr:from>
    <cdr:to>
      <cdr:x>0.47727</cdr:x>
      <cdr:y>0.64914</cdr:y>
    </cdr:to>
    <cdr:sp macro="" textlink="">
      <cdr:nvSpPr>
        <cdr:cNvPr id="14" name="TextBox 13"/>
        <cdr:cNvSpPr txBox="1"/>
      </cdr:nvSpPr>
      <cdr:spPr>
        <a:xfrm xmlns:a="http://schemas.openxmlformats.org/drawingml/2006/main">
          <a:off x="2537264" y="2119021"/>
          <a:ext cx="663135" cy="8983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7.4%</a:t>
          </a:r>
        </a:p>
        <a:p xmlns:a="http://schemas.openxmlformats.org/drawingml/2006/main">
          <a:r>
            <a:rPr lang="en-US" dirty="0" smtClean="0"/>
            <a:t>Peak</a:t>
          </a:r>
        </a:p>
        <a:p xmlns:a="http://schemas.openxmlformats.org/drawingml/2006/main">
          <a:r>
            <a:rPr lang="en-US" sz="1100" dirty="0" smtClean="0"/>
            <a:t>Reserve</a:t>
          </a:r>
        </a:p>
        <a:p xmlns:a="http://schemas.openxmlformats.org/drawingml/2006/main">
          <a:r>
            <a:rPr lang="en-US" dirty="0" smtClean="0"/>
            <a:t>Margin</a:t>
          </a:r>
          <a:endParaRPr lang="en-US" sz="1100" dirty="0"/>
        </a:p>
      </cdr:txBody>
    </cdr:sp>
  </cdr:relSizeAnchor>
  <cdr:relSizeAnchor xmlns:cdr="http://schemas.openxmlformats.org/drawingml/2006/chartDrawing">
    <cdr:from>
      <cdr:x>0.125</cdr:x>
      <cdr:y>0.18033</cdr:y>
    </cdr:from>
    <cdr:to>
      <cdr:x>0.26136</cdr:x>
      <cdr:y>0.37705</cdr:y>
    </cdr:to>
    <cdr:sp macro="" textlink="">
      <cdr:nvSpPr>
        <cdr:cNvPr id="15" name="TextBox 14"/>
        <cdr:cNvSpPr txBox="1"/>
      </cdr:nvSpPr>
      <cdr:spPr>
        <a:xfrm xmlns:a="http://schemas.openxmlformats.org/drawingml/2006/main">
          <a:off x="838200" y="8382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0.10227</cdr:x>
      <cdr:y>0.13115</cdr:y>
    </cdr:from>
    <cdr:to>
      <cdr:x>0.19318</cdr:x>
      <cdr:y>0.20077</cdr:y>
    </cdr:to>
    <cdr:sp macro="" textlink="">
      <cdr:nvSpPr>
        <cdr:cNvPr id="16" name="TextBox 15"/>
        <cdr:cNvSpPr txBox="1"/>
      </cdr:nvSpPr>
      <cdr:spPr>
        <a:xfrm xmlns:a="http://schemas.openxmlformats.org/drawingml/2006/main" rot="19345808">
          <a:off x="685800" y="609600"/>
          <a:ext cx="609600" cy="3236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0" dirty="0" smtClean="0"/>
            <a:t>MW</a:t>
          </a:r>
          <a:endParaRPr lang="en-US" sz="1200" b="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116263" cy="473075"/>
          </a:xfrm>
          <a:prstGeom prst="rect">
            <a:avLst/>
          </a:prstGeom>
          <a:noFill/>
          <a:ln w="9525">
            <a:noFill/>
            <a:miter lim="800000"/>
            <a:headEnd/>
            <a:tailEnd/>
          </a:ln>
          <a:effectLst/>
        </p:spPr>
        <p:txBody>
          <a:bodyPr vert="horz" wrap="square" lIns="95059" tIns="47530" rIns="95059" bIns="47530" numCol="1" anchor="t" anchorCtr="0" compatLnSpc="1">
            <a:prstTxWarp prst="textNoShape">
              <a:avLst/>
            </a:prstTxWarp>
          </a:bodyPr>
          <a:lstStyle>
            <a:lvl1pPr defTabSz="950913">
              <a:defRPr sz="1200">
                <a:latin typeface="Arial" charset="0"/>
              </a:defRPr>
            </a:lvl1pPr>
          </a:lstStyle>
          <a:p>
            <a:pPr>
              <a:defRPr/>
            </a:pPr>
            <a:endParaRPr lang="en-US"/>
          </a:p>
        </p:txBody>
      </p:sp>
      <p:sp>
        <p:nvSpPr>
          <p:cNvPr id="27651" name="Rectangle 3"/>
          <p:cNvSpPr>
            <a:spLocks noGrp="1" noChangeArrowheads="1"/>
          </p:cNvSpPr>
          <p:nvPr>
            <p:ph type="dt" idx="1"/>
          </p:nvPr>
        </p:nvSpPr>
        <p:spPr bwMode="auto">
          <a:xfrm>
            <a:off x="4070350" y="0"/>
            <a:ext cx="3116263" cy="473075"/>
          </a:xfrm>
          <a:prstGeom prst="rect">
            <a:avLst/>
          </a:prstGeom>
          <a:noFill/>
          <a:ln w="9525">
            <a:noFill/>
            <a:miter lim="800000"/>
            <a:headEnd/>
            <a:tailEnd/>
          </a:ln>
          <a:effectLst/>
        </p:spPr>
        <p:txBody>
          <a:bodyPr vert="horz" wrap="square" lIns="95059" tIns="47530" rIns="95059" bIns="47530" numCol="1" anchor="t" anchorCtr="0" compatLnSpc="1">
            <a:prstTxWarp prst="textNoShape">
              <a:avLst/>
            </a:prstTxWarp>
          </a:bodyPr>
          <a:lstStyle>
            <a:lvl1pPr algn="r" defTabSz="950913">
              <a:defRPr sz="1200">
                <a:latin typeface="Arial" charset="0"/>
              </a:defRPr>
            </a:lvl1pPr>
          </a:lstStyle>
          <a:p>
            <a:pPr>
              <a:defRPr/>
            </a:pPr>
            <a:endParaRPr lang="en-US"/>
          </a:p>
        </p:txBody>
      </p:sp>
      <p:sp>
        <p:nvSpPr>
          <p:cNvPr id="9220" name="Rectangle 4"/>
          <p:cNvSpPr>
            <a:spLocks noGrp="1" noRot="1" noChangeAspect="1" noChangeArrowheads="1" noTextEdit="1"/>
          </p:cNvSpPr>
          <p:nvPr>
            <p:ph type="sldImg" idx="2"/>
          </p:nvPr>
        </p:nvSpPr>
        <p:spPr bwMode="auto">
          <a:xfrm>
            <a:off x="1231900" y="708025"/>
            <a:ext cx="4724400" cy="35433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719138" y="4489450"/>
            <a:ext cx="5749925" cy="4251325"/>
          </a:xfrm>
          <a:prstGeom prst="rect">
            <a:avLst/>
          </a:prstGeom>
          <a:noFill/>
          <a:ln w="9525">
            <a:noFill/>
            <a:miter lim="800000"/>
            <a:headEnd/>
            <a:tailEnd/>
          </a:ln>
          <a:effectLst/>
        </p:spPr>
        <p:txBody>
          <a:bodyPr vert="horz" wrap="square" lIns="95059" tIns="47530" rIns="95059" bIns="4753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974138"/>
            <a:ext cx="3116263" cy="473075"/>
          </a:xfrm>
          <a:prstGeom prst="rect">
            <a:avLst/>
          </a:prstGeom>
          <a:noFill/>
          <a:ln w="9525">
            <a:noFill/>
            <a:miter lim="800000"/>
            <a:headEnd/>
            <a:tailEnd/>
          </a:ln>
          <a:effectLst/>
        </p:spPr>
        <p:txBody>
          <a:bodyPr vert="horz" wrap="square" lIns="95059" tIns="47530" rIns="95059" bIns="47530" numCol="1" anchor="b" anchorCtr="0" compatLnSpc="1">
            <a:prstTxWarp prst="textNoShape">
              <a:avLst/>
            </a:prstTxWarp>
          </a:bodyPr>
          <a:lstStyle>
            <a:lvl1pPr defTabSz="950913">
              <a:defRPr sz="1200">
                <a:latin typeface="Arial" charset="0"/>
              </a:defRPr>
            </a:lvl1pPr>
          </a:lstStyle>
          <a:p>
            <a:pPr>
              <a:defRPr/>
            </a:pPr>
            <a:endParaRPr lang="en-US"/>
          </a:p>
        </p:txBody>
      </p:sp>
      <p:sp>
        <p:nvSpPr>
          <p:cNvPr id="27655" name="Rectangle 7"/>
          <p:cNvSpPr>
            <a:spLocks noGrp="1" noChangeArrowheads="1"/>
          </p:cNvSpPr>
          <p:nvPr>
            <p:ph type="sldNum" sz="quarter" idx="5"/>
          </p:nvPr>
        </p:nvSpPr>
        <p:spPr bwMode="auto">
          <a:xfrm>
            <a:off x="4070350" y="8974138"/>
            <a:ext cx="3116263" cy="473075"/>
          </a:xfrm>
          <a:prstGeom prst="rect">
            <a:avLst/>
          </a:prstGeom>
          <a:noFill/>
          <a:ln w="9525">
            <a:noFill/>
            <a:miter lim="800000"/>
            <a:headEnd/>
            <a:tailEnd/>
          </a:ln>
          <a:effectLst/>
        </p:spPr>
        <p:txBody>
          <a:bodyPr vert="horz" wrap="square" lIns="95059" tIns="47530" rIns="95059" bIns="47530" numCol="1" anchor="b" anchorCtr="0" compatLnSpc="1">
            <a:prstTxWarp prst="textNoShape">
              <a:avLst/>
            </a:prstTxWarp>
          </a:bodyPr>
          <a:lstStyle>
            <a:lvl1pPr algn="r" defTabSz="950913">
              <a:defRPr sz="1200">
                <a:latin typeface="Arial" charset="0"/>
              </a:defRPr>
            </a:lvl1pPr>
          </a:lstStyle>
          <a:p>
            <a:pPr>
              <a:defRPr/>
            </a:pPr>
            <a:fld id="{B329C74D-B450-4B42-BEA1-F6B173EBC992}" type="slidenum">
              <a:rPr lang="en-US"/>
              <a:pPr>
                <a:defRPr/>
              </a:pPr>
              <a:t>‹#›</a:t>
            </a:fld>
            <a:endParaRPr lang="en-US"/>
          </a:p>
        </p:txBody>
      </p:sp>
    </p:spTree>
    <p:extLst>
      <p:ext uri="{BB962C8B-B14F-4D97-AF65-F5344CB8AC3E}">
        <p14:creationId xmlns:p14="http://schemas.microsoft.com/office/powerpoint/2010/main" val="10887884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r>
              <a:rPr lang="en-US" dirty="0" smtClean="0"/>
              <a:t>Continued importance and visibility </a:t>
            </a:r>
          </a:p>
          <a:p>
            <a:r>
              <a:rPr lang="en-US" dirty="0" smtClean="0"/>
              <a:t>Updates to winter weatherization readiness guidelines</a:t>
            </a:r>
          </a:p>
          <a:p>
            <a:r>
              <a:rPr lang="en-US" dirty="0" smtClean="0"/>
              <a:t>Review of Lessons Learned</a:t>
            </a:r>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a:t>
            </a:fld>
            <a:endParaRPr lang="en-US"/>
          </a:p>
        </p:txBody>
      </p:sp>
    </p:spTree>
    <p:extLst>
      <p:ext uri="{BB962C8B-B14F-4D97-AF65-F5344CB8AC3E}">
        <p14:creationId xmlns:p14="http://schemas.microsoft.com/office/powerpoint/2010/main" val="834263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Averages – wind dies down during morning ramp and dips a bit during evening</a:t>
            </a:r>
          </a:p>
          <a:p>
            <a:endParaRPr lang="en-US" dirty="0" smtClean="0"/>
          </a:p>
          <a:p>
            <a:r>
              <a:rPr lang="en-US" dirty="0" smtClean="0"/>
              <a:t>From 2011 to 2017, average</a:t>
            </a:r>
            <a:r>
              <a:rPr lang="en-US" baseline="0" dirty="0" smtClean="0"/>
              <a:t> during top load hours was 5.2% of peak but it has improved since 2015 with diversity</a:t>
            </a:r>
            <a:endParaRPr lang="en-US" dirty="0" smtClean="0"/>
          </a:p>
          <a:p>
            <a:endParaRPr lang="en-US" dirty="0" smtClean="0"/>
          </a:p>
          <a:p>
            <a:r>
              <a:rPr lang="en-US" dirty="0" smtClean="0"/>
              <a:t>No solar at 8 am,</a:t>
            </a:r>
            <a:r>
              <a:rPr lang="en-US" baseline="0" dirty="0" smtClean="0"/>
              <a:t> either in West Texas</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10</a:t>
            </a:fld>
            <a:endParaRPr lang="en-US"/>
          </a:p>
        </p:txBody>
      </p:sp>
    </p:spTree>
    <p:extLst>
      <p:ext uri="{BB962C8B-B14F-4D97-AF65-F5344CB8AC3E}">
        <p14:creationId xmlns:p14="http://schemas.microsoft.com/office/powerpoint/2010/main" val="2853521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t>Precisely forecasting wind power impacts during icing events continues to be a challenge. </a:t>
            </a:r>
          </a:p>
          <a:p>
            <a:r>
              <a:rPr lang="en-US" sz="1800" dirty="0" smtClean="0"/>
              <a:t>During the 2017/2018 Winter ERCOT utilized a combination of procedures and tools helped improve ERCOT’s ability to manage the risk of icing events, particularly</a:t>
            </a:r>
          </a:p>
          <a:p>
            <a:pPr lvl="1"/>
            <a:r>
              <a:rPr lang="en-US" sz="1800" dirty="0" smtClean="0"/>
              <a:t>-Weather outlook provided an early warning for the incoming icing event.</a:t>
            </a:r>
          </a:p>
          <a:p>
            <a:pPr lvl="1"/>
            <a:r>
              <a:rPr lang="en-US" sz="1800" dirty="0" smtClean="0"/>
              <a:t>-Icing report issued by E&amp;M provided a good indicator for the impact resulting from icing events</a:t>
            </a:r>
          </a:p>
          <a:p>
            <a:pPr lvl="1"/>
            <a:r>
              <a:rPr lang="en-US" sz="1800" dirty="0" smtClean="0"/>
              <a:t>-Operators at Reliability Desk closely watched for the icing events, and were notified when the icing condition was being experienced</a:t>
            </a:r>
          </a:p>
          <a:p>
            <a:pPr lvl="1"/>
            <a:r>
              <a:rPr lang="en-US" sz="1800" dirty="0" smtClean="0"/>
              <a:t>-Wind Forecast Override was used as a last resort to correct the wind forecast when the assumption used for wind prediction deviated significantly from what actually occurred.</a:t>
            </a:r>
          </a:p>
          <a:p>
            <a:pPr lvl="1"/>
            <a:r>
              <a:rPr lang="en-US" sz="1800" dirty="0" smtClean="0"/>
              <a:t>These</a:t>
            </a:r>
            <a:r>
              <a:rPr lang="en-US" sz="1800" baseline="0" dirty="0" smtClean="0"/>
              <a:t> forecast overrides varied:</a:t>
            </a:r>
          </a:p>
          <a:p>
            <a:pPr lvl="1"/>
            <a:r>
              <a:rPr lang="en-US" sz="1800" baseline="0" dirty="0" smtClean="0"/>
              <a:t>	12/26 – 15 hours, 10 </a:t>
            </a:r>
            <a:r>
              <a:rPr lang="en-US" sz="1800" baseline="0" dirty="0" err="1" smtClean="0"/>
              <a:t>hrs</a:t>
            </a:r>
            <a:r>
              <a:rPr lang="en-US" sz="1800" baseline="0" dirty="0" smtClean="0"/>
              <a:t> over 1000MW</a:t>
            </a:r>
          </a:p>
          <a:p>
            <a:pPr lvl="2"/>
            <a:r>
              <a:rPr lang="en-US" sz="1800" baseline="0" dirty="0" smtClean="0"/>
              <a:t>12/31 – 20 </a:t>
            </a:r>
            <a:r>
              <a:rPr lang="en-US" sz="1800" baseline="0" dirty="0" err="1" smtClean="0"/>
              <a:t>hrs</a:t>
            </a:r>
            <a:r>
              <a:rPr lang="en-US" sz="1800" baseline="0" dirty="0" smtClean="0"/>
              <a:t>, 12 </a:t>
            </a:r>
            <a:r>
              <a:rPr lang="en-US" sz="1800" baseline="0" dirty="0" err="1" smtClean="0"/>
              <a:t>hrs</a:t>
            </a:r>
            <a:r>
              <a:rPr lang="en-US" sz="1800" baseline="0" dirty="0" smtClean="0"/>
              <a:t> over 1000MW error but override helped a lot, spot on for 4 </a:t>
            </a:r>
            <a:r>
              <a:rPr lang="en-US" sz="1800" baseline="0" dirty="0" err="1" smtClean="0"/>
              <a:t>hrs</a:t>
            </a:r>
            <a:r>
              <a:rPr lang="en-US" sz="1800" baseline="0" dirty="0" smtClean="0"/>
              <a:t> (Mago reported no override on chart but shows in slides from </a:t>
            </a:r>
            <a:r>
              <a:rPr lang="en-US" sz="1800" baseline="0" dirty="0" err="1" smtClean="0"/>
              <a:t>webex</a:t>
            </a:r>
            <a:r>
              <a:rPr lang="en-US" sz="1800" baseline="0" dirty="0" smtClean="0"/>
              <a:t>)</a:t>
            </a:r>
          </a:p>
          <a:p>
            <a:pPr lvl="2"/>
            <a:r>
              <a:rPr lang="en-US" sz="1800" baseline="0" dirty="0" smtClean="0"/>
              <a:t>1/16 – 13 </a:t>
            </a:r>
            <a:r>
              <a:rPr lang="en-US" sz="1800" baseline="0" dirty="0" err="1" smtClean="0"/>
              <a:t>hrs</a:t>
            </a:r>
            <a:r>
              <a:rPr lang="en-US" sz="1800" baseline="0" dirty="0" smtClean="0"/>
              <a:t> – made error greater during first 11 </a:t>
            </a:r>
            <a:r>
              <a:rPr lang="en-US" sz="1800" baseline="0" dirty="0" err="1" smtClean="0"/>
              <a:t>hrs</a:t>
            </a:r>
            <a:r>
              <a:rPr lang="en-US" sz="1800" baseline="0" dirty="0" smtClean="0"/>
              <a:t>, &gt;3GW for 1 </a:t>
            </a:r>
            <a:r>
              <a:rPr lang="en-US" sz="1800" baseline="0" dirty="0" err="1" smtClean="0"/>
              <a:t>hr</a:t>
            </a:r>
            <a:endParaRPr lang="en-US" sz="1800" dirty="0" smtClean="0"/>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11</a:t>
            </a:fld>
            <a:endParaRPr lang="en-US"/>
          </a:p>
        </p:txBody>
      </p:sp>
    </p:spTree>
    <p:extLst>
      <p:ext uri="{BB962C8B-B14F-4D97-AF65-F5344CB8AC3E}">
        <p14:creationId xmlns:p14="http://schemas.microsoft.com/office/powerpoint/2010/main" val="2235795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About 1/6 appear to have higher temps</a:t>
            </a:r>
            <a:r>
              <a:rPr lang="en-US" baseline="0" dirty="0" smtClean="0"/>
              <a:t> and possibly subject, newer windfarms are better prepared</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12</a:t>
            </a:fld>
            <a:endParaRPr lang="en-US"/>
          </a:p>
        </p:txBody>
      </p:sp>
    </p:spTree>
    <p:extLst>
      <p:ext uri="{BB962C8B-B14F-4D97-AF65-F5344CB8AC3E}">
        <p14:creationId xmlns:p14="http://schemas.microsoft.com/office/powerpoint/2010/main" val="3414850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charset="0"/>
                <a:ea typeface="+mn-ea"/>
                <a:cs typeface="+mn-cs"/>
              </a:rPr>
              <a:t>entities (At least 3 of them during our recent plant visits) as that TCEQ will use their own discretion to determine if a waiver can be given or not if they follow the ERCOT request. Looks like during the emergency situations these entities are not following ERCOT requests as per their management decisions. We need to get clarification from ERCOT legal about it and I feel that ERCOT market notice has to read something like as follows to comfort these generators to follow ERCOT request:</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TCEQ will use waive the penalties for power generating facilities that exceed its air permit limits during this event.</a:t>
            </a:r>
          </a:p>
          <a:p>
            <a:endParaRPr lang="en-US" sz="1200" kern="1200" dirty="0" smtClean="0">
              <a:solidFill>
                <a:schemeClr val="tx1"/>
              </a:solidFill>
              <a:effectLst/>
              <a:latin typeface="Arial" charset="0"/>
              <a:ea typeface="+mn-ea"/>
              <a:cs typeface="+mn-cs"/>
            </a:endParaRPr>
          </a:p>
          <a:p>
            <a:pPr marL="0" indent="0">
              <a:buNone/>
            </a:pPr>
            <a:r>
              <a:rPr lang="en-US" sz="1200" b="0" dirty="0" smtClean="0"/>
              <a:t>Duties of generator exceeding emissions limitations (“regulated entity”)</a:t>
            </a:r>
          </a:p>
          <a:p>
            <a:r>
              <a:rPr lang="en-US" sz="1200" b="0" dirty="0" smtClean="0"/>
              <a:t>maintain records of operation that occurred during the Power Emergency including records required under TCEQ authorizations and rules. </a:t>
            </a:r>
          </a:p>
          <a:p>
            <a:r>
              <a:rPr lang="en-US" sz="1200" b="0" dirty="0" smtClean="0"/>
              <a:t>send a list of all violations for which enforcement discretion is sought to the TCEQ Designated Contact, who in turn will provide this list to the appropriate TCEQ Regional Office. </a:t>
            </a:r>
          </a:p>
          <a:p>
            <a:r>
              <a:rPr lang="en-US" sz="1200" b="0" dirty="0" smtClean="0"/>
              <a:t>send questions specific to enforcement discretion directly to the TCEQ Designated Contact and may copy ERCOT on any written communications. </a:t>
            </a:r>
            <a:endParaRPr lang="en-US" sz="1200" dirty="0" smtClean="0">
              <a:latin typeface="Arial" panose="020B0604020202020204" pitchFamily="34" charset="0"/>
              <a:ea typeface="Calibri" panose="020F0502020204030204" pitchFamily="34" charset="0"/>
            </a:endParaRPr>
          </a:p>
          <a:p>
            <a:endParaRPr lang="en-US" sz="1050" dirty="0" smtClean="0"/>
          </a:p>
          <a:p>
            <a:r>
              <a:rPr lang="en-US" sz="1200" dirty="0" smtClean="0"/>
              <a:t>Procedure for Requesting TCEQ Enforcement Discretion Relating to a Power Emergency </a:t>
            </a:r>
            <a:r>
              <a:rPr lang="en-US" sz="1000" dirty="0" smtClean="0"/>
              <a:t>(</a:t>
            </a:r>
            <a:r>
              <a:rPr lang="en-US" sz="1000" i="1" dirty="0" smtClean="0"/>
              <a:t>Update July 16, 2018)</a:t>
            </a:r>
            <a:r>
              <a:rPr lang="en-US" sz="1100" dirty="0" smtClean="0"/>
              <a:t/>
            </a:r>
            <a:br>
              <a:rPr lang="en-US" sz="1100" dirty="0" smtClean="0"/>
            </a:br>
            <a:endParaRPr lang="en-US" sz="1200" kern="1200" dirty="0" smtClean="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13</a:t>
            </a:fld>
            <a:endParaRPr lang="en-US"/>
          </a:p>
        </p:txBody>
      </p:sp>
    </p:spTree>
    <p:extLst>
      <p:ext uri="{BB962C8B-B14F-4D97-AF65-F5344CB8AC3E}">
        <p14:creationId xmlns:p14="http://schemas.microsoft.com/office/powerpoint/2010/main" val="428545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 (I) Safety; (II) Management Roles and Expectations; (III) Processes and Procedures; (IV) Evaluation of Potential Critical Components Problem Areas; (V) Testing; (VI) Training; and (VII) Communications. </a:t>
            </a:r>
            <a:r>
              <a:rPr lang="en-US" dirty="0" smtClean="0"/>
              <a:t>Assumptions</a:t>
            </a:r>
          </a:p>
          <a:p>
            <a:pPr lvl="1"/>
            <a:r>
              <a:rPr lang="en-US" dirty="0" smtClean="0"/>
              <a:t>One Item</a:t>
            </a:r>
          </a:p>
          <a:p>
            <a:r>
              <a:rPr lang="en-US" dirty="0" smtClean="0"/>
              <a:t>Details</a:t>
            </a:r>
          </a:p>
          <a:p>
            <a:pPr lvl="1"/>
            <a:r>
              <a:rPr lang="en-US" dirty="0" smtClean="0"/>
              <a:t>Four large items one small</a:t>
            </a:r>
          </a:p>
          <a:p>
            <a:r>
              <a:rPr lang="en-US" dirty="0" smtClean="0"/>
              <a:t>Attachment 1</a:t>
            </a:r>
          </a:p>
          <a:p>
            <a:pPr lvl="1"/>
            <a:r>
              <a:rPr lang="en-US" dirty="0" smtClean="0"/>
              <a:t>Six items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5 year review</a:t>
            </a:r>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15</a:t>
            </a:fld>
            <a:endParaRPr lang="en-US"/>
          </a:p>
        </p:txBody>
      </p:sp>
    </p:spTree>
    <p:extLst>
      <p:ext uri="{BB962C8B-B14F-4D97-AF65-F5344CB8AC3E}">
        <p14:creationId xmlns:p14="http://schemas.microsoft.com/office/powerpoint/2010/main" val="19319145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SF6 gas condenses to liquid at temperatures encountered in northern winters (-10°F/-23.3°C to -30°F/34.4°C depending on pressure </a:t>
            </a:r>
          </a:p>
          <a:p>
            <a:r>
              <a:rPr lang="en-US" sz="1200" b="0" i="0" u="none" strike="noStrike" kern="1200" baseline="0" dirty="0" smtClean="0">
                <a:solidFill>
                  <a:schemeClr val="tx1"/>
                </a:solidFill>
                <a:latin typeface="Arial" charset="0"/>
                <a:ea typeface="+mn-ea"/>
                <a:cs typeface="+mn-cs"/>
              </a:rPr>
              <a:t>	</a:t>
            </a:r>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16</a:t>
            </a:fld>
            <a:endParaRPr lang="en-US"/>
          </a:p>
        </p:txBody>
      </p:sp>
    </p:spTree>
    <p:extLst>
      <p:ext uri="{BB962C8B-B14F-4D97-AF65-F5344CB8AC3E}">
        <p14:creationId xmlns:p14="http://schemas.microsoft.com/office/powerpoint/2010/main" val="474560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r>
              <a:rPr lang="en-US" dirty="0" smtClean="0"/>
              <a:t>Omitted</a:t>
            </a:r>
            <a:r>
              <a:rPr lang="en-US" baseline="0" dirty="0" smtClean="0"/>
              <a:t> Rotational Load Shed LL from 2012</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17</a:t>
            </a:fld>
            <a:endParaRPr lang="en-US"/>
          </a:p>
        </p:txBody>
      </p:sp>
    </p:spTree>
    <p:extLst>
      <p:ext uri="{BB962C8B-B14F-4D97-AF65-F5344CB8AC3E}">
        <p14:creationId xmlns:p14="http://schemas.microsoft.com/office/powerpoint/2010/main" val="3357327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18</a:t>
            </a:fld>
            <a:endParaRPr lang="en-US"/>
          </a:p>
        </p:txBody>
      </p:sp>
    </p:spTree>
    <p:extLst>
      <p:ext uri="{BB962C8B-B14F-4D97-AF65-F5344CB8AC3E}">
        <p14:creationId xmlns:p14="http://schemas.microsoft.com/office/powerpoint/2010/main" val="3794494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title suggests trends and performance.  This</a:t>
            </a:r>
            <a:r>
              <a:rPr lang="en-US" baseline="0" dirty="0" smtClean="0"/>
              <a:t> is high level, Alan and our guests will get into details.</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2</a:t>
            </a:fld>
            <a:endParaRPr lang="en-US"/>
          </a:p>
        </p:txBody>
      </p:sp>
    </p:spTree>
    <p:extLst>
      <p:ext uri="{BB962C8B-B14F-4D97-AF65-F5344CB8AC3E}">
        <p14:creationId xmlns:p14="http://schemas.microsoft.com/office/powerpoint/2010/main" val="2223076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Number of Heating Degree Days, SATX compared to DFW (Dec-Feb)</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dirty="0" smtClean="0">
                <a:solidFill>
                  <a:srgbClr val="000000"/>
                </a:solidFill>
                <a:effectLst/>
                <a:latin typeface="Calibri" panose="020F0502020204030204" pitchFamily="34" charset="0"/>
              </a:rPr>
              <a:t>*Note:  HDD = The number of degrees that a day's average  temperature is below 65°</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dirty="0" smtClean="0">
                <a:solidFill>
                  <a:schemeClr val="tx1"/>
                </a:solidFill>
                <a:effectLst/>
                <a:latin typeface="Arial" charset="0"/>
                <a:ea typeface="+mn-ea"/>
                <a:cs typeface="+mn-cs"/>
              </a:rPr>
              <a:t>2016 vs 2018</a:t>
            </a:r>
            <a:r>
              <a:rPr lang="en-US" dirty="0" smtClean="0"/>
              <a:t>  SA </a:t>
            </a:r>
            <a:r>
              <a:rPr lang="en-US" sz="1200" b="0" i="0" u="none" strike="noStrike" kern="1200" dirty="0" smtClean="0">
                <a:solidFill>
                  <a:schemeClr val="tx1"/>
                </a:solidFill>
                <a:effectLst/>
                <a:latin typeface="Arial" charset="0"/>
                <a:ea typeface="+mn-ea"/>
                <a:cs typeface="+mn-cs"/>
              </a:rPr>
              <a:t>113%</a:t>
            </a:r>
            <a:r>
              <a:rPr lang="en-US" dirty="0" smtClean="0"/>
              <a:t>  DFW</a:t>
            </a:r>
            <a:r>
              <a:rPr lang="en-US" sz="1200" b="0" i="0" u="none" strike="noStrike" kern="1200" dirty="0" smtClean="0">
                <a:solidFill>
                  <a:schemeClr val="tx1"/>
                </a:solidFill>
                <a:effectLst/>
                <a:latin typeface="Arial" charset="0"/>
                <a:ea typeface="+mn-ea"/>
                <a:cs typeface="+mn-cs"/>
              </a:rPr>
              <a:t>120%</a:t>
            </a:r>
            <a:r>
              <a:rPr lang="en-US" dirty="0" smtClean="0"/>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dirty="0" smtClean="0">
                <a:solidFill>
                  <a:schemeClr val="tx1"/>
                </a:solidFill>
                <a:effectLst/>
                <a:latin typeface="Arial" charset="0"/>
                <a:ea typeface="+mn-ea"/>
                <a:cs typeface="+mn-cs"/>
              </a:rPr>
              <a:t>2017 vs 2018</a:t>
            </a:r>
            <a:r>
              <a:rPr lang="en-US" dirty="0" smtClean="0"/>
              <a:t>  SA </a:t>
            </a:r>
            <a:r>
              <a:rPr lang="en-US" sz="1200" b="0" i="0" u="none" strike="noStrike" kern="1200" dirty="0" smtClean="0">
                <a:solidFill>
                  <a:schemeClr val="tx1"/>
                </a:solidFill>
                <a:effectLst/>
                <a:latin typeface="Arial" charset="0"/>
                <a:ea typeface="+mn-ea"/>
                <a:cs typeface="+mn-cs"/>
              </a:rPr>
              <a:t>138%</a:t>
            </a:r>
            <a:r>
              <a:rPr lang="en-US" dirty="0" smtClean="0"/>
              <a:t> DFW </a:t>
            </a:r>
            <a:r>
              <a:rPr lang="en-US" sz="1200" b="0" i="0" u="none" strike="noStrike" kern="1200" dirty="0" smtClean="0">
                <a:solidFill>
                  <a:schemeClr val="tx1"/>
                </a:solidFill>
                <a:effectLst/>
                <a:latin typeface="Arial" charset="0"/>
                <a:ea typeface="+mn-ea"/>
                <a:cs typeface="+mn-cs"/>
              </a:rPr>
              <a:t>131%</a:t>
            </a:r>
            <a:r>
              <a:rPr lang="en-US" dirty="0" smtClean="0"/>
              <a:t> </a:t>
            </a:r>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3</a:t>
            </a:fld>
            <a:endParaRPr lang="en-US" dirty="0"/>
          </a:p>
        </p:txBody>
      </p:sp>
    </p:spTree>
    <p:extLst>
      <p:ext uri="{BB962C8B-B14F-4D97-AF65-F5344CB8AC3E}">
        <p14:creationId xmlns:p14="http://schemas.microsoft.com/office/powerpoint/2010/main" val="4207864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r>
              <a:rPr lang="en-US" dirty="0" smtClean="0"/>
              <a:t>For the 2017-18 Winter there was a concern about the extreme model and the number resources that retired at the end of the year.</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Momentary peak </a:t>
            </a:r>
            <a:r>
              <a:rPr lang="en-US" dirty="0" smtClean="0">
                <a:solidFill>
                  <a:schemeClr val="tx1"/>
                </a:solidFill>
              </a:rPr>
              <a:t>66,067 (1/17/18 @ 07:17:52)</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rPr>
              <a:t>ERCOT plans for extremes </a:t>
            </a:r>
            <a:r>
              <a:rPr lang="en-US" smtClean="0">
                <a:solidFill>
                  <a:schemeClr val="tx1"/>
                </a:solidFill>
              </a:rPr>
              <a:t>of forec </a:t>
            </a:r>
            <a:r>
              <a:rPr lang="en-US" dirty="0" smtClean="0">
                <a:solidFill>
                  <a:schemeClr val="tx1"/>
                </a:solidFill>
              </a:rPr>
              <a:t>outages</a:t>
            </a:r>
            <a:r>
              <a:rPr lang="en-US" smtClean="0">
                <a:solidFill>
                  <a:schemeClr val="tx1"/>
                </a:solidFill>
              </a:rPr>
              <a:t>, extreme</a:t>
            </a:r>
            <a:r>
              <a:rPr lang="en-US" baseline="0" smtClean="0">
                <a:solidFill>
                  <a:schemeClr val="tx1"/>
                </a:solidFill>
              </a:rPr>
              <a:t> low </a:t>
            </a:r>
            <a:r>
              <a:rPr lang="en-US" baseline="0" dirty="0" smtClean="0">
                <a:solidFill>
                  <a:schemeClr val="tx1"/>
                </a:solidFill>
              </a:rPr>
              <a:t>wind </a:t>
            </a:r>
            <a:r>
              <a:rPr lang="en-US" baseline="0" smtClean="0">
                <a:solidFill>
                  <a:schemeClr val="tx1"/>
                </a:solidFill>
              </a:rPr>
              <a:t>and load</a:t>
            </a:r>
            <a:endParaRPr lang="en-US"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rPr>
              <a:t>New wind records happened the next couple of days:</a:t>
            </a:r>
          </a:p>
          <a:p>
            <a:pPr rtl="0" eaLnBrk="1" fontAlgn="t" latinLnBrk="0" hangingPunct="1"/>
            <a:r>
              <a:rPr lang="en-US" sz="1200" b="1" i="0" u="none" strike="noStrike" kern="1200" dirty="0" smtClean="0">
                <a:solidFill>
                  <a:schemeClr val="tx1"/>
                </a:solidFill>
                <a:effectLst/>
                <a:latin typeface="Arial" charset="0"/>
                <a:ea typeface="+mn-ea"/>
                <a:cs typeface="+mn-cs"/>
              </a:rPr>
              <a:t>Max Wind Hourly MW</a:t>
            </a:r>
            <a:endParaRPr lang="en-US" sz="1200" b="0" i="0" u="none" strike="noStrike" kern="1200" dirty="0" smtClean="0">
              <a:solidFill>
                <a:schemeClr val="tx1"/>
              </a:solidFill>
              <a:effectLst/>
              <a:latin typeface="Arial" charset="0"/>
              <a:ea typeface="+mn-ea"/>
              <a:cs typeface="+mn-cs"/>
            </a:endParaRPr>
          </a:p>
          <a:p>
            <a:pPr rtl="0" eaLnBrk="1" fontAlgn="t" latinLnBrk="0" hangingPunct="1"/>
            <a:r>
              <a:rPr lang="en-US" sz="1200" b="1" i="0" u="none" strike="noStrike" kern="1200" dirty="0" smtClean="0">
                <a:solidFill>
                  <a:schemeClr val="tx1"/>
                </a:solidFill>
                <a:effectLst/>
                <a:latin typeface="Arial" charset="0"/>
                <a:ea typeface="+mn-ea"/>
                <a:cs typeface="+mn-cs"/>
              </a:rPr>
              <a:t>17,414 (2/19/18 @HE04)</a:t>
            </a:r>
            <a:endParaRPr lang="en-US" sz="1200" b="0" i="0" u="none" strike="noStrike" kern="1200" dirty="0" smtClean="0">
              <a:solidFill>
                <a:schemeClr val="tx1"/>
              </a:solidFill>
              <a:effectLst/>
              <a:latin typeface="Arial" charset="0"/>
              <a:ea typeface="+mn-ea"/>
              <a:cs typeface="+mn-cs"/>
            </a:endParaRPr>
          </a:p>
          <a:p>
            <a:pPr rtl="0" eaLnBrk="1" fontAlgn="t" latinLnBrk="0" hangingPunct="1"/>
            <a:r>
              <a:rPr lang="en-US" sz="1200" b="0" i="0" u="none" strike="noStrike" kern="1200" dirty="0" smtClean="0">
                <a:solidFill>
                  <a:schemeClr val="tx1"/>
                </a:solidFill>
                <a:effectLst/>
                <a:latin typeface="Arial" charset="0"/>
                <a:ea typeface="+mn-ea"/>
                <a:cs typeface="+mn-cs"/>
              </a:rPr>
              <a:t>Max Wind %</a:t>
            </a:r>
          </a:p>
          <a:p>
            <a:pPr rtl="0" eaLnBrk="1" fontAlgn="t" latinLnBrk="0" hangingPunct="1"/>
            <a:r>
              <a:rPr lang="en-US" sz="1200" b="0" i="0" u="none" strike="noStrike" kern="1200" dirty="0" smtClean="0">
                <a:solidFill>
                  <a:schemeClr val="tx1"/>
                </a:solidFill>
                <a:effectLst/>
                <a:latin typeface="Arial" charset="0"/>
                <a:ea typeface="+mn-ea"/>
                <a:cs typeface="+mn-cs"/>
              </a:rPr>
              <a:t>51.2% (1/20/18</a:t>
            </a:r>
            <a:r>
              <a:rPr lang="en-US" sz="1200" b="0" i="0" u="none" strike="noStrike" kern="1200" baseline="0" dirty="0" smtClean="0">
                <a:solidFill>
                  <a:schemeClr val="tx1"/>
                </a:solidFill>
                <a:effectLst/>
                <a:latin typeface="Arial" charset="0"/>
                <a:ea typeface="+mn-ea"/>
                <a:cs typeface="+mn-cs"/>
              </a:rPr>
              <a:t> @ 23:58:44)</a:t>
            </a:r>
            <a:endParaRPr lang="en-US" sz="1200" b="0" i="0" u="none" strike="noStrike"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solidFill>
                <a:schemeClr val="tx1"/>
              </a:solidFill>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4</a:t>
            </a:fld>
            <a:endParaRPr lang="en-US" dirty="0"/>
          </a:p>
        </p:txBody>
      </p:sp>
    </p:spTree>
    <p:extLst>
      <p:ext uri="{BB962C8B-B14F-4D97-AF65-F5344CB8AC3E}">
        <p14:creationId xmlns:p14="http://schemas.microsoft.com/office/powerpoint/2010/main" val="3310192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3 coal plants OOS - 13Gw coal still – but next winter others are also gone </a:t>
            </a:r>
          </a:p>
          <a:p>
            <a:r>
              <a:rPr lang="en-US" baseline="0" dirty="0" smtClean="0"/>
              <a:t>Wind and nukes just under 5.3 </a:t>
            </a:r>
            <a:r>
              <a:rPr lang="en-US" baseline="0" dirty="0" smtClean="0"/>
              <a:t>GW   -  </a:t>
            </a:r>
            <a:r>
              <a:rPr lang="en-US" b="1" baseline="0" dirty="0" smtClean="0"/>
              <a:t>Expect another 2 ½ GW of wind capability sometime during this winter.</a:t>
            </a:r>
            <a:endParaRPr lang="en-US" b="1" baseline="0" dirty="0" smtClean="0"/>
          </a:p>
          <a:p>
            <a:r>
              <a:rPr lang="en-US" b="1" baseline="0" dirty="0" smtClean="0"/>
              <a:t>Gas almost 41GW</a:t>
            </a:r>
          </a:p>
          <a:p>
            <a:r>
              <a:rPr lang="en-US" baseline="0" dirty="0" smtClean="0"/>
              <a:t>1.3 on the dc ties coming in</a:t>
            </a:r>
          </a:p>
          <a:p>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5</a:t>
            </a:fld>
            <a:endParaRPr lang="en-US"/>
          </a:p>
        </p:txBody>
      </p:sp>
    </p:spTree>
    <p:extLst>
      <p:ext uri="{BB962C8B-B14F-4D97-AF65-F5344CB8AC3E}">
        <p14:creationId xmlns:p14="http://schemas.microsoft.com/office/powerpoint/2010/main" val="126768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1900" y="708025"/>
            <a:ext cx="4724400" cy="3543300"/>
          </a:xfrm>
        </p:spPr>
      </p:sp>
      <p:sp>
        <p:nvSpPr>
          <p:cNvPr id="3" name="Notes Placeholder 2"/>
          <p:cNvSpPr>
            <a:spLocks noGrp="1"/>
          </p:cNvSpPr>
          <p:nvPr>
            <p:ph type="body" idx="1"/>
          </p:nvPr>
        </p:nvSpPr>
        <p:spPr/>
        <p:txBody>
          <a:bodyPr/>
          <a:lstStyle/>
          <a:p>
            <a:r>
              <a:rPr lang="en-US" dirty="0" smtClean="0"/>
              <a:t>Tend</a:t>
            </a:r>
            <a:r>
              <a:rPr lang="en-US" baseline="0" dirty="0" smtClean="0"/>
              <a:t> to learn from the first and improve</a:t>
            </a:r>
          </a:p>
          <a:p>
            <a:r>
              <a:rPr lang="en-US" baseline="0" dirty="0" smtClean="0"/>
              <a:t>Alan will discuss freezing equipment outages </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6</a:t>
            </a:fld>
            <a:endParaRPr lang="en-US" dirty="0"/>
          </a:p>
        </p:txBody>
      </p:sp>
    </p:spTree>
    <p:extLst>
      <p:ext uri="{BB962C8B-B14F-4D97-AF65-F5344CB8AC3E}">
        <p14:creationId xmlns:p14="http://schemas.microsoft.com/office/powerpoint/2010/main" val="3808335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Benchmark</a:t>
            </a:r>
            <a:r>
              <a:rPr lang="en-US" baseline="0" dirty="0" smtClean="0"/>
              <a:t> Period Dec 12-Mar 17:  Texas RE 6.3%   NERC  7.5%</a:t>
            </a:r>
          </a:p>
          <a:p>
            <a:r>
              <a:rPr lang="en-US" baseline="0" dirty="0" smtClean="0"/>
              <a:t>Metric year Dec 17 to Mar 18:          Texas RE 7.2%   NERC 7.5%</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7</a:t>
            </a:fld>
            <a:endParaRPr lang="en-US"/>
          </a:p>
        </p:txBody>
      </p:sp>
    </p:spTree>
    <p:extLst>
      <p:ext uri="{BB962C8B-B14F-4D97-AF65-F5344CB8AC3E}">
        <p14:creationId xmlns:p14="http://schemas.microsoft.com/office/powerpoint/2010/main" val="3927767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Load</a:t>
            </a:r>
            <a:r>
              <a:rPr lang="en-US" baseline="0" dirty="0" smtClean="0"/>
              <a:t> shapes, up and down</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8</a:t>
            </a:fld>
            <a:endParaRPr lang="en-US"/>
          </a:p>
        </p:txBody>
      </p:sp>
    </p:spTree>
    <p:extLst>
      <p:ext uri="{BB962C8B-B14F-4D97-AF65-F5344CB8AC3E}">
        <p14:creationId xmlns:p14="http://schemas.microsoft.com/office/powerpoint/2010/main" val="4227238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 higher over peak</a:t>
            </a:r>
            <a:r>
              <a:rPr lang="en-US" baseline="0" dirty="0" smtClean="0"/>
              <a:t> days</a:t>
            </a:r>
            <a:endParaRPr lang="en-US" dirty="0"/>
          </a:p>
        </p:txBody>
      </p:sp>
      <p:sp>
        <p:nvSpPr>
          <p:cNvPr id="4" name="Slide Number Placeholder 3"/>
          <p:cNvSpPr>
            <a:spLocks noGrp="1"/>
          </p:cNvSpPr>
          <p:nvPr>
            <p:ph type="sldNum" sz="quarter" idx="10"/>
          </p:nvPr>
        </p:nvSpPr>
        <p:spPr/>
        <p:txBody>
          <a:bodyPr/>
          <a:lstStyle/>
          <a:p>
            <a:pPr>
              <a:defRPr/>
            </a:pPr>
            <a:fld id="{B329C74D-B450-4B42-BEA1-F6B173EBC992}" type="slidenum">
              <a:rPr lang="en-US" smtClean="0"/>
              <a:pPr>
                <a:defRPr/>
              </a:pPr>
              <a:t>9</a:t>
            </a:fld>
            <a:endParaRPr lang="en-US"/>
          </a:p>
        </p:txBody>
      </p:sp>
    </p:spTree>
    <p:extLst>
      <p:ext uri="{BB962C8B-B14F-4D97-AF65-F5344CB8AC3E}">
        <p14:creationId xmlns:p14="http://schemas.microsoft.com/office/powerpoint/2010/main" val="52176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3"/>
          <p:cNvSpPr>
            <a:spLocks noChangeArrowheads="1"/>
          </p:cNvSpPr>
          <p:nvPr/>
        </p:nvSpPr>
        <p:spPr bwMode="auto">
          <a:xfrm>
            <a:off x="0" y="1143000"/>
            <a:ext cx="9144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Text Box 20"/>
          <p:cNvSpPr txBox="1">
            <a:spLocks noChangeArrowheads="1"/>
          </p:cNvSpPr>
          <p:nvPr/>
        </p:nvSpPr>
        <p:spPr bwMode="auto">
          <a:xfrm>
            <a:off x="0" y="6019800"/>
            <a:ext cx="9144000" cy="46038"/>
          </a:xfrm>
          <a:prstGeom prst="rect">
            <a:avLst/>
          </a:prstGeom>
          <a:gradFill rotWithShape="1">
            <a:gsLst>
              <a:gs pos="0">
                <a:srgbClr val="003296"/>
              </a:gs>
              <a:gs pos="100000">
                <a:srgbClr val="ADADAD"/>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endParaRPr lang="en-US" smtClean="0"/>
          </a:p>
        </p:txBody>
      </p:sp>
      <p:sp>
        <p:nvSpPr>
          <p:cNvPr id="6" name="Text Box 24"/>
          <p:cNvSpPr txBox="1">
            <a:spLocks noChangeArrowheads="1"/>
          </p:cNvSpPr>
          <p:nvPr/>
        </p:nvSpPr>
        <p:spPr bwMode="auto">
          <a:xfrm>
            <a:off x="0" y="1600200"/>
            <a:ext cx="9144000" cy="92075"/>
          </a:xfrm>
          <a:prstGeom prst="rect">
            <a:avLst/>
          </a:prstGeom>
          <a:gradFill rotWithShape="1">
            <a:gsLst>
              <a:gs pos="0">
                <a:srgbClr val="003296"/>
              </a:gs>
              <a:gs pos="100000">
                <a:srgbClr val="ADADAD"/>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endParaRPr lang="en-US" smtClean="0"/>
          </a:p>
        </p:txBody>
      </p:sp>
      <p:pic>
        <p:nvPicPr>
          <p:cNvPr id="7" name="Picture 14"/>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12716" y="436520"/>
            <a:ext cx="4360056" cy="1097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Rectangle 2"/>
          <p:cNvSpPr>
            <a:spLocks noGrp="1" noChangeArrowheads="1"/>
          </p:cNvSpPr>
          <p:nvPr>
            <p:ph type="subTitle" idx="1"/>
          </p:nvPr>
        </p:nvSpPr>
        <p:spPr>
          <a:xfrm>
            <a:off x="914400" y="3581400"/>
            <a:ext cx="7315200" cy="1143000"/>
          </a:xfrm>
        </p:spPr>
        <p:txBody>
          <a:bodyPr/>
          <a:lstStyle>
            <a:lvl1pPr marL="0" indent="0" algn="ctr">
              <a:buFont typeface="Arial" charset="0"/>
              <a:buNone/>
              <a:defRPr b="0">
                <a:solidFill>
                  <a:srgbClr val="003296"/>
                </a:solidFill>
                <a:latin typeface="Arial Black" pitchFamily="34" charset="0"/>
              </a:defRPr>
            </a:lvl1pPr>
          </a:lstStyle>
          <a:p>
            <a:r>
              <a:rPr lang="en-US" smtClean="0"/>
              <a:t>Click to edit Master subtitle style</a:t>
            </a:r>
            <a:endParaRPr lang="en-US" dirty="0"/>
          </a:p>
        </p:txBody>
      </p:sp>
      <p:sp>
        <p:nvSpPr>
          <p:cNvPr id="43015" name="Rectangle 7"/>
          <p:cNvSpPr>
            <a:spLocks noGrp="1" noChangeArrowheads="1"/>
          </p:cNvSpPr>
          <p:nvPr>
            <p:ph type="ctrTitle"/>
          </p:nvPr>
        </p:nvSpPr>
        <p:spPr>
          <a:xfrm>
            <a:off x="914400" y="1905000"/>
            <a:ext cx="7315200" cy="1241425"/>
          </a:xfrm>
        </p:spPr>
        <p:txBody>
          <a:bodyPr/>
          <a:lstStyle>
            <a:lvl1pPr algn="ctr">
              <a:defRPr sz="3200">
                <a:solidFill>
                  <a:srgbClr val="333333"/>
                </a:solidFill>
              </a:defRPr>
            </a:lvl1pPr>
          </a:lstStyle>
          <a:p>
            <a:r>
              <a:rPr lang="en-US" smtClean="0"/>
              <a:t>Click to edit Master title style</a:t>
            </a:r>
            <a:endParaRPr lang="en-US" dirty="0"/>
          </a:p>
        </p:txBody>
      </p:sp>
      <p:sp>
        <p:nvSpPr>
          <p:cNvPr id="8" name="Rectangle 10"/>
          <p:cNvSpPr>
            <a:spLocks noGrp="1" noChangeArrowheads="1"/>
          </p:cNvSpPr>
          <p:nvPr>
            <p:ph type="dt" sz="half" idx="10"/>
          </p:nvPr>
        </p:nvSpPr>
        <p:spPr bwMode="auto">
          <a:xfrm>
            <a:off x="457200" y="6324600"/>
            <a:ext cx="2438400" cy="3810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b="1">
                <a:solidFill>
                  <a:schemeClr val="bg1"/>
                </a:solidFill>
                <a:latin typeface="Arial" charset="0"/>
              </a:defRPr>
            </a:lvl1pPr>
          </a:lstStyle>
          <a:p>
            <a:pPr>
              <a:defRPr/>
            </a:pPr>
            <a:endParaRPr lang="en-US"/>
          </a:p>
        </p:txBody>
      </p:sp>
      <p:sp>
        <p:nvSpPr>
          <p:cNvPr id="9" name="Rectangle 8"/>
          <p:cNvSpPr>
            <a:spLocks noGrp="1" noChangeArrowheads="1"/>
          </p:cNvSpPr>
          <p:nvPr>
            <p:ph type="ftr" sz="quarter" idx="11"/>
          </p:nvPr>
        </p:nvSpPr>
        <p:spPr>
          <a:xfrm>
            <a:off x="6400800" y="6286500"/>
            <a:ext cx="2286000" cy="419100"/>
          </a:xfrm>
        </p:spPr>
        <p:txBody>
          <a:bodyPr/>
          <a:lstStyle>
            <a:lvl1pPr>
              <a:defRPr sz="1800" b="1">
                <a:solidFill>
                  <a:schemeClr val="bg1"/>
                </a:solidFill>
              </a:defRPr>
            </a:lvl1pPr>
          </a:lstStyle>
          <a:p>
            <a:pPr>
              <a:defRPr/>
            </a:pPr>
            <a:r>
              <a:rPr lang="en-US" smtClean="0"/>
              <a:t>ERCOT / Texas RE   Winter Prep Workshop  September 7, 2017</a:t>
            </a:r>
            <a:endParaRPr lang="en-US"/>
          </a:p>
        </p:txBody>
      </p:sp>
    </p:spTree>
    <p:extLst>
      <p:ext uri="{BB962C8B-B14F-4D97-AF65-F5344CB8AC3E}">
        <p14:creationId xmlns:p14="http://schemas.microsoft.com/office/powerpoint/2010/main" val="3533374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1204654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
            <a:ext cx="20955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134100" cy="57150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38650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3486230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
        <p:nvSpPr>
          <p:cNvPr id="4"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a:p>
        </p:txBody>
      </p:sp>
    </p:spTree>
    <p:extLst>
      <p:ext uri="{BB962C8B-B14F-4D97-AF65-F5344CB8AC3E}">
        <p14:creationId xmlns:p14="http://schemas.microsoft.com/office/powerpoint/2010/main" val="407262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066800"/>
            <a:ext cx="3581400" cy="4724400"/>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066800"/>
            <a:ext cx="3581400" cy="4724400"/>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1437264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2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2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4060472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a:p>
        </p:txBody>
      </p:sp>
    </p:spTree>
    <p:extLst>
      <p:ext uri="{BB962C8B-B14F-4D97-AF65-F5344CB8AC3E}">
        <p14:creationId xmlns:p14="http://schemas.microsoft.com/office/powerpoint/2010/main" val="520268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3518487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25107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5"/>
          <p:cNvSpPr>
            <a:spLocks noGrp="1" noChangeArrowheads="1"/>
          </p:cNvSpPr>
          <p:nvPr>
            <p:ph type="ftr" sz="quarter" idx="10"/>
          </p:nvPr>
        </p:nvSpPr>
        <p:spPr>
          <a:ln/>
        </p:spPr>
        <p:txBody>
          <a:bodyPr anchor="t" anchorCtr="0"/>
          <a:lstStyle>
            <a:lvl1pPr>
              <a:defRPr/>
            </a:lvl1pPr>
          </a:lstStyle>
          <a:p>
            <a:pPr>
              <a:defRPr/>
            </a:pPr>
            <a:r>
              <a:rPr lang="en-US" smtClean="0"/>
              <a:t>ERCOT / Texas RE   Winter Prep Workshop  September 7, 2017</a:t>
            </a:r>
            <a:endParaRPr lang="en-US" dirty="0"/>
          </a:p>
        </p:txBody>
      </p:sp>
    </p:spTree>
    <p:extLst>
      <p:ext uri="{BB962C8B-B14F-4D97-AF65-F5344CB8AC3E}">
        <p14:creationId xmlns:p14="http://schemas.microsoft.com/office/powerpoint/2010/main" val="1535864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ltHorz">
          <a:fgClr>
            <a:schemeClr val="bg1"/>
          </a:fgClr>
          <a:bgClr>
            <a:schemeClr val="bg1"/>
          </a:bgClr>
        </a:patt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914400" y="1066800"/>
            <a:ext cx="73152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27" name="Rectangle 7"/>
          <p:cNvSpPr>
            <a:spLocks noChangeArrowheads="1"/>
          </p:cNvSpPr>
          <p:nvPr/>
        </p:nvSpPr>
        <p:spPr bwMode="auto">
          <a:xfrm>
            <a:off x="0" y="6235700"/>
            <a:ext cx="91440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8" name="Rectangle 9"/>
          <p:cNvSpPr>
            <a:spLocks noChangeArrowheads="1"/>
          </p:cNvSpPr>
          <p:nvPr/>
        </p:nvSpPr>
        <p:spPr bwMode="auto">
          <a:xfrm>
            <a:off x="0" y="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9" name="Rectangle 2"/>
          <p:cNvSpPr>
            <a:spLocks noGrp="1" noChangeArrowheads="1"/>
          </p:cNvSpPr>
          <p:nvPr>
            <p:ph type="title"/>
          </p:nvPr>
        </p:nvSpPr>
        <p:spPr bwMode="auto">
          <a:xfrm>
            <a:off x="457200" y="762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172200"/>
            <a:ext cx="2514600" cy="68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r>
              <a:rPr lang="en-US" smtClean="0"/>
              <a:t>ERCOT / Texas RE   Winter Prep Workshop  September 7, 2017</a:t>
            </a:r>
            <a:endParaRPr lang="en-US"/>
          </a:p>
        </p:txBody>
      </p:sp>
      <p:sp>
        <p:nvSpPr>
          <p:cNvPr id="1031"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fld id="{0B1D24C9-3E0E-4BD4-B080-4072BA8C4DD6}" type="slidenum">
              <a:rPr lang="en-US" sz="1200"/>
              <a:pPr algn="ctr"/>
              <a:t>‹#›</a:t>
            </a:fld>
            <a:endParaRPr lang="en-US" sz="1200"/>
          </a:p>
        </p:txBody>
      </p:sp>
      <p:sp>
        <p:nvSpPr>
          <p:cNvPr id="1032" name="Text Box 20"/>
          <p:cNvSpPr txBox="1">
            <a:spLocks noChangeArrowheads="1"/>
          </p:cNvSpPr>
          <p:nvPr/>
        </p:nvSpPr>
        <p:spPr bwMode="auto">
          <a:xfrm>
            <a:off x="0" y="822325"/>
            <a:ext cx="9144000" cy="92075"/>
          </a:xfrm>
          <a:prstGeom prst="rect">
            <a:avLst/>
          </a:prstGeom>
          <a:gradFill rotWithShape="1">
            <a:gsLst>
              <a:gs pos="0">
                <a:srgbClr val="003296"/>
              </a:gs>
              <a:gs pos="100000">
                <a:srgbClr val="ADADAD"/>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endParaRPr lang="en-US" smtClean="0"/>
          </a:p>
        </p:txBody>
      </p:sp>
      <p:sp>
        <p:nvSpPr>
          <p:cNvPr id="1033" name="Text Box 21"/>
          <p:cNvSpPr txBox="1">
            <a:spLocks noChangeArrowheads="1"/>
          </p:cNvSpPr>
          <p:nvPr/>
        </p:nvSpPr>
        <p:spPr bwMode="auto">
          <a:xfrm>
            <a:off x="0" y="6049963"/>
            <a:ext cx="9144000" cy="46037"/>
          </a:xfrm>
          <a:prstGeom prst="rect">
            <a:avLst/>
          </a:prstGeom>
          <a:gradFill rotWithShape="1">
            <a:gsLst>
              <a:gs pos="0">
                <a:srgbClr val="003296"/>
              </a:gs>
              <a:gs pos="100000">
                <a:srgbClr val="ADADAD"/>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endParaRPr lang="en-US" smtClean="0"/>
          </a:p>
        </p:txBody>
      </p:sp>
      <p:pic>
        <p:nvPicPr>
          <p:cNvPr id="1034" name="Picture 11"/>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63148" y="6172200"/>
            <a:ext cx="2180032" cy="548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6"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dt="0"/>
  <p:txStyles>
    <p:titleStyle>
      <a:lvl1pPr algn="l" rtl="0" eaLnBrk="1" fontAlgn="base" hangingPunct="1">
        <a:spcBef>
          <a:spcPct val="0"/>
        </a:spcBef>
        <a:spcAft>
          <a:spcPct val="0"/>
        </a:spcAft>
        <a:defRPr sz="2400">
          <a:solidFill>
            <a:srgbClr val="003296"/>
          </a:solidFill>
          <a:latin typeface="+mj-lt"/>
          <a:ea typeface="+mj-ea"/>
          <a:cs typeface="+mj-cs"/>
        </a:defRPr>
      </a:lvl1pPr>
      <a:lvl2pPr algn="l" rtl="0" eaLnBrk="1" fontAlgn="base" hangingPunct="1">
        <a:spcBef>
          <a:spcPct val="0"/>
        </a:spcBef>
        <a:spcAft>
          <a:spcPct val="0"/>
        </a:spcAft>
        <a:defRPr sz="2400">
          <a:solidFill>
            <a:srgbClr val="003296"/>
          </a:solidFill>
          <a:latin typeface="Arial Black" pitchFamily="34" charset="0"/>
        </a:defRPr>
      </a:lvl2pPr>
      <a:lvl3pPr algn="l" rtl="0" eaLnBrk="1" fontAlgn="base" hangingPunct="1">
        <a:spcBef>
          <a:spcPct val="0"/>
        </a:spcBef>
        <a:spcAft>
          <a:spcPct val="0"/>
        </a:spcAft>
        <a:defRPr sz="2400">
          <a:solidFill>
            <a:srgbClr val="003296"/>
          </a:solidFill>
          <a:latin typeface="Arial Black" pitchFamily="34" charset="0"/>
        </a:defRPr>
      </a:lvl3pPr>
      <a:lvl4pPr algn="l" rtl="0" eaLnBrk="1" fontAlgn="base" hangingPunct="1">
        <a:spcBef>
          <a:spcPct val="0"/>
        </a:spcBef>
        <a:spcAft>
          <a:spcPct val="0"/>
        </a:spcAft>
        <a:defRPr sz="2400">
          <a:solidFill>
            <a:srgbClr val="003296"/>
          </a:solidFill>
          <a:latin typeface="Arial Black" pitchFamily="34" charset="0"/>
        </a:defRPr>
      </a:lvl4pPr>
      <a:lvl5pPr algn="l" rtl="0" eaLnBrk="1" fontAlgn="base" hangingPunct="1">
        <a:spcBef>
          <a:spcPct val="0"/>
        </a:spcBef>
        <a:spcAft>
          <a:spcPct val="0"/>
        </a:spcAft>
        <a:defRPr sz="2400">
          <a:solidFill>
            <a:srgbClr val="003296"/>
          </a:solidFill>
          <a:latin typeface="Arial Black" pitchFamily="34" charset="0"/>
        </a:defRPr>
      </a:lvl5pPr>
      <a:lvl6pPr marL="457200" algn="l" rtl="0" eaLnBrk="1" fontAlgn="base" hangingPunct="1">
        <a:spcBef>
          <a:spcPct val="0"/>
        </a:spcBef>
        <a:spcAft>
          <a:spcPct val="0"/>
        </a:spcAft>
        <a:defRPr sz="2400">
          <a:solidFill>
            <a:srgbClr val="003296"/>
          </a:solidFill>
          <a:latin typeface="Arial Black" pitchFamily="34" charset="0"/>
        </a:defRPr>
      </a:lvl6pPr>
      <a:lvl7pPr marL="914400" algn="l" rtl="0" eaLnBrk="1" fontAlgn="base" hangingPunct="1">
        <a:spcBef>
          <a:spcPct val="0"/>
        </a:spcBef>
        <a:spcAft>
          <a:spcPct val="0"/>
        </a:spcAft>
        <a:defRPr sz="2400">
          <a:solidFill>
            <a:srgbClr val="003296"/>
          </a:solidFill>
          <a:latin typeface="Arial Black" pitchFamily="34" charset="0"/>
        </a:defRPr>
      </a:lvl7pPr>
      <a:lvl8pPr marL="1371600" algn="l" rtl="0" eaLnBrk="1" fontAlgn="base" hangingPunct="1">
        <a:spcBef>
          <a:spcPct val="0"/>
        </a:spcBef>
        <a:spcAft>
          <a:spcPct val="0"/>
        </a:spcAft>
        <a:defRPr sz="2400">
          <a:solidFill>
            <a:srgbClr val="003296"/>
          </a:solidFill>
          <a:latin typeface="Arial Black" pitchFamily="34" charset="0"/>
        </a:defRPr>
      </a:lvl8pPr>
      <a:lvl9pPr marL="1828800" algn="l" rtl="0" eaLnBrk="1" fontAlgn="base" hangingPunct="1">
        <a:spcBef>
          <a:spcPct val="0"/>
        </a:spcBef>
        <a:spcAft>
          <a:spcPct val="0"/>
        </a:spcAft>
        <a:defRPr sz="2400">
          <a:solidFill>
            <a:srgbClr val="003296"/>
          </a:solidFill>
          <a:latin typeface="Arial Black" pitchFamily="34" charset="0"/>
        </a:defRPr>
      </a:lvl9pPr>
    </p:titleStyle>
    <p:bodyStyle>
      <a:lvl1pPr marL="342900" indent="-342900" algn="l" rtl="0" eaLnBrk="1" fontAlgn="base" hangingPunct="1">
        <a:spcBef>
          <a:spcPct val="20000"/>
        </a:spcBef>
        <a:spcAft>
          <a:spcPct val="0"/>
        </a:spcAft>
        <a:buClr>
          <a:srgbClr val="6699FF"/>
        </a:buClr>
        <a:buFont typeface="Arial" charset="0"/>
        <a:buChar char="●"/>
        <a:defRPr sz="2400" b="1">
          <a:solidFill>
            <a:schemeClr val="tx1"/>
          </a:solidFill>
          <a:latin typeface="+mn-lt"/>
          <a:ea typeface="+mn-ea"/>
          <a:cs typeface="+mn-cs"/>
        </a:defRPr>
      </a:lvl1pPr>
      <a:lvl2pPr marL="742950" indent="-285750" algn="l" rtl="0" eaLnBrk="1" fontAlgn="base" hangingPunct="1">
        <a:spcBef>
          <a:spcPct val="20000"/>
        </a:spcBef>
        <a:spcAft>
          <a:spcPct val="0"/>
        </a:spcAft>
        <a:buClr>
          <a:srgbClr val="CC9900"/>
        </a:buClr>
        <a:buFont typeface="Wingdings" pitchFamily="2" charset="2"/>
        <a:buChar char="§"/>
        <a:defRPr sz="2200">
          <a:solidFill>
            <a:schemeClr val="tx1"/>
          </a:solidFill>
          <a:latin typeface="+mn-lt"/>
        </a:defRPr>
      </a:lvl2pPr>
      <a:lvl3pPr marL="1143000" indent="-228600" algn="l" rtl="0" eaLnBrk="1" fontAlgn="base" hangingPunct="1">
        <a:spcBef>
          <a:spcPct val="20000"/>
        </a:spcBef>
        <a:spcAft>
          <a:spcPct val="0"/>
        </a:spcAft>
        <a:buClr>
          <a:srgbClr val="6699FF"/>
        </a:buClr>
        <a:buChar char="•"/>
        <a:defRPr sz="2000">
          <a:solidFill>
            <a:schemeClr val="tx1"/>
          </a:solidFill>
          <a:latin typeface="+mn-lt"/>
        </a:defRPr>
      </a:lvl3pPr>
      <a:lvl4pPr marL="1600200" indent="-228600" algn="l" rtl="0" eaLnBrk="1" fontAlgn="base" hangingPunct="1">
        <a:spcBef>
          <a:spcPct val="20000"/>
        </a:spcBef>
        <a:spcAft>
          <a:spcPct val="0"/>
        </a:spcAft>
        <a:buClr>
          <a:srgbClr val="CC9900"/>
        </a:buClr>
        <a:buFont typeface="Arial" charset="0"/>
        <a:buChar char="♦"/>
        <a:defRPr>
          <a:solidFill>
            <a:schemeClr val="tx1"/>
          </a:solidFill>
          <a:latin typeface="+mn-lt"/>
        </a:defRPr>
      </a:lvl4pPr>
      <a:lvl5pPr marL="2057400" indent="-228600" algn="l" rtl="0" eaLnBrk="1" fontAlgn="base" hangingPunct="1">
        <a:spcBef>
          <a:spcPct val="20000"/>
        </a:spcBef>
        <a:spcAft>
          <a:spcPct val="0"/>
        </a:spcAft>
        <a:buClr>
          <a:srgbClr val="6699FF"/>
        </a:buClr>
        <a:buFont typeface="Arial" charset="0"/>
        <a:buChar char="»"/>
        <a:defRPr>
          <a:solidFill>
            <a:schemeClr val="tx1"/>
          </a:solidFill>
          <a:latin typeface="+mn-lt"/>
        </a:defRPr>
      </a:lvl5pPr>
      <a:lvl6pPr marL="2514600" indent="-228600" algn="l" rtl="0" eaLnBrk="1" fontAlgn="base" hangingPunct="1">
        <a:spcBef>
          <a:spcPct val="20000"/>
        </a:spcBef>
        <a:spcAft>
          <a:spcPct val="0"/>
        </a:spcAft>
        <a:buClr>
          <a:srgbClr val="6699FF"/>
        </a:buClr>
        <a:buFont typeface="Arial" charset="0"/>
        <a:buChar char="»"/>
        <a:defRPr>
          <a:solidFill>
            <a:schemeClr val="tx1"/>
          </a:solidFill>
          <a:latin typeface="+mn-lt"/>
        </a:defRPr>
      </a:lvl6pPr>
      <a:lvl7pPr marL="2971800" indent="-228600" algn="l" rtl="0" eaLnBrk="1" fontAlgn="base" hangingPunct="1">
        <a:spcBef>
          <a:spcPct val="20000"/>
        </a:spcBef>
        <a:spcAft>
          <a:spcPct val="0"/>
        </a:spcAft>
        <a:buClr>
          <a:srgbClr val="6699FF"/>
        </a:buClr>
        <a:buFont typeface="Arial" charset="0"/>
        <a:buChar char="»"/>
        <a:defRPr>
          <a:solidFill>
            <a:schemeClr val="tx1"/>
          </a:solidFill>
          <a:latin typeface="+mn-lt"/>
        </a:defRPr>
      </a:lvl7pPr>
      <a:lvl8pPr marL="3429000" indent="-228600" algn="l" rtl="0" eaLnBrk="1" fontAlgn="base" hangingPunct="1">
        <a:spcBef>
          <a:spcPct val="20000"/>
        </a:spcBef>
        <a:spcAft>
          <a:spcPct val="0"/>
        </a:spcAft>
        <a:buClr>
          <a:srgbClr val="6699FF"/>
        </a:buClr>
        <a:buFont typeface="Arial" charset="0"/>
        <a:buChar char="»"/>
        <a:defRPr>
          <a:solidFill>
            <a:schemeClr val="tx1"/>
          </a:solidFill>
          <a:latin typeface="+mn-lt"/>
        </a:defRPr>
      </a:lvl8pPr>
      <a:lvl9pPr marL="3886200" indent="-228600" algn="l" rtl="0" eaLnBrk="1" fontAlgn="base" hangingPunct="1">
        <a:spcBef>
          <a:spcPct val="20000"/>
        </a:spcBef>
        <a:spcAft>
          <a:spcPct val="0"/>
        </a:spcAft>
        <a:buClr>
          <a:srgbClr val="6699FF"/>
        </a:buClr>
        <a:buFont typeface="Arial"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kelly.cook@tceq.texas.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581400"/>
            <a:ext cx="7315200" cy="2152650"/>
          </a:xfrm>
        </p:spPr>
        <p:txBody>
          <a:bodyPr/>
          <a:lstStyle/>
          <a:p>
            <a:r>
              <a:rPr lang="en-US" sz="2000" dirty="0" smtClean="0"/>
              <a:t>Mark Henry  </a:t>
            </a:r>
          </a:p>
          <a:p>
            <a:r>
              <a:rPr lang="en-US" sz="2000" dirty="0" smtClean="0"/>
              <a:t>Reliability Services, Texas Reliability Entity</a:t>
            </a:r>
          </a:p>
          <a:p>
            <a:endParaRPr lang="en-US" sz="2000" dirty="0"/>
          </a:p>
          <a:p>
            <a:r>
              <a:rPr lang="en-US" sz="2000" dirty="0" smtClean="0"/>
              <a:t>ERCOT/Texas </a:t>
            </a:r>
            <a:r>
              <a:rPr lang="en-US" sz="2000" dirty="0"/>
              <a:t>RE Generator Winter Weatherization </a:t>
            </a:r>
            <a:r>
              <a:rPr lang="en-US" sz="2000" dirty="0" smtClean="0"/>
              <a:t>Workshop</a:t>
            </a:r>
          </a:p>
          <a:p>
            <a:r>
              <a:rPr lang="en-US" sz="2000" dirty="0"/>
              <a:t>September </a:t>
            </a:r>
            <a:r>
              <a:rPr lang="en-US" sz="2000" dirty="0" smtClean="0"/>
              <a:t>6, 2018</a:t>
            </a:r>
            <a:endParaRPr lang="en-US" sz="2000" dirty="0"/>
          </a:p>
          <a:p>
            <a:endParaRPr lang="en-US" dirty="0"/>
          </a:p>
          <a:p>
            <a:endParaRPr lang="en-US" dirty="0" smtClean="0"/>
          </a:p>
          <a:p>
            <a:endParaRPr lang="en-US" dirty="0"/>
          </a:p>
        </p:txBody>
      </p:sp>
      <p:sp>
        <p:nvSpPr>
          <p:cNvPr id="2" name="Title 1"/>
          <p:cNvSpPr>
            <a:spLocks noGrp="1"/>
          </p:cNvSpPr>
          <p:nvPr>
            <p:ph type="ctrTitle"/>
          </p:nvPr>
        </p:nvSpPr>
        <p:spPr/>
        <p:txBody>
          <a:bodyPr/>
          <a:lstStyle/>
          <a:p>
            <a:r>
              <a:rPr lang="en-US" dirty="0" smtClean="0"/>
              <a:t>NERC and Texas RE Update</a:t>
            </a:r>
            <a:endParaRPr lang="en-US" dirty="0"/>
          </a:p>
        </p:txBody>
      </p:sp>
      <p:sp>
        <p:nvSpPr>
          <p:cNvPr id="4" name="Footer Placeholder 3"/>
          <p:cNvSpPr>
            <a:spLocks noGrp="1"/>
          </p:cNvSpPr>
          <p:nvPr>
            <p:ph type="ftr" sz="quarter" idx="11"/>
          </p:nvPr>
        </p:nvSpPr>
        <p:spPr/>
        <p:txBody>
          <a:bodyPr/>
          <a:lstStyle/>
          <a:p>
            <a:pPr>
              <a:defRPr/>
            </a:pPr>
            <a:r>
              <a:rPr lang="en-US" smtClean="0"/>
              <a:t>ERCOT / Texas RE   Winter Prep Workshop  September 7, 2017</a:t>
            </a:r>
            <a:endParaRPr lang="en-US"/>
          </a:p>
        </p:txBody>
      </p:sp>
    </p:spTree>
    <p:extLst>
      <p:ext uri="{BB962C8B-B14F-4D97-AF65-F5344CB8AC3E}">
        <p14:creationId xmlns:p14="http://schemas.microsoft.com/office/powerpoint/2010/main" val="1165354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Average January Wind </a:t>
            </a:r>
            <a:r>
              <a:rPr lang="en-US" dirty="0" smtClean="0"/>
              <a:t>Profile 2016-2018</a:t>
            </a:r>
            <a:endParaRPr lang="en-US" dirty="0"/>
          </a:p>
        </p:txBody>
      </p:sp>
      <p:pic>
        <p:nvPicPr>
          <p:cNvPr id="6" name="Content Placeholder 5"/>
          <p:cNvPicPr>
            <a:picLocks noGrp="1" noChangeAspect="1"/>
          </p:cNvPicPr>
          <p:nvPr>
            <p:ph idx="1"/>
          </p:nvPr>
        </p:nvPicPr>
        <p:blipFill>
          <a:blip r:embed="rId3"/>
          <a:stretch>
            <a:fillRect/>
          </a:stretch>
        </p:blipFill>
        <p:spPr>
          <a:xfrm>
            <a:off x="577361" y="990600"/>
            <a:ext cx="8141677" cy="4917713"/>
          </a:xfrm>
          <a:prstGeom prst="rect">
            <a:avLst/>
          </a:prstGeom>
        </p:spPr>
      </p:pic>
      <p:sp>
        <p:nvSpPr>
          <p:cNvPr id="3" name="Footer Placeholder 2"/>
          <p:cNvSpPr>
            <a:spLocks noGrp="1"/>
          </p:cNvSpPr>
          <p:nvPr>
            <p:ph type="ftr" sz="quarter" idx="10"/>
          </p:nvPr>
        </p:nvSpPr>
        <p:spPr/>
        <p:txBody>
          <a:bodyPr/>
          <a:lstStyle/>
          <a:p>
            <a:pPr>
              <a:defRPr/>
            </a:pPr>
            <a:r>
              <a:rPr lang="en-US" dirty="0" smtClean="0"/>
              <a:t>ERCOT / Texas RE  </a:t>
            </a:r>
          </a:p>
          <a:p>
            <a:pPr>
              <a:defRPr/>
            </a:pPr>
            <a:r>
              <a:rPr lang="en-US" dirty="0" smtClean="0"/>
              <a:t> Winter Prep Workshop  September 6, 2018</a:t>
            </a:r>
            <a:endParaRPr lang="en-US" dirty="0"/>
          </a:p>
        </p:txBody>
      </p:sp>
      <p:sp>
        <p:nvSpPr>
          <p:cNvPr id="7" name="TextBox 6"/>
          <p:cNvSpPr txBox="1"/>
          <p:nvPr/>
        </p:nvSpPr>
        <p:spPr>
          <a:xfrm>
            <a:off x="4953000" y="5867246"/>
            <a:ext cx="4757063" cy="246221"/>
          </a:xfrm>
          <a:prstGeom prst="rect">
            <a:avLst/>
          </a:prstGeom>
          <a:noFill/>
        </p:spPr>
        <p:txBody>
          <a:bodyPr wrap="square" rtlCol="0">
            <a:spAutoFit/>
          </a:bodyPr>
          <a:lstStyle/>
          <a:p>
            <a:r>
              <a:rPr lang="en-US" sz="1000" i="1" dirty="0" smtClean="0"/>
              <a:t>Source: ERCOT </a:t>
            </a:r>
            <a:r>
              <a:rPr lang="en-US" sz="1000" i="1" dirty="0" err="1" smtClean="0"/>
              <a:t>Reg</a:t>
            </a:r>
            <a:r>
              <a:rPr lang="en-US" sz="1000" i="1" dirty="0" smtClean="0"/>
              <a:t> Bias Analysis to PDCWG, Feb. 14, 2018</a:t>
            </a:r>
            <a:endParaRPr lang="en-US" sz="1000" i="1" dirty="0"/>
          </a:p>
        </p:txBody>
      </p:sp>
    </p:spTree>
    <p:extLst>
      <p:ext uri="{BB962C8B-B14F-4D97-AF65-F5344CB8AC3E}">
        <p14:creationId xmlns:p14="http://schemas.microsoft.com/office/powerpoint/2010/main" val="2041521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 Generation </a:t>
            </a:r>
            <a:r>
              <a:rPr lang="en-US" dirty="0" err="1" smtClean="0"/>
              <a:t>Derates</a:t>
            </a:r>
            <a:r>
              <a:rPr lang="en-US" dirty="0" smtClean="0"/>
              <a:t> During Winter 2017-18</a:t>
            </a:r>
            <a:endParaRPr lang="en-US" dirty="0"/>
          </a:p>
        </p:txBody>
      </p:sp>
      <p:sp>
        <p:nvSpPr>
          <p:cNvPr id="3" name="Footer Placeholder 2"/>
          <p:cNvSpPr>
            <a:spLocks noGrp="1"/>
          </p:cNvSpPr>
          <p:nvPr>
            <p:ph type="ftr" sz="quarter" idx="10"/>
          </p:nvPr>
        </p:nvSpPr>
        <p:spPr>
          <a:xfrm>
            <a:off x="6705600" y="6172200"/>
            <a:ext cx="2057400" cy="685800"/>
          </a:xfrm>
        </p:spPr>
        <p:txBody>
          <a:bodyPr/>
          <a:lstStyle/>
          <a:p>
            <a:pPr>
              <a:defRPr/>
            </a:pPr>
            <a:r>
              <a:rPr lang="en-US" dirty="0" smtClean="0"/>
              <a:t>ERCOT / Texas RE   Winter Prep Workshop  September 6, 2018</a:t>
            </a:r>
            <a:endParaRPr lang="en-US" dirty="0"/>
          </a:p>
        </p:txBody>
      </p:sp>
      <p:sp>
        <p:nvSpPr>
          <p:cNvPr id="6" name="TextBox 5"/>
          <p:cNvSpPr txBox="1"/>
          <p:nvPr/>
        </p:nvSpPr>
        <p:spPr>
          <a:xfrm>
            <a:off x="6400800" y="5654337"/>
            <a:ext cx="3156863" cy="307777"/>
          </a:xfrm>
          <a:prstGeom prst="rect">
            <a:avLst/>
          </a:prstGeom>
          <a:noFill/>
        </p:spPr>
        <p:txBody>
          <a:bodyPr wrap="square" rtlCol="0">
            <a:spAutoFit/>
          </a:bodyPr>
          <a:lstStyle/>
          <a:p>
            <a:r>
              <a:rPr lang="en-US" sz="1000" i="1" dirty="0" smtClean="0"/>
              <a:t>Source</a:t>
            </a:r>
            <a:r>
              <a:rPr lang="en-US" sz="1400" i="1" dirty="0" smtClean="0"/>
              <a:t>: </a:t>
            </a:r>
            <a:r>
              <a:rPr lang="en-US" sz="1050" i="1" dirty="0" smtClean="0"/>
              <a:t>N. Mago, ERCOT</a:t>
            </a:r>
            <a:endParaRPr lang="en-US" sz="1050" i="1" dirty="0"/>
          </a:p>
        </p:txBody>
      </p:sp>
      <p:pic>
        <p:nvPicPr>
          <p:cNvPr id="4" name="Picture 3"/>
          <p:cNvPicPr>
            <a:picLocks noChangeAspect="1"/>
          </p:cNvPicPr>
          <p:nvPr/>
        </p:nvPicPr>
        <p:blipFill>
          <a:blip r:embed="rId3"/>
          <a:stretch>
            <a:fillRect/>
          </a:stretch>
        </p:blipFill>
        <p:spPr>
          <a:xfrm>
            <a:off x="685800" y="1441403"/>
            <a:ext cx="7815464" cy="4002848"/>
          </a:xfrm>
          <a:prstGeom prst="rect">
            <a:avLst/>
          </a:prstGeom>
        </p:spPr>
      </p:pic>
    </p:spTree>
    <p:extLst>
      <p:ext uri="{BB962C8B-B14F-4D97-AF65-F5344CB8AC3E}">
        <p14:creationId xmlns:p14="http://schemas.microsoft.com/office/powerpoint/2010/main" val="3104365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 Limits of </a:t>
            </a:r>
            <a:r>
              <a:rPr lang="en-US" dirty="0"/>
              <a:t>WGRs (as of early 2018)</a:t>
            </a:r>
          </a:p>
        </p:txBody>
      </p:sp>
      <p:pic>
        <p:nvPicPr>
          <p:cNvPr id="5" name="Picture 4"/>
          <p:cNvPicPr>
            <a:picLocks noChangeAspect="1"/>
          </p:cNvPicPr>
          <p:nvPr/>
        </p:nvPicPr>
        <p:blipFill>
          <a:blip r:embed="rId3"/>
          <a:stretch>
            <a:fillRect/>
          </a:stretch>
        </p:blipFill>
        <p:spPr>
          <a:xfrm>
            <a:off x="457200" y="1143000"/>
            <a:ext cx="8013586" cy="4665226"/>
          </a:xfrm>
          <a:prstGeom prst="rect">
            <a:avLst/>
          </a:prstGeom>
        </p:spPr>
      </p:pic>
      <p:sp>
        <p:nvSpPr>
          <p:cNvPr id="3" name="Footer Placeholder 2"/>
          <p:cNvSpPr>
            <a:spLocks noGrp="1"/>
          </p:cNvSpPr>
          <p:nvPr>
            <p:ph type="ftr" sz="quarter" idx="10"/>
          </p:nvPr>
        </p:nvSpPr>
        <p:spPr>
          <a:xfrm>
            <a:off x="6705600" y="6172200"/>
            <a:ext cx="2057400" cy="685800"/>
          </a:xfrm>
        </p:spPr>
        <p:txBody>
          <a:bodyPr/>
          <a:lstStyle/>
          <a:p>
            <a:pPr>
              <a:defRPr/>
            </a:pPr>
            <a:r>
              <a:rPr lang="en-US" dirty="0" smtClean="0"/>
              <a:t>ERCOT / Texas RE   Winter Prep Workshop  September 6, 2018</a:t>
            </a:r>
            <a:endParaRPr lang="en-US" dirty="0"/>
          </a:p>
        </p:txBody>
      </p:sp>
      <p:sp>
        <p:nvSpPr>
          <p:cNvPr id="6" name="TextBox 5"/>
          <p:cNvSpPr txBox="1"/>
          <p:nvPr/>
        </p:nvSpPr>
        <p:spPr>
          <a:xfrm>
            <a:off x="6400800" y="5654337"/>
            <a:ext cx="3156863" cy="307777"/>
          </a:xfrm>
          <a:prstGeom prst="rect">
            <a:avLst/>
          </a:prstGeom>
          <a:noFill/>
        </p:spPr>
        <p:txBody>
          <a:bodyPr wrap="square" rtlCol="0">
            <a:spAutoFit/>
          </a:bodyPr>
          <a:lstStyle/>
          <a:p>
            <a:r>
              <a:rPr lang="en-US" sz="1000" i="1" dirty="0" smtClean="0"/>
              <a:t>Source</a:t>
            </a:r>
            <a:r>
              <a:rPr lang="en-US" sz="1400" i="1" dirty="0" smtClean="0"/>
              <a:t>: </a:t>
            </a:r>
            <a:r>
              <a:rPr lang="en-US" sz="1050" i="1" dirty="0" smtClean="0"/>
              <a:t>N. Mago, ERCOT</a:t>
            </a:r>
            <a:endParaRPr lang="en-US" sz="1050" i="1" dirty="0"/>
          </a:p>
        </p:txBody>
      </p:sp>
    </p:spTree>
    <p:extLst>
      <p:ext uri="{BB962C8B-B14F-4D97-AF65-F5344CB8AC3E}">
        <p14:creationId xmlns:p14="http://schemas.microsoft.com/office/powerpoint/2010/main" val="3938618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Emissions in Emergencies – TCEQ Discretion</a:t>
            </a:r>
            <a:endParaRPr lang="en-US" dirty="0"/>
          </a:p>
        </p:txBody>
      </p:sp>
      <p:sp>
        <p:nvSpPr>
          <p:cNvPr id="3" name="Content Placeholder 2"/>
          <p:cNvSpPr>
            <a:spLocks noGrp="1"/>
          </p:cNvSpPr>
          <p:nvPr>
            <p:ph idx="1"/>
          </p:nvPr>
        </p:nvSpPr>
        <p:spPr>
          <a:xfrm>
            <a:off x="762000" y="1066800"/>
            <a:ext cx="8001000" cy="4591050"/>
          </a:xfrm>
        </p:spPr>
        <p:txBody>
          <a:bodyPr/>
          <a:lstStyle/>
          <a:p>
            <a:pPr marL="0" indent="0">
              <a:buNone/>
            </a:pPr>
            <a:r>
              <a:rPr lang="en-US" sz="1600" u="sng" dirty="0" smtClean="0"/>
              <a:t>Jan </a:t>
            </a:r>
            <a:r>
              <a:rPr lang="en-US" sz="1600" u="sng" dirty="0"/>
              <a:t>16 2018 21:16:01 </a:t>
            </a:r>
            <a:r>
              <a:rPr lang="en-US" sz="1600" u="sng" dirty="0" smtClean="0"/>
              <a:t>CST Operations Message:</a:t>
            </a:r>
          </a:p>
          <a:p>
            <a:pPr marL="0" indent="0">
              <a:buNone/>
            </a:pPr>
            <a:r>
              <a:rPr lang="en-US" sz="1600" b="0" dirty="0" smtClean="0">
                <a:latin typeface="Arial" panose="020B0604020202020204" pitchFamily="34" charset="0"/>
                <a:ea typeface="Calibri" panose="020F0502020204030204" pitchFamily="34" charset="0"/>
              </a:rPr>
              <a:t>TCEQ </a:t>
            </a:r>
            <a:r>
              <a:rPr lang="en-US" sz="1600" b="0" dirty="0">
                <a:latin typeface="Arial" panose="020B0604020202020204" pitchFamily="34" charset="0"/>
                <a:ea typeface="Calibri" panose="020F0502020204030204" pitchFamily="34" charset="0"/>
              </a:rPr>
              <a:t>has approved ERCOT's request for enforcement discretion for any power generating facility to exceed its air permit limits in order to provide continued or additional capacity to the ERCOT System through the morning on January 17, 2018. This enforcement discretion is effective immediately. More details will be provided in a Market Notice</a:t>
            </a:r>
            <a:r>
              <a:rPr lang="en-US" sz="1600" b="0" dirty="0" smtClean="0">
                <a:latin typeface="Arial" panose="020B0604020202020204" pitchFamily="34" charset="0"/>
                <a:ea typeface="Calibri" panose="020F0502020204030204" pitchFamily="34" charset="0"/>
              </a:rPr>
              <a:t>.</a:t>
            </a:r>
          </a:p>
          <a:p>
            <a:pPr marL="0" indent="0">
              <a:buNone/>
            </a:pPr>
            <a:endParaRPr lang="en-US" sz="1800" b="0" dirty="0">
              <a:latin typeface="Arial" panose="020B0604020202020204" pitchFamily="34" charset="0"/>
              <a:ea typeface="Calibri" panose="020F0502020204030204" pitchFamily="34" charset="0"/>
            </a:endParaRPr>
          </a:p>
          <a:p>
            <a:pPr marL="0" indent="0">
              <a:buNone/>
            </a:pPr>
            <a:r>
              <a:rPr lang="en-US" sz="1600" u="sng" dirty="0" smtClean="0"/>
              <a:t>Excerpt from M-A011618-01 Operations, </a:t>
            </a:r>
            <a:r>
              <a:rPr lang="en-US" sz="1600" u="sng" dirty="0"/>
              <a:t>January 16, </a:t>
            </a:r>
            <a:r>
              <a:rPr lang="en-US" sz="1600" u="sng" dirty="0" smtClean="0"/>
              <a:t>2018:</a:t>
            </a:r>
            <a:endParaRPr lang="en-US" sz="1600" u="sng" dirty="0"/>
          </a:p>
          <a:p>
            <a:pPr marL="0" indent="0">
              <a:buNone/>
            </a:pPr>
            <a:r>
              <a:rPr lang="en-US" sz="1600" b="0" dirty="0" smtClean="0"/>
              <a:t>“ </a:t>
            </a:r>
            <a:r>
              <a:rPr lang="en-US" sz="1600" b="0" dirty="0"/>
              <a:t>Power generating facilities are authorized for maximum emission limits.  If/when increased generation is requested, TCEQ will exercise enforcement discretion for exceedances of emission and operational limits of power generating plants for Generators who exceed air permit limits in order to maximize generation for the duration of the event. </a:t>
            </a:r>
            <a:r>
              <a:rPr lang="en-US" sz="1600" b="0" dirty="0" smtClean="0"/>
              <a:t> </a:t>
            </a:r>
            <a:endParaRPr lang="en-US" sz="1600" b="0" dirty="0"/>
          </a:p>
          <a:p>
            <a:pPr marL="0" indent="0">
              <a:buNone/>
            </a:pPr>
            <a:r>
              <a:rPr lang="en-US" sz="1600" b="0" dirty="0"/>
              <a:t>Any Generator who will exceed its air permit limits during the event should provide a notice of this action to Kelly Cook (</a:t>
            </a:r>
            <a:r>
              <a:rPr lang="en-US" sz="1600" b="0" u="sng" dirty="0">
                <a:hlinkClick r:id="rId3"/>
              </a:rPr>
              <a:t>kelly.cook@tceq.texas.gov</a:t>
            </a:r>
            <a:r>
              <a:rPr lang="en-US" sz="1600" b="0" dirty="0"/>
              <a:t>), Director of Critical Infrastructure Division (preferably by email).  Unless ERCOT or TCEQ provides Notice otherwise, the period of enforcement discretion will end when ERCOT declares that it is no longer in this </a:t>
            </a:r>
            <a:r>
              <a:rPr lang="en-US" sz="1600" b="0" dirty="0" smtClean="0"/>
              <a:t>event.”</a:t>
            </a:r>
            <a:endParaRPr lang="en-US" sz="1600" b="0" dirty="0"/>
          </a:p>
          <a:p>
            <a:pPr marL="0" indent="0">
              <a:buNone/>
            </a:pPr>
            <a:endParaRPr lang="en-US" sz="1800" b="0" dirty="0" smtClean="0">
              <a:latin typeface="Arial" panose="020B0604020202020204" pitchFamily="34" charset="0"/>
              <a:ea typeface="Calibri" panose="020F0502020204030204" pitchFamily="34" charset="0"/>
            </a:endParaRPr>
          </a:p>
          <a:p>
            <a:pPr marL="0" indent="0">
              <a:buNone/>
            </a:pPr>
            <a:endParaRPr lang="en-US" sz="1800" dirty="0">
              <a:latin typeface="Arial" panose="020B0604020202020204" pitchFamily="34" charset="0"/>
              <a:ea typeface="Calibri" panose="020F0502020204030204" pitchFamily="34" charset="0"/>
            </a:endParaRPr>
          </a:p>
          <a:p>
            <a:pPr marL="0" indent="0">
              <a:buNone/>
            </a:pPr>
            <a:endParaRPr lang="en-US" sz="1600" dirty="0"/>
          </a:p>
          <a:p>
            <a:pPr marL="0" indent="0">
              <a:buNone/>
            </a:pPr>
            <a:endParaRPr lang="en-US" sz="1500" dirty="0"/>
          </a:p>
        </p:txBody>
      </p:sp>
      <p:sp>
        <p:nvSpPr>
          <p:cNvPr id="5" name="Footer Placeholder 4"/>
          <p:cNvSpPr>
            <a:spLocks noGrp="1"/>
          </p:cNvSpPr>
          <p:nvPr>
            <p:ph type="ftr" sz="quarter" idx="10"/>
          </p:nvPr>
        </p:nvSpPr>
        <p:spPr/>
        <p:txBody>
          <a:bodyPr/>
          <a:lstStyle/>
          <a:p>
            <a:pPr>
              <a:defRPr/>
            </a:pPr>
            <a:r>
              <a:rPr lang="en-US" dirty="0" smtClean="0"/>
              <a:t>ERCOT / Texas RE  </a:t>
            </a:r>
          </a:p>
          <a:p>
            <a:pPr>
              <a:defRPr/>
            </a:pPr>
            <a:r>
              <a:rPr lang="en-US" dirty="0" smtClean="0"/>
              <a:t> Winter Prep Workshop  September 6, 2018</a:t>
            </a:r>
            <a:endParaRPr lang="en-US" dirty="0"/>
          </a:p>
        </p:txBody>
      </p:sp>
    </p:spTree>
    <p:extLst>
      <p:ext uri="{BB962C8B-B14F-4D97-AF65-F5344CB8AC3E}">
        <p14:creationId xmlns:p14="http://schemas.microsoft.com/office/powerpoint/2010/main" val="6377779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Emissions in </a:t>
            </a:r>
            <a:r>
              <a:rPr lang="en-US" sz="2000" dirty="0"/>
              <a:t>Emergencies – Cancellation Example</a:t>
            </a:r>
          </a:p>
        </p:txBody>
      </p:sp>
      <p:sp>
        <p:nvSpPr>
          <p:cNvPr id="3" name="Content Placeholder 2"/>
          <p:cNvSpPr>
            <a:spLocks noGrp="1"/>
          </p:cNvSpPr>
          <p:nvPr>
            <p:ph idx="1"/>
          </p:nvPr>
        </p:nvSpPr>
        <p:spPr>
          <a:xfrm>
            <a:off x="561975" y="914400"/>
            <a:ext cx="8172450" cy="5486400"/>
          </a:xfrm>
        </p:spPr>
        <p:txBody>
          <a:bodyPr/>
          <a:lstStyle/>
          <a:p>
            <a:pPr marL="0" indent="0">
              <a:buNone/>
            </a:pPr>
            <a:r>
              <a:rPr lang="en-US" sz="1600" u="sng" dirty="0"/>
              <a:t>Operations Message:  Jan 18 2018 12:20:11 CST</a:t>
            </a:r>
            <a:r>
              <a:rPr lang="en-US" sz="1600" u="sng" dirty="0" smtClean="0"/>
              <a:t>:</a:t>
            </a:r>
          </a:p>
          <a:p>
            <a:pPr marL="0" indent="0">
              <a:buNone/>
            </a:pPr>
            <a:r>
              <a:rPr lang="en-US" sz="1600" b="0" dirty="0" smtClean="0"/>
              <a:t>ERCOT </a:t>
            </a:r>
            <a:r>
              <a:rPr lang="en-US" sz="1600" b="0" dirty="0"/>
              <a:t>has cancelled the following notice: TCEQ has approved ERCOT's request for enforcement discretion for any power generating facility to exceed its air permit limits in order to provide continued or additional capacity to the ERCOT System through the morning on January 18, 2018. This enforcement discretion is effective immediately. More details will be provided in a Market Notice</a:t>
            </a:r>
          </a:p>
          <a:p>
            <a:pPr marL="0" indent="0">
              <a:buNone/>
            </a:pPr>
            <a:endParaRPr lang="en-US" sz="1350" b="0" dirty="0" smtClean="0"/>
          </a:p>
          <a:p>
            <a:pPr marL="0" indent="0">
              <a:buNone/>
            </a:pPr>
            <a:r>
              <a:rPr lang="en-US" sz="1600" u="sng" dirty="0" smtClean="0"/>
              <a:t>Market Notice:</a:t>
            </a:r>
          </a:p>
          <a:p>
            <a:pPr marL="0" indent="0">
              <a:buNone/>
            </a:pPr>
            <a:r>
              <a:rPr lang="en-US" sz="1350" b="0" dirty="0" smtClean="0"/>
              <a:t>NOTICE </a:t>
            </a:r>
            <a:r>
              <a:rPr lang="en-US" sz="1350" b="0" dirty="0"/>
              <a:t>DATE:  January 18, 2018</a:t>
            </a:r>
          </a:p>
          <a:p>
            <a:pPr marL="0" indent="0">
              <a:buNone/>
            </a:pPr>
            <a:r>
              <a:rPr lang="en-US" sz="1350" b="0" dirty="0"/>
              <a:t>NOTICE TYPE:  M-A011618-02 Operations</a:t>
            </a:r>
          </a:p>
          <a:p>
            <a:pPr marL="0" indent="0">
              <a:buNone/>
            </a:pPr>
            <a:r>
              <a:rPr lang="en-US" sz="1350" b="0" dirty="0" smtClean="0"/>
              <a:t>SHORT </a:t>
            </a:r>
            <a:r>
              <a:rPr lang="en-US" sz="1350" b="0" dirty="0"/>
              <a:t>DESCRIPTION:  TCEQ Notice of enforcement discretion on air permitting requirements during a power emergency</a:t>
            </a:r>
          </a:p>
          <a:p>
            <a:pPr marL="0" indent="0">
              <a:buNone/>
            </a:pPr>
            <a:r>
              <a:rPr lang="en-US" sz="1350" b="0" dirty="0"/>
              <a:t>INTENDED AUDIENCE:  QSEs with Resources, Resource Entities</a:t>
            </a:r>
          </a:p>
          <a:p>
            <a:pPr marL="0" indent="0">
              <a:buNone/>
            </a:pPr>
            <a:r>
              <a:rPr lang="en-US" sz="1350" b="0" dirty="0"/>
              <a:t>DAY AFFECTED:  January 18, 2018</a:t>
            </a:r>
          </a:p>
          <a:p>
            <a:pPr marL="0" indent="0">
              <a:buNone/>
            </a:pPr>
            <a:r>
              <a:rPr lang="en-US" sz="1350" b="0" dirty="0"/>
              <a:t>LONG DESCRIPTION:  Due to improving system conditions resulting from warmer temperatures returning throughout the ERCOT Region, ERCOT has ended its request with the Texas Commission on Environmental Quality (TCEQ) for enforcement discretion for power generating facilities, as detailed in Market Notice M-A011618-01.  Effective immediately, TCEQ has confirmed the end of enforcement discretion for power generating facilities</a:t>
            </a:r>
            <a:r>
              <a:rPr lang="en-US" sz="1350" b="0" dirty="0" smtClean="0"/>
              <a:t>.</a:t>
            </a:r>
          </a:p>
          <a:p>
            <a:pPr marL="0" indent="0">
              <a:buNone/>
            </a:pPr>
            <a:r>
              <a:rPr lang="en-US" sz="1350" b="0" dirty="0"/>
              <a:t>CONTACT:  If a QSE or Resource Entity has any questions concerning this Market Notice, please contact Chad V. </a:t>
            </a:r>
            <a:r>
              <a:rPr lang="en-US" sz="1350" b="0" dirty="0" err="1"/>
              <a:t>Seely</a:t>
            </a:r>
            <a:r>
              <a:rPr lang="en-US" sz="1350" b="0" dirty="0"/>
              <a:t>, ERCOT General Counsel, at (512) 225-7035.</a:t>
            </a:r>
          </a:p>
          <a:p>
            <a:pPr marL="0" indent="0">
              <a:buNone/>
            </a:pPr>
            <a:endParaRPr lang="en-US" sz="1600" dirty="0" smtClean="0"/>
          </a:p>
          <a:p>
            <a:pPr marL="0" indent="0">
              <a:buNone/>
            </a:pPr>
            <a:endParaRPr lang="en-US" sz="1050" dirty="0"/>
          </a:p>
        </p:txBody>
      </p:sp>
      <p:sp>
        <p:nvSpPr>
          <p:cNvPr id="5" name="Footer Placeholder 4"/>
          <p:cNvSpPr>
            <a:spLocks noGrp="1"/>
          </p:cNvSpPr>
          <p:nvPr>
            <p:ph type="ftr" sz="quarter" idx="10"/>
          </p:nvPr>
        </p:nvSpPr>
        <p:spPr/>
        <p:txBody>
          <a:bodyPr/>
          <a:lstStyle/>
          <a:p>
            <a:pPr>
              <a:defRPr/>
            </a:pPr>
            <a:r>
              <a:rPr lang="en-US" dirty="0" smtClean="0"/>
              <a:t>ERCOT / Texas RE   </a:t>
            </a:r>
          </a:p>
          <a:p>
            <a:pPr>
              <a:defRPr/>
            </a:pPr>
            <a:r>
              <a:rPr lang="en-US" dirty="0" smtClean="0"/>
              <a:t>Winter Prep Workshop  September 6, 2018</a:t>
            </a:r>
            <a:endParaRPr lang="en-US" dirty="0"/>
          </a:p>
        </p:txBody>
      </p:sp>
    </p:spTree>
    <p:extLst>
      <p:ext uri="{BB962C8B-B14F-4D97-AF65-F5344CB8AC3E}">
        <p14:creationId xmlns:p14="http://schemas.microsoft.com/office/powerpoint/2010/main" val="1639078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NERC Winter Weather Readiness Guideline </a:t>
            </a:r>
            <a:endParaRPr lang="en-US" dirty="0"/>
          </a:p>
        </p:txBody>
      </p:sp>
      <p:sp>
        <p:nvSpPr>
          <p:cNvPr id="3" name="Content Placeholder 2"/>
          <p:cNvSpPr>
            <a:spLocks noGrp="1"/>
          </p:cNvSpPr>
          <p:nvPr>
            <p:ph idx="1"/>
          </p:nvPr>
        </p:nvSpPr>
        <p:spPr>
          <a:xfrm>
            <a:off x="647700" y="1806819"/>
            <a:ext cx="4000500" cy="2628900"/>
          </a:xfrm>
        </p:spPr>
        <p:txBody>
          <a:bodyPr/>
          <a:lstStyle/>
          <a:p>
            <a:r>
              <a:rPr lang="en-US" dirty="0"/>
              <a:t>Approved by the Operating Committee on March 5, </a:t>
            </a:r>
            <a:r>
              <a:rPr lang="en-US" dirty="0" smtClean="0"/>
              <a:t>2013</a:t>
            </a:r>
          </a:p>
          <a:p>
            <a:r>
              <a:rPr lang="en-US" dirty="0"/>
              <a:t>Revised with approval of the Operating Committee in September </a:t>
            </a:r>
            <a:r>
              <a:rPr lang="en-US" dirty="0" smtClean="0"/>
              <a:t>2017</a:t>
            </a:r>
            <a:endParaRPr lang="en-US" dirty="0"/>
          </a:p>
        </p:txBody>
      </p:sp>
      <p:sp>
        <p:nvSpPr>
          <p:cNvPr id="4" name="Footer Placeholder 3"/>
          <p:cNvSpPr>
            <a:spLocks noGrp="1"/>
          </p:cNvSpPr>
          <p:nvPr>
            <p:ph type="ftr" sz="quarter" idx="10"/>
          </p:nvPr>
        </p:nvSpPr>
        <p:spPr>
          <a:xfrm>
            <a:off x="6858000" y="6172200"/>
            <a:ext cx="1905000" cy="685800"/>
          </a:xfrm>
        </p:spPr>
        <p:txBody>
          <a:bodyPr/>
          <a:lstStyle/>
          <a:p>
            <a:pPr>
              <a:defRPr/>
            </a:pPr>
            <a:r>
              <a:rPr lang="en-US" dirty="0" smtClean="0"/>
              <a:t>ERCOT / Texas RE   Winter Prep Workshop  September 6, 2018</a:t>
            </a:r>
            <a:endParaRPr lang="en-US" dirty="0"/>
          </a:p>
        </p:txBody>
      </p:sp>
      <p:pic>
        <p:nvPicPr>
          <p:cNvPr id="7" name="Picture 6"/>
          <p:cNvPicPr/>
          <p:nvPr/>
        </p:nvPicPr>
        <p:blipFill rotWithShape="1">
          <a:blip r:embed="rId3"/>
          <a:srcRect l="39101" t="30410" r="36081" b="9465"/>
          <a:stretch/>
        </p:blipFill>
        <p:spPr bwMode="auto">
          <a:xfrm>
            <a:off x="4419600" y="1066800"/>
            <a:ext cx="3886200" cy="47244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159517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Preparing Circuit Breakers for Operation in Cold Weather</a:t>
            </a:r>
            <a:endParaRPr lang="en-US" sz="2000" dirty="0"/>
          </a:p>
        </p:txBody>
      </p:sp>
      <p:sp>
        <p:nvSpPr>
          <p:cNvPr id="3" name="Content Placeholder 2"/>
          <p:cNvSpPr>
            <a:spLocks noGrp="1"/>
          </p:cNvSpPr>
          <p:nvPr>
            <p:ph idx="1"/>
          </p:nvPr>
        </p:nvSpPr>
        <p:spPr>
          <a:xfrm>
            <a:off x="762000" y="990600"/>
            <a:ext cx="7772400" cy="4724400"/>
          </a:xfrm>
        </p:spPr>
        <p:txBody>
          <a:bodyPr/>
          <a:lstStyle/>
          <a:p>
            <a:r>
              <a:rPr lang="en-US" sz="2000" dirty="0" smtClean="0"/>
              <a:t>Failure-to-trip by three 500kV SF6 circuit breakers at a nuclear facility during 4 degree F conditions, recently posted as NERC Lesson Learned LL20180702</a:t>
            </a:r>
          </a:p>
          <a:p>
            <a:pPr marL="0" indent="0">
              <a:buNone/>
            </a:pPr>
            <a:endParaRPr lang="en-US" sz="2000" b="0" dirty="0" smtClean="0"/>
          </a:p>
          <a:p>
            <a:r>
              <a:rPr lang="en-US" sz="2000" b="0" dirty="0" smtClean="0"/>
              <a:t>Thermostatically-controlled </a:t>
            </a:r>
            <a:r>
              <a:rPr lang="en-US" sz="2000" b="0" dirty="0"/>
              <a:t>cabinet heaters </a:t>
            </a:r>
            <a:r>
              <a:rPr lang="en-US" sz="2000" b="0" dirty="0" smtClean="0"/>
              <a:t>added to </a:t>
            </a:r>
            <a:r>
              <a:rPr lang="en-US" sz="2000" b="0" dirty="0"/>
              <a:t>prevent moisture from freezing inside </a:t>
            </a:r>
            <a:r>
              <a:rPr lang="en-US" sz="2000" b="0" dirty="0" smtClean="0"/>
              <a:t>pneumatic </a:t>
            </a:r>
            <a:r>
              <a:rPr lang="en-US" sz="2000" b="0" dirty="0"/>
              <a:t>(air) control valve </a:t>
            </a:r>
            <a:endParaRPr lang="en-US" sz="2000" b="0" dirty="0" smtClean="0"/>
          </a:p>
          <a:p>
            <a:pPr marL="0" indent="0">
              <a:buNone/>
            </a:pPr>
            <a:endParaRPr lang="en-US" sz="2000" b="0" dirty="0" smtClean="0"/>
          </a:p>
          <a:p>
            <a:r>
              <a:rPr lang="en-US" sz="2000" b="0" dirty="0" smtClean="0"/>
              <a:t>Areas with possible cold-temperature-related failure mechanisms, to check on all breaker types as applicable:</a:t>
            </a:r>
          </a:p>
          <a:p>
            <a:pPr lvl="1"/>
            <a:r>
              <a:rPr lang="en-US" sz="1600" b="0" dirty="0"/>
              <a:t>seal </a:t>
            </a:r>
            <a:r>
              <a:rPr lang="en-US" sz="1600" b="0" dirty="0" smtClean="0"/>
              <a:t>and compressor belt condition</a:t>
            </a:r>
            <a:r>
              <a:rPr lang="en-US" sz="1600" b="0" dirty="0"/>
              <a:t>, </a:t>
            </a:r>
            <a:endParaRPr lang="en-US" sz="1600" b="0" dirty="0" smtClean="0"/>
          </a:p>
          <a:p>
            <a:pPr lvl="1"/>
            <a:r>
              <a:rPr lang="en-US" sz="1600" b="0" dirty="0" smtClean="0"/>
              <a:t>lubrication</a:t>
            </a:r>
            <a:r>
              <a:rPr lang="en-US" sz="1600" b="0" dirty="0"/>
              <a:t>, </a:t>
            </a:r>
            <a:endParaRPr lang="en-US" sz="1600" b="0" dirty="0" smtClean="0"/>
          </a:p>
          <a:p>
            <a:pPr lvl="1"/>
            <a:r>
              <a:rPr lang="en-US" sz="1600" b="0" dirty="0" smtClean="0"/>
              <a:t>pressures</a:t>
            </a:r>
            <a:r>
              <a:rPr lang="en-US" sz="1600" b="0" dirty="0"/>
              <a:t>, </a:t>
            </a:r>
            <a:endParaRPr lang="en-US" sz="1600" b="0" dirty="0" smtClean="0"/>
          </a:p>
          <a:p>
            <a:pPr lvl="1"/>
            <a:r>
              <a:rPr lang="en-US" sz="1600" b="0" dirty="0" smtClean="0"/>
              <a:t>dielectric</a:t>
            </a:r>
            <a:r>
              <a:rPr lang="en-US" sz="1600" b="0" dirty="0"/>
              <a:t>, </a:t>
            </a:r>
            <a:endParaRPr lang="en-US" sz="1600" b="0" dirty="0" smtClean="0"/>
          </a:p>
          <a:p>
            <a:pPr lvl="1"/>
            <a:r>
              <a:rPr lang="en-US" sz="1600" b="0" dirty="0" smtClean="0"/>
              <a:t>dryers</a:t>
            </a:r>
            <a:r>
              <a:rPr lang="en-US" sz="1600" b="0" dirty="0"/>
              <a:t>, and </a:t>
            </a:r>
            <a:endParaRPr lang="en-US" sz="1600" b="0" dirty="0" smtClean="0"/>
          </a:p>
          <a:p>
            <a:pPr lvl="1"/>
            <a:r>
              <a:rPr lang="en-US" sz="1600" b="0" dirty="0" smtClean="0"/>
              <a:t>adequate </a:t>
            </a:r>
            <a:r>
              <a:rPr lang="en-US" sz="1600" b="0" dirty="0"/>
              <a:t>functioning heaters or heat tracing</a:t>
            </a:r>
            <a:endParaRPr lang="en-US" sz="1600" dirty="0"/>
          </a:p>
        </p:txBody>
      </p:sp>
      <p:sp>
        <p:nvSpPr>
          <p:cNvPr id="4" name="Footer Placeholder 3"/>
          <p:cNvSpPr>
            <a:spLocks noGrp="1"/>
          </p:cNvSpPr>
          <p:nvPr>
            <p:ph type="ftr" sz="quarter" idx="10"/>
          </p:nvPr>
        </p:nvSpPr>
        <p:spPr>
          <a:xfrm>
            <a:off x="6781800" y="6172200"/>
            <a:ext cx="1981200" cy="685800"/>
          </a:xfrm>
        </p:spPr>
        <p:txBody>
          <a:bodyPr/>
          <a:lstStyle/>
          <a:p>
            <a:pPr>
              <a:defRPr/>
            </a:pPr>
            <a:r>
              <a:rPr lang="en-US" dirty="0" smtClean="0"/>
              <a:t>ERCOT / Texas RE   Winter Prep Workshop  September 6, 2018</a:t>
            </a:r>
            <a:endParaRPr lang="en-US" dirty="0"/>
          </a:p>
        </p:txBody>
      </p:sp>
    </p:spTree>
    <p:extLst>
      <p:ext uri="{BB962C8B-B14F-4D97-AF65-F5344CB8AC3E}">
        <p14:creationId xmlns:p14="http://schemas.microsoft.com/office/powerpoint/2010/main" val="13051139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534400" cy="685800"/>
          </a:xfrm>
        </p:spPr>
        <p:txBody>
          <a:bodyPr/>
          <a:lstStyle/>
          <a:p>
            <a:r>
              <a:rPr lang="en-US" dirty="0" smtClean="0"/>
              <a:t>Baker’s Dozen Winter Weather “Lessons Learned”</a:t>
            </a:r>
            <a:endParaRPr lang="en-US" dirty="0"/>
          </a:p>
        </p:txBody>
      </p:sp>
      <p:sp>
        <p:nvSpPr>
          <p:cNvPr id="3" name="Content Placeholder 2"/>
          <p:cNvSpPr>
            <a:spLocks noGrp="1"/>
          </p:cNvSpPr>
          <p:nvPr>
            <p:ph idx="1"/>
          </p:nvPr>
        </p:nvSpPr>
        <p:spPr>
          <a:xfrm>
            <a:off x="457200" y="1066800"/>
            <a:ext cx="8001000" cy="3600450"/>
          </a:xfrm>
        </p:spPr>
        <p:txBody>
          <a:bodyPr/>
          <a:lstStyle/>
          <a:p>
            <a:r>
              <a:rPr lang="en-US" sz="1600" dirty="0"/>
              <a:t>LL20110902	Adequate Maintenance and Inspection of Generation Freeze </a:t>
            </a:r>
            <a:r>
              <a:rPr lang="en-US" sz="1600" dirty="0" smtClean="0"/>
              <a:t>		Protection</a:t>
            </a:r>
            <a:endParaRPr lang="en-US" sz="1600" dirty="0"/>
          </a:p>
          <a:p>
            <a:r>
              <a:rPr lang="en-US" sz="1600" dirty="0"/>
              <a:t>LL20110903	</a:t>
            </a:r>
            <a:r>
              <a:rPr lang="en-US" sz="1600" dirty="0" smtClean="0"/>
              <a:t>Gen. Unit </a:t>
            </a:r>
            <a:r>
              <a:rPr lang="en-US" sz="1600" dirty="0"/>
              <a:t>Temperature Design </a:t>
            </a:r>
            <a:r>
              <a:rPr lang="en-US" sz="1600" dirty="0" smtClean="0"/>
              <a:t>Parameters &amp; </a:t>
            </a:r>
            <a:r>
              <a:rPr lang="en-US" sz="1600" dirty="0"/>
              <a:t>Extreme Winter </a:t>
            </a:r>
            <a:r>
              <a:rPr lang="en-US" sz="1600" dirty="0" smtClean="0"/>
              <a:t>		Conditions</a:t>
            </a:r>
            <a:endParaRPr lang="en-US" sz="1600" dirty="0"/>
          </a:p>
          <a:p>
            <a:r>
              <a:rPr lang="en-US" sz="1600" dirty="0"/>
              <a:t>LL20111001	Plant </a:t>
            </a:r>
            <a:r>
              <a:rPr lang="en-US" sz="1600" dirty="0" smtClean="0"/>
              <a:t>Instrument &amp;Sensing Eqpt </a:t>
            </a:r>
            <a:r>
              <a:rPr lang="en-US" sz="1600" dirty="0"/>
              <a:t>Freezing Due to Heat Trace </a:t>
            </a:r>
            <a:r>
              <a:rPr lang="en-US" sz="1600" dirty="0" smtClean="0"/>
              <a:t>&amp; 		Insulation Failures</a:t>
            </a:r>
            <a:endParaRPr lang="en-US" sz="1600" dirty="0"/>
          </a:p>
          <a:p>
            <a:r>
              <a:rPr lang="en-US" sz="1600" dirty="0"/>
              <a:t>LL20111002	Plant Fuel Switching and Cold Weather</a:t>
            </a:r>
          </a:p>
          <a:p>
            <a:r>
              <a:rPr lang="en-US" sz="1600" dirty="0"/>
              <a:t>LL20120101	Plant Onsite Material and Personnel Needed for a Winter </a:t>
            </a:r>
            <a:r>
              <a:rPr lang="en-US" sz="1600" dirty="0" smtClean="0"/>
              <a:t>		Weather </a:t>
            </a:r>
            <a:r>
              <a:rPr lang="en-US" sz="1600" dirty="0"/>
              <a:t>Event</a:t>
            </a:r>
          </a:p>
          <a:p>
            <a:r>
              <a:rPr lang="en-US" sz="1600" dirty="0"/>
              <a:t>LL20120102	Plant Operator Training to Prepare for a Winter Event</a:t>
            </a:r>
          </a:p>
          <a:p>
            <a:r>
              <a:rPr lang="en-US" sz="1600" dirty="0"/>
              <a:t>LL20120103	Transmission Facilities and Winter Operations</a:t>
            </a:r>
          </a:p>
          <a:p>
            <a:r>
              <a:rPr lang="en-US" sz="1600" dirty="0"/>
              <a:t>LL20120901	Wind Farm Winter Storm Issues</a:t>
            </a:r>
          </a:p>
          <a:p>
            <a:r>
              <a:rPr lang="en-US" sz="1600" dirty="0"/>
              <a:t>LL20120902	Transformer Oil Level Issues During Cold Weather</a:t>
            </a:r>
          </a:p>
          <a:p>
            <a:r>
              <a:rPr lang="en-US" sz="1600" dirty="0"/>
              <a:t>LL20120903	Winter Storm Inlet Air Duct Icing</a:t>
            </a:r>
          </a:p>
          <a:p>
            <a:r>
              <a:rPr lang="en-US" sz="1600" dirty="0"/>
              <a:t>LL20120904	Capacity Awareness During an Energy Emergency Event</a:t>
            </a:r>
          </a:p>
          <a:p>
            <a:r>
              <a:rPr lang="en-US" sz="1600" dirty="0"/>
              <a:t>LL20120905	Gas and Electricity </a:t>
            </a:r>
            <a:r>
              <a:rPr lang="en-US" sz="1600" dirty="0" smtClean="0"/>
              <a:t>Interdependency</a:t>
            </a:r>
          </a:p>
          <a:p>
            <a:r>
              <a:rPr lang="en-US" sz="1600" dirty="0" smtClean="0"/>
              <a:t>LL20140503	Improved Contractor Oversight Needed</a:t>
            </a:r>
            <a:endParaRPr lang="en-US" sz="1600" dirty="0"/>
          </a:p>
          <a:p>
            <a:endParaRPr lang="en-US" sz="900" dirty="0"/>
          </a:p>
        </p:txBody>
      </p:sp>
      <p:sp>
        <p:nvSpPr>
          <p:cNvPr id="4" name="Footer Placeholder 3"/>
          <p:cNvSpPr>
            <a:spLocks noGrp="1"/>
          </p:cNvSpPr>
          <p:nvPr>
            <p:ph type="ftr" sz="quarter" idx="10"/>
          </p:nvPr>
        </p:nvSpPr>
        <p:spPr/>
        <p:txBody>
          <a:bodyPr/>
          <a:lstStyle/>
          <a:p>
            <a:pPr>
              <a:defRPr/>
            </a:pPr>
            <a:r>
              <a:rPr lang="en-US" dirty="0" smtClean="0"/>
              <a:t>ERCOT / Texas RE   </a:t>
            </a:r>
          </a:p>
          <a:p>
            <a:pPr>
              <a:defRPr/>
            </a:pPr>
            <a:r>
              <a:rPr lang="en-US" dirty="0" smtClean="0"/>
              <a:t>Winter Prep Workshop  September 6, 2018</a:t>
            </a:r>
            <a:endParaRPr lang="en-US" dirty="0"/>
          </a:p>
        </p:txBody>
      </p:sp>
    </p:spTree>
    <p:extLst>
      <p:ext uri="{BB962C8B-B14F-4D97-AF65-F5344CB8AC3E}">
        <p14:creationId xmlns:p14="http://schemas.microsoft.com/office/powerpoint/2010/main" val="99564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47875" y="1143000"/>
            <a:ext cx="5343525" cy="4749800"/>
          </a:xfrm>
        </p:spPr>
      </p:pic>
      <p:sp>
        <p:nvSpPr>
          <p:cNvPr id="4" name="Footer Placeholder 3"/>
          <p:cNvSpPr>
            <a:spLocks noGrp="1"/>
          </p:cNvSpPr>
          <p:nvPr>
            <p:ph type="ftr" sz="quarter" idx="10"/>
          </p:nvPr>
        </p:nvSpPr>
        <p:spPr/>
        <p:txBody>
          <a:bodyPr/>
          <a:lstStyle/>
          <a:p>
            <a:pPr>
              <a:defRPr/>
            </a:pPr>
            <a:r>
              <a:rPr lang="en-US" dirty="0" smtClean="0"/>
              <a:t>ERCOT / Texas RE  </a:t>
            </a:r>
          </a:p>
          <a:p>
            <a:pPr>
              <a:defRPr/>
            </a:pPr>
            <a:r>
              <a:rPr lang="en-US" dirty="0" smtClean="0"/>
              <a:t> Winter Prep Workshop  September 6, 2018</a:t>
            </a:r>
            <a:endParaRPr lang="en-US" dirty="0"/>
          </a:p>
        </p:txBody>
      </p:sp>
      <p:sp>
        <p:nvSpPr>
          <p:cNvPr id="3" name="Rectangle 2"/>
          <p:cNvSpPr/>
          <p:nvPr/>
        </p:nvSpPr>
        <p:spPr>
          <a:xfrm>
            <a:off x="4191000" y="1295400"/>
            <a:ext cx="3962400" cy="1754326"/>
          </a:xfrm>
          <a:prstGeom prst="rect">
            <a:avLst/>
          </a:prstGeom>
        </p:spPr>
        <p:txBody>
          <a:bodyPr wrap="square">
            <a:spAutoFit/>
          </a:bodyPr>
          <a:lstStyle/>
          <a:p>
            <a:r>
              <a:rPr lang="en-US" b="1" dirty="0">
                <a:solidFill>
                  <a:schemeClr val="bg1"/>
                </a:solidFill>
              </a:rPr>
              <a:t>F</a:t>
            </a:r>
            <a:r>
              <a:rPr lang="en-US" b="1" dirty="0" smtClean="0">
                <a:solidFill>
                  <a:schemeClr val="bg1"/>
                </a:solidFill>
              </a:rPr>
              <a:t>or </a:t>
            </a:r>
            <a:r>
              <a:rPr lang="en-US" b="1" dirty="0">
                <a:solidFill>
                  <a:schemeClr val="bg1"/>
                </a:solidFill>
              </a:rPr>
              <a:t>further information:</a:t>
            </a:r>
          </a:p>
          <a:p>
            <a:r>
              <a:rPr lang="en-US" b="1" dirty="0">
                <a:solidFill>
                  <a:schemeClr val="bg1"/>
                </a:solidFill>
              </a:rPr>
              <a:t>Bob Collins (512-583-4986)  </a:t>
            </a:r>
          </a:p>
          <a:p>
            <a:r>
              <a:rPr lang="en-US" b="1" dirty="0">
                <a:solidFill>
                  <a:schemeClr val="bg1"/>
                </a:solidFill>
              </a:rPr>
              <a:t>Mark Henry (512-583-4988)</a:t>
            </a:r>
          </a:p>
          <a:p>
            <a:endParaRPr lang="en-US" b="1" dirty="0">
              <a:solidFill>
                <a:schemeClr val="bg1"/>
              </a:solidFill>
            </a:endParaRPr>
          </a:p>
          <a:p>
            <a:r>
              <a:rPr lang="en-US" b="1" dirty="0" smtClean="0">
                <a:solidFill>
                  <a:schemeClr val="bg1"/>
                </a:solidFill>
              </a:rPr>
              <a:t>Email</a:t>
            </a:r>
            <a:r>
              <a:rPr lang="en-US" b="1" dirty="0">
                <a:solidFill>
                  <a:schemeClr val="bg1"/>
                </a:solidFill>
              </a:rPr>
              <a:t>:</a:t>
            </a:r>
          </a:p>
          <a:p>
            <a:r>
              <a:rPr lang="en-US" b="1" dirty="0">
                <a:solidFill>
                  <a:schemeClr val="bg1"/>
                </a:solidFill>
              </a:rPr>
              <a:t>rapa@texasre.org</a:t>
            </a:r>
          </a:p>
        </p:txBody>
      </p:sp>
    </p:spTree>
    <p:extLst>
      <p:ext uri="{BB962C8B-B14F-4D97-AF65-F5344CB8AC3E}">
        <p14:creationId xmlns:p14="http://schemas.microsoft.com/office/powerpoint/2010/main" val="937353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608" y="228600"/>
            <a:ext cx="8496300" cy="514350"/>
          </a:xfrm>
        </p:spPr>
        <p:txBody>
          <a:bodyPr/>
          <a:lstStyle/>
          <a:p>
            <a:r>
              <a:rPr lang="en-US" dirty="0" smtClean="0"/>
              <a:t>Overview</a:t>
            </a:r>
            <a:endParaRPr lang="en-US" dirty="0"/>
          </a:p>
        </p:txBody>
      </p:sp>
      <p:sp>
        <p:nvSpPr>
          <p:cNvPr id="4" name="Footer Placeholder 3"/>
          <p:cNvSpPr>
            <a:spLocks noGrp="1"/>
          </p:cNvSpPr>
          <p:nvPr>
            <p:ph type="ftr" sz="quarter" idx="10"/>
          </p:nvPr>
        </p:nvSpPr>
        <p:spPr>
          <a:xfrm>
            <a:off x="6858000" y="6172200"/>
            <a:ext cx="1905000" cy="685800"/>
          </a:xfrm>
        </p:spPr>
        <p:txBody>
          <a:bodyPr/>
          <a:lstStyle/>
          <a:p>
            <a:pPr>
              <a:defRPr/>
            </a:pPr>
            <a:r>
              <a:rPr lang="en-US" dirty="0" smtClean="0"/>
              <a:t>ERCOT / Texas RE   Winter Prep Workshop  September 6, 2018</a:t>
            </a:r>
            <a:endParaRPr lang="en-US" dirty="0">
              <a:solidFill>
                <a:srgbClr val="000000"/>
              </a:solidFill>
            </a:endParaRPr>
          </a:p>
        </p:txBody>
      </p:sp>
      <p:grpSp>
        <p:nvGrpSpPr>
          <p:cNvPr id="33" name="Group 32"/>
          <p:cNvGrpSpPr/>
          <p:nvPr/>
        </p:nvGrpSpPr>
        <p:grpSpPr>
          <a:xfrm>
            <a:off x="1385064" y="1401372"/>
            <a:ext cx="7035036" cy="4598771"/>
            <a:chOff x="796358" y="956804"/>
            <a:chExt cx="6374313" cy="4278135"/>
          </a:xfrm>
        </p:grpSpPr>
        <p:sp>
          <p:nvSpPr>
            <p:cNvPr id="34" name="Freeform 33"/>
            <p:cNvSpPr/>
            <p:nvPr/>
          </p:nvSpPr>
          <p:spPr>
            <a:xfrm>
              <a:off x="840742" y="1623474"/>
              <a:ext cx="5662757" cy="477138"/>
            </a:xfrm>
            <a:custGeom>
              <a:avLst/>
              <a:gdLst>
                <a:gd name="connsiteX0" fmla="*/ 0 w 5243561"/>
                <a:gd name="connsiteY0" fmla="*/ 64618 h 646175"/>
                <a:gd name="connsiteX1" fmla="*/ 64618 w 5243561"/>
                <a:gd name="connsiteY1" fmla="*/ 0 h 646175"/>
                <a:gd name="connsiteX2" fmla="*/ 5178944 w 5243561"/>
                <a:gd name="connsiteY2" fmla="*/ 0 h 646175"/>
                <a:gd name="connsiteX3" fmla="*/ 5243562 w 5243561"/>
                <a:gd name="connsiteY3" fmla="*/ 64618 h 646175"/>
                <a:gd name="connsiteX4" fmla="*/ 5243561 w 5243561"/>
                <a:gd name="connsiteY4" fmla="*/ 581558 h 646175"/>
                <a:gd name="connsiteX5" fmla="*/ 5178943 w 5243561"/>
                <a:gd name="connsiteY5" fmla="*/ 646176 h 646175"/>
                <a:gd name="connsiteX6" fmla="*/ 64618 w 5243561"/>
                <a:gd name="connsiteY6" fmla="*/ 646175 h 646175"/>
                <a:gd name="connsiteX7" fmla="*/ 0 w 5243561"/>
                <a:gd name="connsiteY7" fmla="*/ 581557 h 646175"/>
                <a:gd name="connsiteX8" fmla="*/ 0 w 5243561"/>
                <a:gd name="connsiteY8" fmla="*/ 64618 h 64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43561" h="646175">
                  <a:moveTo>
                    <a:pt x="0" y="64618"/>
                  </a:moveTo>
                  <a:cubicBezTo>
                    <a:pt x="0" y="28930"/>
                    <a:pt x="28930" y="0"/>
                    <a:pt x="64618" y="0"/>
                  </a:cubicBezTo>
                  <a:lnTo>
                    <a:pt x="5178944" y="0"/>
                  </a:lnTo>
                  <a:cubicBezTo>
                    <a:pt x="5214632" y="0"/>
                    <a:pt x="5243562" y="28930"/>
                    <a:pt x="5243562" y="64618"/>
                  </a:cubicBezTo>
                  <a:cubicBezTo>
                    <a:pt x="5243562" y="236931"/>
                    <a:pt x="5243561" y="409245"/>
                    <a:pt x="5243561" y="581558"/>
                  </a:cubicBezTo>
                  <a:cubicBezTo>
                    <a:pt x="5243561" y="617246"/>
                    <a:pt x="5214631" y="646176"/>
                    <a:pt x="5178943" y="646176"/>
                  </a:cubicBezTo>
                  <a:lnTo>
                    <a:pt x="64618" y="646175"/>
                  </a:lnTo>
                  <a:cubicBezTo>
                    <a:pt x="28930" y="646175"/>
                    <a:pt x="0" y="617245"/>
                    <a:pt x="0" y="581557"/>
                  </a:cubicBezTo>
                  <a:lnTo>
                    <a:pt x="0" y="64618"/>
                  </a:lnTo>
                  <a:close/>
                </a:path>
              </a:pathLst>
            </a:custGeom>
            <a:solidFill>
              <a:srgbClr val="0066C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2772" tIns="62772" rIns="820436" bIns="62772" numCol="1" spcCol="1270" anchor="ctr" anchorCtr="0">
              <a:noAutofit/>
            </a:bodyPr>
            <a:lstStyle/>
            <a:p>
              <a:pPr defTabSz="566724">
                <a:lnSpc>
                  <a:spcPct val="90000"/>
                </a:lnSpc>
                <a:spcAft>
                  <a:spcPct val="35000"/>
                </a:spcAft>
              </a:pPr>
              <a:r>
                <a:rPr lang="en-US" dirty="0"/>
                <a:t>NERC Metric</a:t>
              </a:r>
            </a:p>
          </p:txBody>
        </p:sp>
        <p:sp>
          <p:nvSpPr>
            <p:cNvPr id="35" name="Freeform 34"/>
            <p:cNvSpPr/>
            <p:nvPr/>
          </p:nvSpPr>
          <p:spPr>
            <a:xfrm>
              <a:off x="830278" y="956804"/>
              <a:ext cx="5683684" cy="474826"/>
            </a:xfrm>
            <a:custGeom>
              <a:avLst/>
              <a:gdLst>
                <a:gd name="connsiteX0" fmla="*/ 0 w 5213293"/>
                <a:gd name="connsiteY0" fmla="*/ 64618 h 646175"/>
                <a:gd name="connsiteX1" fmla="*/ 64618 w 5213293"/>
                <a:gd name="connsiteY1" fmla="*/ 0 h 646175"/>
                <a:gd name="connsiteX2" fmla="*/ 5148676 w 5213293"/>
                <a:gd name="connsiteY2" fmla="*/ 0 h 646175"/>
                <a:gd name="connsiteX3" fmla="*/ 5213294 w 5213293"/>
                <a:gd name="connsiteY3" fmla="*/ 64618 h 646175"/>
                <a:gd name="connsiteX4" fmla="*/ 5213293 w 5213293"/>
                <a:gd name="connsiteY4" fmla="*/ 581558 h 646175"/>
                <a:gd name="connsiteX5" fmla="*/ 5148675 w 5213293"/>
                <a:gd name="connsiteY5" fmla="*/ 646176 h 646175"/>
                <a:gd name="connsiteX6" fmla="*/ 64618 w 5213293"/>
                <a:gd name="connsiteY6" fmla="*/ 646175 h 646175"/>
                <a:gd name="connsiteX7" fmla="*/ 0 w 5213293"/>
                <a:gd name="connsiteY7" fmla="*/ 581557 h 646175"/>
                <a:gd name="connsiteX8" fmla="*/ 0 w 5213293"/>
                <a:gd name="connsiteY8" fmla="*/ 64618 h 64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13293" h="646175">
                  <a:moveTo>
                    <a:pt x="0" y="64618"/>
                  </a:moveTo>
                  <a:cubicBezTo>
                    <a:pt x="0" y="28930"/>
                    <a:pt x="28930" y="0"/>
                    <a:pt x="64618" y="0"/>
                  </a:cubicBezTo>
                  <a:lnTo>
                    <a:pt x="5148676" y="0"/>
                  </a:lnTo>
                  <a:cubicBezTo>
                    <a:pt x="5184364" y="0"/>
                    <a:pt x="5213294" y="28930"/>
                    <a:pt x="5213294" y="64618"/>
                  </a:cubicBezTo>
                  <a:cubicBezTo>
                    <a:pt x="5213294" y="236931"/>
                    <a:pt x="5213293" y="409245"/>
                    <a:pt x="5213293" y="581558"/>
                  </a:cubicBezTo>
                  <a:cubicBezTo>
                    <a:pt x="5213293" y="617246"/>
                    <a:pt x="5184363" y="646176"/>
                    <a:pt x="5148675" y="646176"/>
                  </a:cubicBezTo>
                  <a:lnTo>
                    <a:pt x="64618" y="646175"/>
                  </a:lnTo>
                  <a:cubicBezTo>
                    <a:pt x="28930" y="646175"/>
                    <a:pt x="0" y="617245"/>
                    <a:pt x="0" y="581557"/>
                  </a:cubicBezTo>
                  <a:lnTo>
                    <a:pt x="0" y="64618"/>
                  </a:lnTo>
                  <a:close/>
                </a:path>
              </a:pathLst>
            </a:custGeom>
            <a:solidFill>
              <a:srgbClr val="0066C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2772" tIns="62772" rIns="785201" bIns="62772" numCol="1" spcCol="1270" anchor="ctr" anchorCtr="0">
              <a:noAutofit/>
            </a:bodyPr>
            <a:lstStyle/>
            <a:p>
              <a:pPr defTabSz="566724">
                <a:lnSpc>
                  <a:spcPct val="90000"/>
                </a:lnSpc>
                <a:spcAft>
                  <a:spcPct val="35000"/>
                </a:spcAft>
              </a:pPr>
              <a:r>
                <a:rPr lang="en-US" dirty="0"/>
                <a:t>Recap winter 2017- 2018 </a:t>
              </a:r>
            </a:p>
          </p:txBody>
        </p:sp>
        <p:sp>
          <p:nvSpPr>
            <p:cNvPr id="38" name="Freeform 37"/>
            <p:cNvSpPr/>
            <p:nvPr/>
          </p:nvSpPr>
          <p:spPr>
            <a:xfrm>
              <a:off x="796358" y="2908949"/>
              <a:ext cx="5680217" cy="482380"/>
            </a:xfrm>
            <a:custGeom>
              <a:avLst/>
              <a:gdLst>
                <a:gd name="connsiteX0" fmla="*/ 0 w 5243613"/>
                <a:gd name="connsiteY0" fmla="*/ 64618 h 646175"/>
                <a:gd name="connsiteX1" fmla="*/ 64618 w 5243613"/>
                <a:gd name="connsiteY1" fmla="*/ 0 h 646175"/>
                <a:gd name="connsiteX2" fmla="*/ 5178996 w 5243613"/>
                <a:gd name="connsiteY2" fmla="*/ 0 h 646175"/>
                <a:gd name="connsiteX3" fmla="*/ 5243614 w 5243613"/>
                <a:gd name="connsiteY3" fmla="*/ 64618 h 646175"/>
                <a:gd name="connsiteX4" fmla="*/ 5243613 w 5243613"/>
                <a:gd name="connsiteY4" fmla="*/ 581558 h 646175"/>
                <a:gd name="connsiteX5" fmla="*/ 5178995 w 5243613"/>
                <a:gd name="connsiteY5" fmla="*/ 646176 h 646175"/>
                <a:gd name="connsiteX6" fmla="*/ 64618 w 5243613"/>
                <a:gd name="connsiteY6" fmla="*/ 646175 h 646175"/>
                <a:gd name="connsiteX7" fmla="*/ 0 w 5243613"/>
                <a:gd name="connsiteY7" fmla="*/ 581557 h 646175"/>
                <a:gd name="connsiteX8" fmla="*/ 0 w 5243613"/>
                <a:gd name="connsiteY8" fmla="*/ 64618 h 64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43613" h="646175">
                  <a:moveTo>
                    <a:pt x="0" y="64618"/>
                  </a:moveTo>
                  <a:cubicBezTo>
                    <a:pt x="0" y="28930"/>
                    <a:pt x="28930" y="0"/>
                    <a:pt x="64618" y="0"/>
                  </a:cubicBezTo>
                  <a:lnTo>
                    <a:pt x="5178996" y="0"/>
                  </a:lnTo>
                  <a:cubicBezTo>
                    <a:pt x="5214684" y="0"/>
                    <a:pt x="5243614" y="28930"/>
                    <a:pt x="5243614" y="64618"/>
                  </a:cubicBezTo>
                  <a:cubicBezTo>
                    <a:pt x="5243614" y="236931"/>
                    <a:pt x="5243613" y="409245"/>
                    <a:pt x="5243613" y="581558"/>
                  </a:cubicBezTo>
                  <a:cubicBezTo>
                    <a:pt x="5243613" y="617246"/>
                    <a:pt x="5214683" y="646176"/>
                    <a:pt x="5178995" y="646176"/>
                  </a:cubicBezTo>
                  <a:lnTo>
                    <a:pt x="64618" y="646175"/>
                  </a:lnTo>
                  <a:cubicBezTo>
                    <a:pt x="28930" y="646175"/>
                    <a:pt x="0" y="617245"/>
                    <a:pt x="0" y="581557"/>
                  </a:cubicBezTo>
                  <a:lnTo>
                    <a:pt x="0" y="64618"/>
                  </a:lnTo>
                  <a:close/>
                </a:path>
              </a:pathLst>
            </a:custGeom>
            <a:solidFill>
              <a:srgbClr val="0066C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2772" tIns="62772" rIns="789404" bIns="62772" numCol="1" spcCol="1270" anchor="ctr" anchorCtr="0">
              <a:noAutofit/>
            </a:bodyPr>
            <a:lstStyle/>
            <a:p>
              <a:pPr defTabSz="566724">
                <a:lnSpc>
                  <a:spcPct val="90000"/>
                </a:lnSpc>
                <a:spcAft>
                  <a:spcPct val="35000"/>
                </a:spcAft>
              </a:pPr>
              <a:r>
                <a:rPr lang="en-US" dirty="0"/>
                <a:t>Wind Plant </a:t>
              </a:r>
              <a:r>
                <a:rPr lang="en-US" dirty="0" smtClean="0"/>
                <a:t>Extreme Condition Operations</a:t>
              </a:r>
              <a:endParaRPr lang="en-US" dirty="0"/>
            </a:p>
          </p:txBody>
        </p:sp>
        <p:sp>
          <p:nvSpPr>
            <p:cNvPr id="39" name="Freeform 38"/>
            <p:cNvSpPr/>
            <p:nvPr/>
          </p:nvSpPr>
          <p:spPr>
            <a:xfrm>
              <a:off x="6089536" y="1638297"/>
              <a:ext cx="570585" cy="570585"/>
            </a:xfrm>
            <a:custGeom>
              <a:avLst/>
              <a:gdLst>
                <a:gd name="connsiteX0" fmla="*/ 0 w 570585"/>
                <a:gd name="connsiteY0" fmla="*/ 313822 h 570585"/>
                <a:gd name="connsiteX1" fmla="*/ 128382 w 570585"/>
                <a:gd name="connsiteY1" fmla="*/ 313822 h 570585"/>
                <a:gd name="connsiteX2" fmla="*/ 128382 w 570585"/>
                <a:gd name="connsiteY2" fmla="*/ 0 h 570585"/>
                <a:gd name="connsiteX3" fmla="*/ 442203 w 570585"/>
                <a:gd name="connsiteY3" fmla="*/ 0 h 570585"/>
                <a:gd name="connsiteX4" fmla="*/ 442203 w 570585"/>
                <a:gd name="connsiteY4" fmla="*/ 313822 h 570585"/>
                <a:gd name="connsiteX5" fmla="*/ 570585 w 570585"/>
                <a:gd name="connsiteY5" fmla="*/ 313822 h 570585"/>
                <a:gd name="connsiteX6" fmla="*/ 285293 w 570585"/>
                <a:gd name="connsiteY6" fmla="*/ 570585 h 570585"/>
                <a:gd name="connsiteX7" fmla="*/ 0 w 570585"/>
                <a:gd name="connsiteY7" fmla="*/ 313822 h 570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0585" h="570585">
                  <a:moveTo>
                    <a:pt x="0" y="313822"/>
                  </a:moveTo>
                  <a:lnTo>
                    <a:pt x="128382" y="313822"/>
                  </a:lnTo>
                  <a:lnTo>
                    <a:pt x="128382" y="0"/>
                  </a:lnTo>
                  <a:lnTo>
                    <a:pt x="442203" y="0"/>
                  </a:lnTo>
                  <a:lnTo>
                    <a:pt x="442203" y="313822"/>
                  </a:lnTo>
                  <a:lnTo>
                    <a:pt x="570585" y="313822"/>
                  </a:lnTo>
                  <a:lnTo>
                    <a:pt x="285293" y="570585"/>
                  </a:lnTo>
                  <a:lnTo>
                    <a:pt x="0" y="313822"/>
                  </a:lnTo>
                  <a:close/>
                </a:path>
              </a:pathLst>
            </a:custGeom>
            <a:noFill/>
            <a:ln>
              <a:no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004" tIns="25718" rIns="122004" bIns="131633" numCol="1" spcCol="1270" anchor="ctr" anchorCtr="0">
              <a:noAutofit/>
            </a:bodyPr>
            <a:lstStyle/>
            <a:p>
              <a:pPr algn="ctr" defTabSz="900091">
                <a:lnSpc>
                  <a:spcPct val="90000"/>
                </a:lnSpc>
                <a:spcAft>
                  <a:spcPct val="35000"/>
                </a:spcAft>
              </a:pPr>
              <a:endParaRPr lang="en-US" sz="2025"/>
            </a:p>
          </p:txBody>
        </p:sp>
        <p:sp>
          <p:nvSpPr>
            <p:cNvPr id="40" name="Freeform 39"/>
            <p:cNvSpPr/>
            <p:nvPr/>
          </p:nvSpPr>
          <p:spPr>
            <a:xfrm>
              <a:off x="6213346" y="2628900"/>
              <a:ext cx="570585" cy="570585"/>
            </a:xfrm>
            <a:custGeom>
              <a:avLst/>
              <a:gdLst>
                <a:gd name="connsiteX0" fmla="*/ 0 w 570585"/>
                <a:gd name="connsiteY0" fmla="*/ 313822 h 570585"/>
                <a:gd name="connsiteX1" fmla="*/ 128382 w 570585"/>
                <a:gd name="connsiteY1" fmla="*/ 313822 h 570585"/>
                <a:gd name="connsiteX2" fmla="*/ 128382 w 570585"/>
                <a:gd name="connsiteY2" fmla="*/ 0 h 570585"/>
                <a:gd name="connsiteX3" fmla="*/ 442203 w 570585"/>
                <a:gd name="connsiteY3" fmla="*/ 0 h 570585"/>
                <a:gd name="connsiteX4" fmla="*/ 442203 w 570585"/>
                <a:gd name="connsiteY4" fmla="*/ 313822 h 570585"/>
                <a:gd name="connsiteX5" fmla="*/ 570585 w 570585"/>
                <a:gd name="connsiteY5" fmla="*/ 313822 h 570585"/>
                <a:gd name="connsiteX6" fmla="*/ 285293 w 570585"/>
                <a:gd name="connsiteY6" fmla="*/ 570585 h 570585"/>
                <a:gd name="connsiteX7" fmla="*/ 0 w 570585"/>
                <a:gd name="connsiteY7" fmla="*/ 313822 h 570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0585" h="570585">
                  <a:moveTo>
                    <a:pt x="0" y="313822"/>
                  </a:moveTo>
                  <a:lnTo>
                    <a:pt x="128382" y="313822"/>
                  </a:lnTo>
                  <a:lnTo>
                    <a:pt x="128382" y="0"/>
                  </a:lnTo>
                  <a:lnTo>
                    <a:pt x="442203" y="0"/>
                  </a:lnTo>
                  <a:lnTo>
                    <a:pt x="442203" y="313822"/>
                  </a:lnTo>
                  <a:lnTo>
                    <a:pt x="570585" y="313822"/>
                  </a:lnTo>
                  <a:lnTo>
                    <a:pt x="285293" y="570585"/>
                  </a:lnTo>
                  <a:lnTo>
                    <a:pt x="0" y="313822"/>
                  </a:lnTo>
                  <a:close/>
                </a:path>
              </a:pathLst>
            </a:custGeom>
            <a:noFill/>
            <a:ln>
              <a:no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004" tIns="25718" rIns="122004" bIns="131633" numCol="1" spcCol="1270" anchor="ctr" anchorCtr="0">
              <a:noAutofit/>
            </a:bodyPr>
            <a:lstStyle/>
            <a:p>
              <a:pPr algn="ctr" defTabSz="900091">
                <a:lnSpc>
                  <a:spcPct val="90000"/>
                </a:lnSpc>
                <a:spcAft>
                  <a:spcPct val="35000"/>
                </a:spcAft>
              </a:pPr>
              <a:endParaRPr lang="en-US" sz="2025"/>
            </a:p>
          </p:txBody>
        </p:sp>
        <p:sp>
          <p:nvSpPr>
            <p:cNvPr id="41" name="Freeform 40"/>
            <p:cNvSpPr/>
            <p:nvPr/>
          </p:nvSpPr>
          <p:spPr>
            <a:xfrm>
              <a:off x="6213054" y="3654856"/>
              <a:ext cx="570585" cy="570585"/>
            </a:xfrm>
            <a:custGeom>
              <a:avLst/>
              <a:gdLst>
                <a:gd name="connsiteX0" fmla="*/ 0 w 570585"/>
                <a:gd name="connsiteY0" fmla="*/ 313822 h 570585"/>
                <a:gd name="connsiteX1" fmla="*/ 128382 w 570585"/>
                <a:gd name="connsiteY1" fmla="*/ 313822 h 570585"/>
                <a:gd name="connsiteX2" fmla="*/ 128382 w 570585"/>
                <a:gd name="connsiteY2" fmla="*/ 0 h 570585"/>
                <a:gd name="connsiteX3" fmla="*/ 442203 w 570585"/>
                <a:gd name="connsiteY3" fmla="*/ 0 h 570585"/>
                <a:gd name="connsiteX4" fmla="*/ 442203 w 570585"/>
                <a:gd name="connsiteY4" fmla="*/ 313822 h 570585"/>
                <a:gd name="connsiteX5" fmla="*/ 570585 w 570585"/>
                <a:gd name="connsiteY5" fmla="*/ 313822 h 570585"/>
                <a:gd name="connsiteX6" fmla="*/ 285293 w 570585"/>
                <a:gd name="connsiteY6" fmla="*/ 570585 h 570585"/>
                <a:gd name="connsiteX7" fmla="*/ 0 w 570585"/>
                <a:gd name="connsiteY7" fmla="*/ 313822 h 570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0585" h="570585">
                  <a:moveTo>
                    <a:pt x="0" y="313822"/>
                  </a:moveTo>
                  <a:lnTo>
                    <a:pt x="128382" y="313822"/>
                  </a:lnTo>
                  <a:lnTo>
                    <a:pt x="128382" y="0"/>
                  </a:lnTo>
                  <a:lnTo>
                    <a:pt x="442203" y="0"/>
                  </a:lnTo>
                  <a:lnTo>
                    <a:pt x="442203" y="313822"/>
                  </a:lnTo>
                  <a:lnTo>
                    <a:pt x="570585" y="313822"/>
                  </a:lnTo>
                  <a:lnTo>
                    <a:pt x="285293" y="570585"/>
                  </a:lnTo>
                  <a:lnTo>
                    <a:pt x="0" y="313822"/>
                  </a:lnTo>
                  <a:close/>
                </a:path>
              </a:pathLst>
            </a:custGeom>
            <a:noFill/>
            <a:ln>
              <a:no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004" tIns="25718" rIns="122004" bIns="131633" numCol="1" spcCol="1270" anchor="ctr" anchorCtr="0">
              <a:noAutofit/>
            </a:bodyPr>
            <a:lstStyle/>
            <a:p>
              <a:pPr algn="ctr" defTabSz="900091">
                <a:lnSpc>
                  <a:spcPct val="90000"/>
                </a:lnSpc>
                <a:spcAft>
                  <a:spcPct val="35000"/>
                </a:spcAft>
              </a:pPr>
              <a:endParaRPr lang="en-US" sz="2025"/>
            </a:p>
          </p:txBody>
        </p:sp>
        <p:sp>
          <p:nvSpPr>
            <p:cNvPr id="42" name="Freeform 41"/>
            <p:cNvSpPr/>
            <p:nvPr/>
          </p:nvSpPr>
          <p:spPr>
            <a:xfrm>
              <a:off x="6600086" y="4664354"/>
              <a:ext cx="570585" cy="570585"/>
            </a:xfrm>
            <a:custGeom>
              <a:avLst/>
              <a:gdLst>
                <a:gd name="connsiteX0" fmla="*/ 0 w 570585"/>
                <a:gd name="connsiteY0" fmla="*/ 313822 h 570585"/>
                <a:gd name="connsiteX1" fmla="*/ 128382 w 570585"/>
                <a:gd name="connsiteY1" fmla="*/ 313822 h 570585"/>
                <a:gd name="connsiteX2" fmla="*/ 128382 w 570585"/>
                <a:gd name="connsiteY2" fmla="*/ 0 h 570585"/>
                <a:gd name="connsiteX3" fmla="*/ 442203 w 570585"/>
                <a:gd name="connsiteY3" fmla="*/ 0 h 570585"/>
                <a:gd name="connsiteX4" fmla="*/ 442203 w 570585"/>
                <a:gd name="connsiteY4" fmla="*/ 313822 h 570585"/>
                <a:gd name="connsiteX5" fmla="*/ 570585 w 570585"/>
                <a:gd name="connsiteY5" fmla="*/ 313822 h 570585"/>
                <a:gd name="connsiteX6" fmla="*/ 285293 w 570585"/>
                <a:gd name="connsiteY6" fmla="*/ 570585 h 570585"/>
                <a:gd name="connsiteX7" fmla="*/ 0 w 570585"/>
                <a:gd name="connsiteY7" fmla="*/ 313822 h 570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0585" h="570585">
                  <a:moveTo>
                    <a:pt x="0" y="313822"/>
                  </a:moveTo>
                  <a:lnTo>
                    <a:pt x="128382" y="313822"/>
                  </a:lnTo>
                  <a:lnTo>
                    <a:pt x="128382" y="0"/>
                  </a:lnTo>
                  <a:lnTo>
                    <a:pt x="442203" y="0"/>
                  </a:lnTo>
                  <a:lnTo>
                    <a:pt x="442203" y="313822"/>
                  </a:lnTo>
                  <a:lnTo>
                    <a:pt x="570585" y="313822"/>
                  </a:lnTo>
                  <a:lnTo>
                    <a:pt x="285293" y="570585"/>
                  </a:lnTo>
                  <a:lnTo>
                    <a:pt x="0" y="313822"/>
                  </a:lnTo>
                  <a:close/>
                </a:path>
              </a:pathLst>
            </a:custGeom>
            <a:noFill/>
            <a:ln>
              <a:no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004" tIns="25718" rIns="122004" bIns="131633" numCol="1" spcCol="1270" anchor="ctr" anchorCtr="0">
              <a:noAutofit/>
            </a:bodyPr>
            <a:lstStyle/>
            <a:p>
              <a:pPr algn="ctr" defTabSz="900091">
                <a:lnSpc>
                  <a:spcPct val="90000"/>
                </a:lnSpc>
                <a:spcAft>
                  <a:spcPct val="35000"/>
                </a:spcAft>
              </a:pPr>
              <a:endParaRPr lang="en-US" sz="2025"/>
            </a:p>
          </p:txBody>
        </p:sp>
        <p:sp>
          <p:nvSpPr>
            <p:cNvPr id="43" name="Freeform 42"/>
            <p:cNvSpPr/>
            <p:nvPr/>
          </p:nvSpPr>
          <p:spPr>
            <a:xfrm>
              <a:off x="805002" y="4171771"/>
              <a:ext cx="5693344" cy="437359"/>
            </a:xfrm>
            <a:custGeom>
              <a:avLst/>
              <a:gdLst>
                <a:gd name="connsiteX0" fmla="*/ 0 w 5243613"/>
                <a:gd name="connsiteY0" fmla="*/ 64618 h 646175"/>
                <a:gd name="connsiteX1" fmla="*/ 64618 w 5243613"/>
                <a:gd name="connsiteY1" fmla="*/ 0 h 646175"/>
                <a:gd name="connsiteX2" fmla="*/ 5178996 w 5243613"/>
                <a:gd name="connsiteY2" fmla="*/ 0 h 646175"/>
                <a:gd name="connsiteX3" fmla="*/ 5243614 w 5243613"/>
                <a:gd name="connsiteY3" fmla="*/ 64618 h 646175"/>
                <a:gd name="connsiteX4" fmla="*/ 5243613 w 5243613"/>
                <a:gd name="connsiteY4" fmla="*/ 581558 h 646175"/>
                <a:gd name="connsiteX5" fmla="*/ 5178995 w 5243613"/>
                <a:gd name="connsiteY5" fmla="*/ 646176 h 646175"/>
                <a:gd name="connsiteX6" fmla="*/ 64618 w 5243613"/>
                <a:gd name="connsiteY6" fmla="*/ 646175 h 646175"/>
                <a:gd name="connsiteX7" fmla="*/ 0 w 5243613"/>
                <a:gd name="connsiteY7" fmla="*/ 581557 h 646175"/>
                <a:gd name="connsiteX8" fmla="*/ 0 w 5243613"/>
                <a:gd name="connsiteY8" fmla="*/ 64618 h 64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43613" h="646175">
                  <a:moveTo>
                    <a:pt x="0" y="64618"/>
                  </a:moveTo>
                  <a:cubicBezTo>
                    <a:pt x="0" y="28930"/>
                    <a:pt x="28930" y="0"/>
                    <a:pt x="64618" y="0"/>
                  </a:cubicBezTo>
                  <a:lnTo>
                    <a:pt x="5178996" y="0"/>
                  </a:lnTo>
                  <a:cubicBezTo>
                    <a:pt x="5214684" y="0"/>
                    <a:pt x="5243614" y="28930"/>
                    <a:pt x="5243614" y="64618"/>
                  </a:cubicBezTo>
                  <a:cubicBezTo>
                    <a:pt x="5243614" y="236931"/>
                    <a:pt x="5243613" y="409245"/>
                    <a:pt x="5243613" y="581558"/>
                  </a:cubicBezTo>
                  <a:cubicBezTo>
                    <a:pt x="5243613" y="617246"/>
                    <a:pt x="5214683" y="646176"/>
                    <a:pt x="5178995" y="646176"/>
                  </a:cubicBezTo>
                  <a:lnTo>
                    <a:pt x="64618" y="646175"/>
                  </a:lnTo>
                  <a:cubicBezTo>
                    <a:pt x="28930" y="646175"/>
                    <a:pt x="0" y="617245"/>
                    <a:pt x="0" y="581557"/>
                  </a:cubicBezTo>
                  <a:lnTo>
                    <a:pt x="0" y="64618"/>
                  </a:lnTo>
                  <a:close/>
                </a:path>
              </a:pathLst>
            </a:custGeom>
            <a:solidFill>
              <a:srgbClr val="0066C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2772" tIns="62772" rIns="789404" bIns="62772" numCol="1" spcCol="1270" anchor="ctr" anchorCtr="0">
              <a:noAutofit/>
            </a:bodyPr>
            <a:lstStyle/>
            <a:p>
              <a:pPr defTabSz="566724">
                <a:lnSpc>
                  <a:spcPct val="90000"/>
                </a:lnSpc>
                <a:spcAft>
                  <a:spcPct val="35000"/>
                </a:spcAft>
              </a:pPr>
              <a:r>
                <a:rPr lang="en-US" dirty="0" smtClean="0"/>
                <a:t>NERC Lessons Learned and Guidelines</a:t>
              </a:r>
              <a:endParaRPr lang="en-US" dirty="0"/>
            </a:p>
          </p:txBody>
        </p:sp>
        <p:sp>
          <p:nvSpPr>
            <p:cNvPr id="44" name="Freeform 43"/>
            <p:cNvSpPr/>
            <p:nvPr/>
          </p:nvSpPr>
          <p:spPr>
            <a:xfrm>
              <a:off x="796359" y="2303723"/>
              <a:ext cx="5680215" cy="419036"/>
            </a:xfrm>
            <a:custGeom>
              <a:avLst/>
              <a:gdLst>
                <a:gd name="connsiteX0" fmla="*/ 0 w 5243613"/>
                <a:gd name="connsiteY0" fmla="*/ 64618 h 646175"/>
                <a:gd name="connsiteX1" fmla="*/ 64618 w 5243613"/>
                <a:gd name="connsiteY1" fmla="*/ 0 h 646175"/>
                <a:gd name="connsiteX2" fmla="*/ 5178996 w 5243613"/>
                <a:gd name="connsiteY2" fmla="*/ 0 h 646175"/>
                <a:gd name="connsiteX3" fmla="*/ 5243614 w 5243613"/>
                <a:gd name="connsiteY3" fmla="*/ 64618 h 646175"/>
                <a:gd name="connsiteX4" fmla="*/ 5243613 w 5243613"/>
                <a:gd name="connsiteY4" fmla="*/ 581558 h 646175"/>
                <a:gd name="connsiteX5" fmla="*/ 5178995 w 5243613"/>
                <a:gd name="connsiteY5" fmla="*/ 646176 h 646175"/>
                <a:gd name="connsiteX6" fmla="*/ 64618 w 5243613"/>
                <a:gd name="connsiteY6" fmla="*/ 646175 h 646175"/>
                <a:gd name="connsiteX7" fmla="*/ 0 w 5243613"/>
                <a:gd name="connsiteY7" fmla="*/ 581557 h 646175"/>
                <a:gd name="connsiteX8" fmla="*/ 0 w 5243613"/>
                <a:gd name="connsiteY8" fmla="*/ 64618 h 64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43613" h="646175">
                  <a:moveTo>
                    <a:pt x="0" y="64618"/>
                  </a:moveTo>
                  <a:cubicBezTo>
                    <a:pt x="0" y="28930"/>
                    <a:pt x="28930" y="0"/>
                    <a:pt x="64618" y="0"/>
                  </a:cubicBezTo>
                  <a:lnTo>
                    <a:pt x="5178996" y="0"/>
                  </a:lnTo>
                  <a:cubicBezTo>
                    <a:pt x="5214684" y="0"/>
                    <a:pt x="5243614" y="28930"/>
                    <a:pt x="5243614" y="64618"/>
                  </a:cubicBezTo>
                  <a:cubicBezTo>
                    <a:pt x="5243614" y="236931"/>
                    <a:pt x="5243613" y="409245"/>
                    <a:pt x="5243613" y="581558"/>
                  </a:cubicBezTo>
                  <a:cubicBezTo>
                    <a:pt x="5243613" y="617246"/>
                    <a:pt x="5214683" y="646176"/>
                    <a:pt x="5178995" y="646176"/>
                  </a:cubicBezTo>
                  <a:lnTo>
                    <a:pt x="64618" y="646175"/>
                  </a:lnTo>
                  <a:cubicBezTo>
                    <a:pt x="28930" y="646175"/>
                    <a:pt x="0" y="617245"/>
                    <a:pt x="0" y="581557"/>
                  </a:cubicBezTo>
                  <a:lnTo>
                    <a:pt x="0" y="64618"/>
                  </a:lnTo>
                  <a:close/>
                </a:path>
              </a:pathLst>
            </a:custGeom>
            <a:solidFill>
              <a:srgbClr val="0066C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2772" tIns="62772" rIns="789404" bIns="62772" numCol="1" spcCol="1270" anchor="ctr" anchorCtr="0">
              <a:noAutofit/>
            </a:bodyPr>
            <a:lstStyle/>
            <a:p>
              <a:pPr defTabSz="566724">
                <a:lnSpc>
                  <a:spcPct val="90000"/>
                </a:lnSpc>
                <a:spcAft>
                  <a:spcPct val="35000"/>
                </a:spcAft>
              </a:pPr>
              <a:r>
                <a:rPr lang="en-US" dirty="0" smtClean="0"/>
                <a:t>Winter Day Profiles</a:t>
              </a:r>
              <a:endParaRPr lang="en-US" dirty="0"/>
            </a:p>
          </p:txBody>
        </p:sp>
        <p:sp>
          <p:nvSpPr>
            <p:cNvPr id="45" name="Freeform 44"/>
            <p:cNvSpPr/>
            <p:nvPr/>
          </p:nvSpPr>
          <p:spPr>
            <a:xfrm>
              <a:off x="805002" y="3550904"/>
              <a:ext cx="5698995" cy="443395"/>
            </a:xfrm>
            <a:custGeom>
              <a:avLst/>
              <a:gdLst>
                <a:gd name="connsiteX0" fmla="*/ 0 w 5243613"/>
                <a:gd name="connsiteY0" fmla="*/ 64618 h 646175"/>
                <a:gd name="connsiteX1" fmla="*/ 64618 w 5243613"/>
                <a:gd name="connsiteY1" fmla="*/ 0 h 646175"/>
                <a:gd name="connsiteX2" fmla="*/ 5178996 w 5243613"/>
                <a:gd name="connsiteY2" fmla="*/ 0 h 646175"/>
                <a:gd name="connsiteX3" fmla="*/ 5243614 w 5243613"/>
                <a:gd name="connsiteY3" fmla="*/ 64618 h 646175"/>
                <a:gd name="connsiteX4" fmla="*/ 5243613 w 5243613"/>
                <a:gd name="connsiteY4" fmla="*/ 581558 h 646175"/>
                <a:gd name="connsiteX5" fmla="*/ 5178995 w 5243613"/>
                <a:gd name="connsiteY5" fmla="*/ 646176 h 646175"/>
                <a:gd name="connsiteX6" fmla="*/ 64618 w 5243613"/>
                <a:gd name="connsiteY6" fmla="*/ 646175 h 646175"/>
                <a:gd name="connsiteX7" fmla="*/ 0 w 5243613"/>
                <a:gd name="connsiteY7" fmla="*/ 581557 h 646175"/>
                <a:gd name="connsiteX8" fmla="*/ 0 w 5243613"/>
                <a:gd name="connsiteY8" fmla="*/ 64618 h 64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43613" h="646175">
                  <a:moveTo>
                    <a:pt x="0" y="64618"/>
                  </a:moveTo>
                  <a:cubicBezTo>
                    <a:pt x="0" y="28930"/>
                    <a:pt x="28930" y="0"/>
                    <a:pt x="64618" y="0"/>
                  </a:cubicBezTo>
                  <a:lnTo>
                    <a:pt x="5178996" y="0"/>
                  </a:lnTo>
                  <a:cubicBezTo>
                    <a:pt x="5214684" y="0"/>
                    <a:pt x="5243614" y="28930"/>
                    <a:pt x="5243614" y="64618"/>
                  </a:cubicBezTo>
                  <a:cubicBezTo>
                    <a:pt x="5243614" y="236931"/>
                    <a:pt x="5243613" y="409245"/>
                    <a:pt x="5243613" y="581558"/>
                  </a:cubicBezTo>
                  <a:cubicBezTo>
                    <a:pt x="5243613" y="617246"/>
                    <a:pt x="5214683" y="646176"/>
                    <a:pt x="5178995" y="646176"/>
                  </a:cubicBezTo>
                  <a:lnTo>
                    <a:pt x="64618" y="646175"/>
                  </a:lnTo>
                  <a:cubicBezTo>
                    <a:pt x="28930" y="646175"/>
                    <a:pt x="0" y="617245"/>
                    <a:pt x="0" y="581557"/>
                  </a:cubicBezTo>
                  <a:lnTo>
                    <a:pt x="0" y="64618"/>
                  </a:lnTo>
                  <a:close/>
                </a:path>
              </a:pathLst>
            </a:custGeom>
            <a:solidFill>
              <a:srgbClr val="0066C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2772" tIns="62772" rIns="789404" bIns="62772" numCol="1" spcCol="1270" anchor="ctr" anchorCtr="0">
              <a:noAutofit/>
            </a:bodyPr>
            <a:lstStyle/>
            <a:p>
              <a:pPr defTabSz="566724">
                <a:lnSpc>
                  <a:spcPct val="90000"/>
                </a:lnSpc>
                <a:spcAft>
                  <a:spcPct val="35000"/>
                </a:spcAft>
              </a:pPr>
              <a:endParaRPr lang="en-US" sz="1275" dirty="0"/>
            </a:p>
          </p:txBody>
        </p:sp>
      </p:grpSp>
      <p:sp>
        <p:nvSpPr>
          <p:cNvPr id="5" name="Rectangle 4"/>
          <p:cNvSpPr/>
          <p:nvPr/>
        </p:nvSpPr>
        <p:spPr>
          <a:xfrm>
            <a:off x="1406326" y="4266679"/>
            <a:ext cx="2125325" cy="341632"/>
          </a:xfrm>
          <a:prstGeom prst="rect">
            <a:avLst/>
          </a:prstGeom>
        </p:spPr>
        <p:txBody>
          <a:bodyPr wrap="none">
            <a:spAutoFit/>
          </a:bodyPr>
          <a:lstStyle/>
          <a:p>
            <a:pPr defTabSz="566724">
              <a:lnSpc>
                <a:spcPct val="90000"/>
              </a:lnSpc>
              <a:spcAft>
                <a:spcPct val="35000"/>
              </a:spcAft>
            </a:pPr>
            <a:r>
              <a:rPr lang="en-US" dirty="0">
                <a:solidFill>
                  <a:schemeClr val="lt1"/>
                </a:solidFill>
                <a:latin typeface="+mn-lt"/>
              </a:rPr>
              <a:t>Emissions Waivers</a:t>
            </a:r>
          </a:p>
        </p:txBody>
      </p:sp>
    </p:spTree>
    <p:extLst>
      <p:ext uri="{BB962C8B-B14F-4D97-AF65-F5344CB8AC3E}">
        <p14:creationId xmlns:p14="http://schemas.microsoft.com/office/powerpoint/2010/main" val="1346401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Winter 2017-18 Recap</a:t>
            </a:r>
            <a:endParaRPr lang="en-US" dirty="0"/>
          </a:p>
        </p:txBody>
      </p:sp>
      <p:sp>
        <p:nvSpPr>
          <p:cNvPr id="4" name="Footer Placeholder 3"/>
          <p:cNvSpPr>
            <a:spLocks noGrp="1"/>
          </p:cNvSpPr>
          <p:nvPr>
            <p:ph type="ftr" sz="quarter" idx="10"/>
          </p:nvPr>
        </p:nvSpPr>
        <p:spPr>
          <a:xfrm>
            <a:off x="6248400" y="6172200"/>
            <a:ext cx="2705100" cy="438150"/>
          </a:xfrm>
        </p:spPr>
        <p:txBody>
          <a:bodyPr/>
          <a:lstStyle/>
          <a:p>
            <a:pPr eaLnBrk="1" hangingPunct="1"/>
            <a:r>
              <a:rPr lang="en-US" dirty="0" smtClean="0"/>
              <a:t>ERCOT / Texas RE</a:t>
            </a:r>
          </a:p>
          <a:p>
            <a:pPr eaLnBrk="1" hangingPunct="1"/>
            <a:r>
              <a:rPr lang="en-US" dirty="0" smtClean="0"/>
              <a:t>  Winter Prep Workshop</a:t>
            </a:r>
          </a:p>
          <a:p>
            <a:pPr eaLnBrk="1" hangingPunct="1"/>
            <a:r>
              <a:rPr lang="en-US" dirty="0" smtClean="0"/>
              <a:t> September 6, 2018</a:t>
            </a:r>
            <a:endParaRPr lang="en-US" dirty="0"/>
          </a:p>
        </p:txBody>
      </p:sp>
      <p:graphicFrame>
        <p:nvGraphicFramePr>
          <p:cNvPr id="7" name="Chart 6"/>
          <p:cNvGraphicFramePr>
            <a:graphicFrameLocks/>
          </p:cNvGraphicFramePr>
          <p:nvPr>
            <p:extLst/>
          </p:nvPr>
        </p:nvGraphicFramePr>
        <p:xfrm>
          <a:off x="228600" y="1600200"/>
          <a:ext cx="4171950" cy="35433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nvPr>
        </p:nvGraphicFramePr>
        <p:xfrm>
          <a:off x="4629150" y="1600203"/>
          <a:ext cx="4171950" cy="352901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611210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Winter 2017-18 Resource Adequacy Predictions and Actuals</a:t>
            </a:r>
            <a:endParaRPr lang="en-US" dirty="0"/>
          </a:p>
        </p:txBody>
      </p:sp>
      <p:sp>
        <p:nvSpPr>
          <p:cNvPr id="4" name="Footer Placeholder 3"/>
          <p:cNvSpPr>
            <a:spLocks noGrp="1"/>
          </p:cNvSpPr>
          <p:nvPr>
            <p:ph type="ftr" sz="quarter" idx="10"/>
          </p:nvPr>
        </p:nvSpPr>
        <p:spPr>
          <a:xfrm>
            <a:off x="6134100" y="6159748"/>
            <a:ext cx="2705100" cy="666750"/>
          </a:xfrm>
        </p:spPr>
        <p:txBody>
          <a:bodyPr/>
          <a:lstStyle/>
          <a:p>
            <a:pPr eaLnBrk="1" hangingPunct="1"/>
            <a:r>
              <a:rPr lang="en-US" dirty="0" smtClean="0"/>
              <a:t>ERCOT / Texas RE  </a:t>
            </a:r>
          </a:p>
          <a:p>
            <a:pPr eaLnBrk="1" hangingPunct="1"/>
            <a:r>
              <a:rPr lang="en-US" dirty="0" smtClean="0"/>
              <a:t>Winter Prep Workshop </a:t>
            </a:r>
          </a:p>
          <a:p>
            <a:pPr eaLnBrk="1" hangingPunct="1"/>
            <a:r>
              <a:rPr lang="en-US" dirty="0" smtClean="0"/>
              <a:t>September 6, 2018</a:t>
            </a:r>
            <a:endParaRPr lang="en-US" dirty="0"/>
          </a:p>
        </p:txBody>
      </p:sp>
      <p:graphicFrame>
        <p:nvGraphicFramePr>
          <p:cNvPr id="9" name="Chart 8"/>
          <p:cNvGraphicFramePr>
            <a:graphicFrameLocks/>
          </p:cNvGraphicFramePr>
          <p:nvPr>
            <p:extLst>
              <p:ext uri="{D42A27DB-BD31-4B8C-83A1-F6EECF244321}">
                <p14:modId xmlns:p14="http://schemas.microsoft.com/office/powerpoint/2010/main" val="3899652745"/>
              </p:ext>
            </p:extLst>
          </p:nvPr>
        </p:nvGraphicFramePr>
        <p:xfrm>
          <a:off x="381000" y="1066800"/>
          <a:ext cx="6705600" cy="4648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633977214"/>
              </p:ext>
            </p:extLst>
          </p:nvPr>
        </p:nvGraphicFramePr>
        <p:xfrm>
          <a:off x="5870287" y="2182916"/>
          <a:ext cx="2845377" cy="941284"/>
        </p:xfrm>
        <a:graphic>
          <a:graphicData uri="http://schemas.openxmlformats.org/drawingml/2006/table">
            <a:tbl>
              <a:tblPr firstRow="1" bandRow="1">
                <a:tableStyleId>{5C22544A-7EE6-4342-B048-85BDC9FD1C3A}</a:tableStyleId>
              </a:tblPr>
              <a:tblGrid>
                <a:gridCol w="1403719">
                  <a:extLst>
                    <a:ext uri="{9D8B030D-6E8A-4147-A177-3AD203B41FA5}">
                      <a16:colId xmlns:a16="http://schemas.microsoft.com/office/drawing/2014/main" val="3519877703"/>
                    </a:ext>
                  </a:extLst>
                </a:gridCol>
                <a:gridCol w="1441658">
                  <a:extLst>
                    <a:ext uri="{9D8B030D-6E8A-4147-A177-3AD203B41FA5}">
                      <a16:colId xmlns:a16="http://schemas.microsoft.com/office/drawing/2014/main" val="790941259"/>
                    </a:ext>
                  </a:extLst>
                </a:gridCol>
              </a:tblGrid>
              <a:tr h="282047">
                <a:tc gridSpan="2">
                  <a:txBody>
                    <a:bodyPr/>
                    <a:lstStyle/>
                    <a:p>
                      <a:pPr marL="0" indent="0" algn="ctr">
                        <a:tabLst/>
                      </a:pPr>
                      <a:r>
                        <a:rPr lang="en-US" sz="1000" dirty="0" smtClean="0">
                          <a:solidFill>
                            <a:schemeClr val="tx1"/>
                          </a:solidFill>
                        </a:rPr>
                        <a:t>Actual (Extremes) Winter 2017-18</a:t>
                      </a:r>
                      <a:endParaRPr lang="en-US" sz="1000" dirty="0">
                        <a:solidFill>
                          <a:schemeClr val="tx1"/>
                        </a:solidFill>
                      </a:endParaRPr>
                    </a:p>
                  </a:txBody>
                  <a:tcPr marL="68580" marR="68580" marT="34290" marB="34290"/>
                </a:tc>
                <a:tc hMerge="1">
                  <a:txBody>
                    <a:bodyPr/>
                    <a:lstStyle/>
                    <a:p>
                      <a:pPr marL="0" indent="0" algn="ctr">
                        <a:tabLst/>
                      </a:pPr>
                      <a:endParaRPr lang="en-US" dirty="0">
                        <a:solidFill>
                          <a:schemeClr val="tx1"/>
                        </a:solidFill>
                      </a:endParaRPr>
                    </a:p>
                  </a:txBody>
                  <a:tcPr/>
                </a:tc>
                <a:extLst>
                  <a:ext uri="{0D108BD9-81ED-4DB2-BD59-A6C34878D82A}">
                    <a16:rowId xmlns:a16="http://schemas.microsoft.com/office/drawing/2014/main" val="2145692403"/>
                  </a:ext>
                </a:extLst>
              </a:tr>
              <a:tr h="282047">
                <a:tc gridSpan="2">
                  <a:txBody>
                    <a:bodyPr/>
                    <a:lstStyle/>
                    <a:p>
                      <a:r>
                        <a:rPr lang="en-US" sz="1000" dirty="0" smtClean="0">
                          <a:solidFill>
                            <a:schemeClr val="tx1"/>
                          </a:solidFill>
                        </a:rPr>
                        <a:t>Peak Load (MWh):    65,750 (1/17</a:t>
                      </a:r>
                      <a:r>
                        <a:rPr lang="en-US" sz="1000" baseline="0" dirty="0" smtClean="0">
                          <a:solidFill>
                            <a:schemeClr val="tx1"/>
                          </a:solidFill>
                        </a:rPr>
                        <a:t>/18 HE08)</a:t>
                      </a:r>
                      <a:endParaRPr lang="en-US" sz="1000" dirty="0" smtClean="0">
                        <a:solidFill>
                          <a:schemeClr val="tx1"/>
                        </a:solidFill>
                      </a:endParaRPr>
                    </a:p>
                  </a:txBody>
                  <a:tcPr marL="68580" marR="68580" marT="34290" marB="34290"/>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1"/>
                        </a:solidFill>
                      </a:endParaRPr>
                    </a:p>
                  </a:txBody>
                  <a:tcPr/>
                </a:tc>
                <a:extLst>
                  <a:ext uri="{0D108BD9-81ED-4DB2-BD59-A6C34878D82A}">
                    <a16:rowId xmlns:a16="http://schemas.microsoft.com/office/drawing/2014/main" val="2434851008"/>
                  </a:ext>
                </a:extLst>
              </a:tr>
              <a:tr h="377190">
                <a:tc>
                  <a:txBody>
                    <a:bodyPr/>
                    <a:lstStyle/>
                    <a:p>
                      <a:r>
                        <a:rPr lang="en-US" sz="1000" dirty="0" smtClean="0">
                          <a:solidFill>
                            <a:schemeClr val="tx1"/>
                          </a:solidFill>
                        </a:rPr>
                        <a:t>Extreme Forced Outages (MW): </a:t>
                      </a:r>
                    </a:p>
                  </a:txBody>
                  <a:tcPr marL="68580" marR="68580" marT="34290" marB="34290"/>
                </a:tc>
                <a:tc>
                  <a:txBody>
                    <a:bodyPr/>
                    <a:lstStyle/>
                    <a:p>
                      <a:pPr algn="l"/>
                      <a:r>
                        <a:rPr lang="en-US" sz="1000" dirty="0" smtClean="0">
                          <a:solidFill>
                            <a:schemeClr val="tx1"/>
                          </a:solidFill>
                        </a:rPr>
                        <a:t>13,287 (1/2/2019) </a:t>
                      </a:r>
                      <a:endParaRPr lang="en-US" sz="1000" dirty="0">
                        <a:solidFill>
                          <a:schemeClr val="tx1"/>
                        </a:solidFill>
                      </a:endParaRPr>
                    </a:p>
                  </a:txBody>
                  <a:tcPr marL="68580" marR="68580" marT="34290" marB="34290"/>
                </a:tc>
                <a:extLst>
                  <a:ext uri="{0D108BD9-81ED-4DB2-BD59-A6C34878D82A}">
                    <a16:rowId xmlns:a16="http://schemas.microsoft.com/office/drawing/2014/main" val="4009335772"/>
                  </a:ext>
                </a:extLst>
              </a:tr>
            </a:tbl>
          </a:graphicData>
        </a:graphic>
      </p:graphicFrame>
    </p:spTree>
    <p:extLst>
      <p:ext uri="{BB962C8B-B14F-4D97-AF65-F5344CB8AC3E}">
        <p14:creationId xmlns:p14="http://schemas.microsoft.com/office/powerpoint/2010/main" val="2493836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2018 Winter Peak Hour Generation Breakdown</a:t>
            </a:r>
            <a:endParaRPr lang="en-US" dirty="0"/>
          </a:p>
        </p:txBody>
      </p:sp>
      <p:sp>
        <p:nvSpPr>
          <p:cNvPr id="3" name="Footer Placeholder 2"/>
          <p:cNvSpPr>
            <a:spLocks noGrp="1"/>
          </p:cNvSpPr>
          <p:nvPr>
            <p:ph type="ftr" sz="quarter" idx="10"/>
          </p:nvPr>
        </p:nvSpPr>
        <p:spPr>
          <a:xfrm>
            <a:off x="6934200" y="6172200"/>
            <a:ext cx="1828800" cy="685800"/>
          </a:xfrm>
        </p:spPr>
        <p:txBody>
          <a:bodyPr/>
          <a:lstStyle/>
          <a:p>
            <a:pPr>
              <a:defRPr/>
            </a:pPr>
            <a:r>
              <a:rPr lang="en-US" dirty="0" smtClean="0"/>
              <a:t>ERCOT / Texas RE   Winter Prep Workshop  September 6, 2018</a:t>
            </a:r>
            <a:endParaRPr lang="en-US" dirty="0"/>
          </a:p>
        </p:txBody>
      </p:sp>
      <p:pic>
        <p:nvPicPr>
          <p:cNvPr id="4" name="Picture 3"/>
          <p:cNvPicPr>
            <a:picLocks noChangeAspect="1"/>
          </p:cNvPicPr>
          <p:nvPr/>
        </p:nvPicPr>
        <p:blipFill rotWithShape="1">
          <a:blip r:embed="rId3"/>
          <a:srcRect l="1301" t="2168" r="3734" b="3687"/>
          <a:stretch/>
        </p:blipFill>
        <p:spPr>
          <a:xfrm>
            <a:off x="1600200" y="1143000"/>
            <a:ext cx="5562600" cy="4724400"/>
          </a:xfrm>
          <a:prstGeom prst="rect">
            <a:avLst/>
          </a:prstGeom>
        </p:spPr>
      </p:pic>
    </p:spTree>
    <p:extLst>
      <p:ext uri="{BB962C8B-B14F-4D97-AF65-F5344CB8AC3E}">
        <p14:creationId xmlns:p14="http://schemas.microsoft.com/office/powerpoint/2010/main" val="2022988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Winter 2017-18 Outages – All Causes</a:t>
            </a:r>
            <a:endParaRPr lang="en-US" dirty="0"/>
          </a:p>
        </p:txBody>
      </p:sp>
      <p:sp>
        <p:nvSpPr>
          <p:cNvPr id="4" name="Footer Placeholder 3"/>
          <p:cNvSpPr>
            <a:spLocks noGrp="1"/>
          </p:cNvSpPr>
          <p:nvPr>
            <p:ph type="ftr" sz="quarter" idx="10"/>
          </p:nvPr>
        </p:nvSpPr>
        <p:spPr>
          <a:xfrm>
            <a:off x="5984009" y="6122512"/>
            <a:ext cx="2876550" cy="640238"/>
          </a:xfrm>
        </p:spPr>
        <p:txBody>
          <a:bodyPr/>
          <a:lstStyle/>
          <a:p>
            <a:pPr eaLnBrk="1" hangingPunct="1"/>
            <a:r>
              <a:rPr lang="en-US" dirty="0" smtClean="0"/>
              <a:t>ERCOT / Texas RE</a:t>
            </a:r>
          </a:p>
          <a:p>
            <a:pPr eaLnBrk="1" hangingPunct="1"/>
            <a:r>
              <a:rPr lang="en-US" dirty="0" smtClean="0"/>
              <a:t>   Winter Prep Workshop  </a:t>
            </a:r>
          </a:p>
          <a:p>
            <a:pPr eaLnBrk="1" hangingPunct="1"/>
            <a:r>
              <a:rPr lang="en-US" dirty="0" smtClean="0"/>
              <a:t>September 6, 2018</a:t>
            </a:r>
            <a:endParaRPr lang="en-US" dirty="0"/>
          </a:p>
        </p:txBody>
      </p:sp>
      <p:pic>
        <p:nvPicPr>
          <p:cNvPr id="12" name="Picture 2" descr="image0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039" y="1157532"/>
            <a:ext cx="8458200" cy="4589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p:cNvSpPr txBox="1"/>
          <p:nvPr/>
        </p:nvSpPr>
        <p:spPr>
          <a:xfrm>
            <a:off x="1295400" y="1571894"/>
            <a:ext cx="1945409" cy="738664"/>
          </a:xfrm>
          <a:prstGeom prst="rect">
            <a:avLst/>
          </a:prstGeom>
          <a:solidFill>
            <a:schemeClr val="accent1"/>
          </a:solidFill>
          <a:ln>
            <a:solidFill>
              <a:schemeClr val="accent1"/>
            </a:solidFill>
          </a:ln>
        </p:spPr>
        <p:txBody>
          <a:bodyPr wrap="square" rtlCol="0">
            <a:spAutoFit/>
          </a:bodyPr>
          <a:lstStyle/>
          <a:p>
            <a:pPr algn="ctr"/>
            <a:r>
              <a:rPr lang="en-US" sz="1400" dirty="0" smtClean="0"/>
              <a:t>Extreme cold weather OCNs &amp; Advisories  (12/29, 1/1, and 1/16)</a:t>
            </a:r>
            <a:endParaRPr lang="en-US" sz="1400" dirty="0"/>
          </a:p>
        </p:txBody>
      </p:sp>
      <p:cxnSp>
        <p:nvCxnSpPr>
          <p:cNvPr id="2062" name="Straight Arrow Connector 2061"/>
          <p:cNvCxnSpPr/>
          <p:nvPr/>
        </p:nvCxnSpPr>
        <p:spPr>
          <a:xfrm>
            <a:off x="1752600" y="2338864"/>
            <a:ext cx="1905000" cy="785336"/>
          </a:xfrm>
          <a:prstGeom prst="straightConnector1">
            <a:avLst/>
          </a:prstGeom>
          <a:ln w="28575">
            <a:solidFill>
              <a:srgbClr val="FF0000"/>
            </a:solidFill>
            <a:prstDash val="sysDot"/>
            <a:tailEnd type="stealth" w="med" len="lg"/>
          </a:ln>
        </p:spPr>
        <p:style>
          <a:lnRef idx="1">
            <a:schemeClr val="accent1"/>
          </a:lnRef>
          <a:fillRef idx="0">
            <a:schemeClr val="accent1"/>
          </a:fillRef>
          <a:effectRef idx="0">
            <a:schemeClr val="accent1"/>
          </a:effectRef>
          <a:fontRef idx="minor">
            <a:schemeClr val="tx1"/>
          </a:fontRef>
        </p:style>
      </p:cxnSp>
      <p:cxnSp>
        <p:nvCxnSpPr>
          <p:cNvPr id="2064" name="Straight Arrow Connector 2063"/>
          <p:cNvCxnSpPr>
            <a:stCxn id="15" idx="2"/>
          </p:cNvCxnSpPr>
          <p:nvPr/>
        </p:nvCxnSpPr>
        <p:spPr>
          <a:xfrm>
            <a:off x="2268105" y="2310558"/>
            <a:ext cx="1541895" cy="175736"/>
          </a:xfrm>
          <a:prstGeom prst="straightConnector1">
            <a:avLst/>
          </a:prstGeom>
          <a:ln w="28575">
            <a:solidFill>
              <a:srgbClr val="FF0000"/>
            </a:solidFill>
            <a:prstDash val="sysDot"/>
            <a:tailEnd type="stealth" w="med" len="lg"/>
          </a:ln>
        </p:spPr>
        <p:style>
          <a:lnRef idx="1">
            <a:schemeClr val="accent1"/>
          </a:lnRef>
          <a:fillRef idx="0">
            <a:schemeClr val="accent1"/>
          </a:fillRef>
          <a:effectRef idx="0">
            <a:schemeClr val="accent1"/>
          </a:effectRef>
          <a:fontRef idx="minor">
            <a:schemeClr val="tx1"/>
          </a:fontRef>
        </p:style>
      </p:cxnSp>
      <p:cxnSp>
        <p:nvCxnSpPr>
          <p:cNvPr id="2066" name="Straight Arrow Connector 2065"/>
          <p:cNvCxnSpPr/>
          <p:nvPr/>
        </p:nvCxnSpPr>
        <p:spPr>
          <a:xfrm>
            <a:off x="3240809" y="2209800"/>
            <a:ext cx="1796352" cy="571732"/>
          </a:xfrm>
          <a:prstGeom prst="straightConnector1">
            <a:avLst/>
          </a:prstGeom>
          <a:ln w="28575">
            <a:solidFill>
              <a:srgbClr val="FF0000"/>
            </a:solidFill>
            <a:prstDash val="sysDot"/>
            <a:tailEnd type="stealth"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9564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NERC Reliability Metric 6 – Reduced risks in targeted </a:t>
            </a:r>
            <a:r>
              <a:rPr lang="en-US" dirty="0" smtClean="0"/>
              <a:t>areas</a:t>
            </a:r>
            <a:endParaRPr lang="en-US" dirty="0"/>
          </a:p>
        </p:txBody>
      </p:sp>
      <p:sp>
        <p:nvSpPr>
          <p:cNvPr id="3" name="Content Placeholder 2"/>
          <p:cNvSpPr>
            <a:spLocks noGrp="1"/>
          </p:cNvSpPr>
          <p:nvPr>
            <p:ph idx="1"/>
          </p:nvPr>
        </p:nvSpPr>
        <p:spPr>
          <a:xfrm>
            <a:off x="1362075" y="1031822"/>
            <a:ext cx="6572250" cy="657225"/>
          </a:xfrm>
        </p:spPr>
        <p:txBody>
          <a:bodyPr/>
          <a:lstStyle/>
          <a:p>
            <a:pPr marL="0" indent="0">
              <a:buNone/>
            </a:pPr>
            <a:r>
              <a:rPr lang="en-US" sz="1800" b="0" dirty="0" smtClean="0"/>
              <a:t>Measure of Success, Metric 6a:. Reduced events </a:t>
            </a:r>
            <a:r>
              <a:rPr lang="en-US" sz="1800" b="0" dirty="0"/>
              <a:t>caused by generating unit forced outages due to cold weather </a:t>
            </a:r>
          </a:p>
          <a:p>
            <a:pPr marL="0" indent="0">
              <a:buNone/>
            </a:pPr>
            <a:endParaRPr lang="en-US" dirty="0"/>
          </a:p>
        </p:txBody>
      </p:sp>
      <p:sp>
        <p:nvSpPr>
          <p:cNvPr id="4" name="Footer Placeholder 3"/>
          <p:cNvSpPr>
            <a:spLocks noGrp="1"/>
          </p:cNvSpPr>
          <p:nvPr>
            <p:ph type="ftr" sz="quarter" idx="10"/>
          </p:nvPr>
        </p:nvSpPr>
        <p:spPr>
          <a:xfrm>
            <a:off x="6705600" y="6172200"/>
            <a:ext cx="2057400" cy="685800"/>
          </a:xfrm>
        </p:spPr>
        <p:txBody>
          <a:bodyPr/>
          <a:lstStyle/>
          <a:p>
            <a:pPr>
              <a:defRPr/>
            </a:pPr>
            <a:r>
              <a:rPr lang="en-US" dirty="0" smtClean="0"/>
              <a:t>ERCOT / Texas RE   Winter Prep Workshop  September 6, 2018</a:t>
            </a:r>
            <a:endParaRPr lang="en-US" dirty="0"/>
          </a:p>
        </p:txBody>
      </p:sp>
      <p:sp>
        <p:nvSpPr>
          <p:cNvPr id="6" name="Rectangle 5"/>
          <p:cNvSpPr/>
          <p:nvPr/>
        </p:nvSpPr>
        <p:spPr>
          <a:xfrm>
            <a:off x="6705600" y="3403814"/>
            <a:ext cx="2133600" cy="2031325"/>
          </a:xfrm>
          <a:prstGeom prst="rect">
            <a:avLst/>
          </a:prstGeom>
        </p:spPr>
        <p:txBody>
          <a:bodyPr wrap="square">
            <a:spAutoFit/>
          </a:bodyPr>
          <a:lstStyle/>
          <a:p>
            <a:r>
              <a:rPr lang="en-US" sz="1400" dirty="0" smtClean="0"/>
              <a:t>Target </a:t>
            </a:r>
            <a:r>
              <a:rPr lang="en-US" sz="1400" dirty="0"/>
              <a:t>- Using most extreme cold winter months, the Weighted Effective Forced Outage Rate (WEFOR) decreases compared to a rolling previous 5 year benchmark average for each Regional Entity</a:t>
            </a:r>
          </a:p>
        </p:txBody>
      </p:sp>
      <p:sp>
        <p:nvSpPr>
          <p:cNvPr id="5" name="TextBox 4"/>
          <p:cNvSpPr txBox="1"/>
          <p:nvPr/>
        </p:nvSpPr>
        <p:spPr>
          <a:xfrm>
            <a:off x="6705600" y="1958870"/>
            <a:ext cx="2368344" cy="1446550"/>
          </a:xfrm>
          <a:prstGeom prst="rect">
            <a:avLst/>
          </a:prstGeom>
          <a:noFill/>
        </p:spPr>
        <p:txBody>
          <a:bodyPr wrap="square" rtlCol="0">
            <a:spAutoFit/>
          </a:bodyPr>
          <a:lstStyle/>
          <a:p>
            <a:r>
              <a:rPr lang="en-US" sz="1400" dirty="0"/>
              <a:t>Threshold - No firm load shed occurs from generating unit forced outages caused by cold weather </a:t>
            </a:r>
          </a:p>
          <a:p>
            <a:endParaRPr lang="en-US" dirty="0"/>
          </a:p>
        </p:txBody>
      </p:sp>
      <p:pic>
        <p:nvPicPr>
          <p:cNvPr id="10" name="Picture 9"/>
          <p:cNvPicPr>
            <a:picLocks noChangeAspect="1"/>
          </p:cNvPicPr>
          <p:nvPr/>
        </p:nvPicPr>
        <p:blipFill>
          <a:blip r:embed="rId3"/>
          <a:stretch>
            <a:fillRect/>
          </a:stretch>
        </p:blipFill>
        <p:spPr>
          <a:xfrm>
            <a:off x="789110" y="1958870"/>
            <a:ext cx="5764090" cy="3464586"/>
          </a:xfrm>
          <a:prstGeom prst="rect">
            <a:avLst/>
          </a:prstGeom>
        </p:spPr>
      </p:pic>
    </p:spTree>
    <p:extLst>
      <p:ext uri="{BB962C8B-B14F-4D97-AF65-F5344CB8AC3E}">
        <p14:creationId xmlns:p14="http://schemas.microsoft.com/office/powerpoint/2010/main" val="398715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January Load Ramps 2016-2018</a:t>
            </a:r>
            <a:endParaRPr lang="en-US" dirty="0"/>
          </a:p>
        </p:txBody>
      </p:sp>
      <p:pic>
        <p:nvPicPr>
          <p:cNvPr id="6" name="Content Placeholder 5"/>
          <p:cNvPicPr>
            <a:picLocks noGrp="1" noChangeAspect="1"/>
          </p:cNvPicPr>
          <p:nvPr>
            <p:ph idx="1"/>
          </p:nvPr>
        </p:nvPicPr>
        <p:blipFill>
          <a:blip r:embed="rId3"/>
          <a:stretch>
            <a:fillRect/>
          </a:stretch>
        </p:blipFill>
        <p:spPr>
          <a:xfrm>
            <a:off x="670052" y="1066800"/>
            <a:ext cx="7956295" cy="4724400"/>
          </a:xfrm>
          <a:prstGeom prst="rect">
            <a:avLst/>
          </a:prstGeom>
        </p:spPr>
      </p:pic>
      <p:sp>
        <p:nvSpPr>
          <p:cNvPr id="3" name="Footer Placeholder 2"/>
          <p:cNvSpPr>
            <a:spLocks noGrp="1"/>
          </p:cNvSpPr>
          <p:nvPr>
            <p:ph type="ftr" sz="quarter" idx="10"/>
          </p:nvPr>
        </p:nvSpPr>
        <p:spPr>
          <a:xfrm>
            <a:off x="6858000" y="6172200"/>
            <a:ext cx="1905000" cy="685800"/>
          </a:xfrm>
        </p:spPr>
        <p:txBody>
          <a:bodyPr/>
          <a:lstStyle/>
          <a:p>
            <a:pPr>
              <a:defRPr/>
            </a:pPr>
            <a:r>
              <a:rPr lang="en-US" dirty="0" smtClean="0"/>
              <a:t>ERCOT / Texas RE   </a:t>
            </a:r>
          </a:p>
          <a:p>
            <a:pPr>
              <a:defRPr/>
            </a:pPr>
            <a:r>
              <a:rPr lang="en-US" dirty="0" smtClean="0"/>
              <a:t>Winter Prep Workshop  September 6, 2018</a:t>
            </a:r>
            <a:endParaRPr lang="en-US" dirty="0"/>
          </a:p>
        </p:txBody>
      </p:sp>
      <p:sp>
        <p:nvSpPr>
          <p:cNvPr id="7" name="TextBox 6"/>
          <p:cNvSpPr txBox="1"/>
          <p:nvPr/>
        </p:nvSpPr>
        <p:spPr>
          <a:xfrm>
            <a:off x="5029200" y="5826333"/>
            <a:ext cx="4757063" cy="246221"/>
          </a:xfrm>
          <a:prstGeom prst="rect">
            <a:avLst/>
          </a:prstGeom>
          <a:noFill/>
        </p:spPr>
        <p:txBody>
          <a:bodyPr wrap="square" rtlCol="0">
            <a:spAutoFit/>
          </a:bodyPr>
          <a:lstStyle/>
          <a:p>
            <a:r>
              <a:rPr lang="en-US" sz="1000" i="1" dirty="0" smtClean="0"/>
              <a:t>Source: ERCOT </a:t>
            </a:r>
            <a:r>
              <a:rPr lang="en-US" sz="1000" i="1" dirty="0" err="1" smtClean="0"/>
              <a:t>Reg</a:t>
            </a:r>
            <a:r>
              <a:rPr lang="en-US" sz="1000" i="1" dirty="0" smtClean="0"/>
              <a:t> Bias Analysis to PDCWG, Feb. 14, 2018</a:t>
            </a:r>
            <a:endParaRPr lang="en-US" sz="1000" i="1" dirty="0"/>
          </a:p>
        </p:txBody>
      </p:sp>
    </p:spTree>
    <p:extLst>
      <p:ext uri="{BB962C8B-B14F-4D97-AF65-F5344CB8AC3E}">
        <p14:creationId xmlns:p14="http://schemas.microsoft.com/office/powerpoint/2010/main" val="3591099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Average January Start-Up &amp; Shut-Down Hours 2016-2018</a:t>
            </a:r>
            <a:endParaRPr lang="en-US" sz="2000" dirty="0"/>
          </a:p>
        </p:txBody>
      </p:sp>
      <p:pic>
        <p:nvPicPr>
          <p:cNvPr id="5" name="Content Placeholder 4"/>
          <p:cNvPicPr>
            <a:picLocks noGrp="1" noChangeAspect="1"/>
          </p:cNvPicPr>
          <p:nvPr>
            <p:ph idx="1"/>
          </p:nvPr>
        </p:nvPicPr>
        <p:blipFill>
          <a:blip r:embed="rId3"/>
          <a:stretch>
            <a:fillRect/>
          </a:stretch>
        </p:blipFill>
        <p:spPr>
          <a:xfrm>
            <a:off x="647700" y="1066800"/>
            <a:ext cx="8001000" cy="4777902"/>
          </a:xfrm>
          <a:prstGeom prst="rect">
            <a:avLst/>
          </a:prstGeom>
        </p:spPr>
      </p:pic>
      <p:sp>
        <p:nvSpPr>
          <p:cNvPr id="3" name="Footer Placeholder 2"/>
          <p:cNvSpPr>
            <a:spLocks noGrp="1"/>
          </p:cNvSpPr>
          <p:nvPr>
            <p:ph type="ftr" sz="quarter" idx="10"/>
          </p:nvPr>
        </p:nvSpPr>
        <p:spPr/>
        <p:txBody>
          <a:bodyPr/>
          <a:lstStyle/>
          <a:p>
            <a:pPr>
              <a:defRPr/>
            </a:pPr>
            <a:r>
              <a:rPr lang="en-US" dirty="0" smtClean="0"/>
              <a:t>ERCOT / Texas RE   </a:t>
            </a:r>
          </a:p>
          <a:p>
            <a:pPr>
              <a:defRPr/>
            </a:pPr>
            <a:r>
              <a:rPr lang="en-US" dirty="0" smtClean="0"/>
              <a:t>Winter Prep Workshop  September 6, 2018</a:t>
            </a:r>
            <a:endParaRPr lang="en-US" dirty="0"/>
          </a:p>
        </p:txBody>
      </p:sp>
      <p:sp>
        <p:nvSpPr>
          <p:cNvPr id="6" name="TextBox 5"/>
          <p:cNvSpPr txBox="1"/>
          <p:nvPr/>
        </p:nvSpPr>
        <p:spPr>
          <a:xfrm>
            <a:off x="4800600" y="5827866"/>
            <a:ext cx="4757063" cy="246221"/>
          </a:xfrm>
          <a:prstGeom prst="rect">
            <a:avLst/>
          </a:prstGeom>
          <a:noFill/>
        </p:spPr>
        <p:txBody>
          <a:bodyPr wrap="square" rtlCol="0">
            <a:spAutoFit/>
          </a:bodyPr>
          <a:lstStyle/>
          <a:p>
            <a:r>
              <a:rPr lang="en-US" sz="1000" i="1" dirty="0" smtClean="0"/>
              <a:t>Source: ERCOT </a:t>
            </a:r>
            <a:r>
              <a:rPr lang="en-US" sz="1000" i="1" dirty="0" err="1" smtClean="0"/>
              <a:t>Reg</a:t>
            </a:r>
            <a:r>
              <a:rPr lang="en-US" sz="1000" i="1" dirty="0" smtClean="0"/>
              <a:t> Bias Analysis to PDCWG, Feb. 14, 2018</a:t>
            </a:r>
            <a:endParaRPr lang="en-US" sz="1000" i="1" dirty="0"/>
          </a:p>
        </p:txBody>
      </p:sp>
    </p:spTree>
    <p:extLst>
      <p:ext uri="{BB962C8B-B14F-4D97-AF65-F5344CB8AC3E}">
        <p14:creationId xmlns:p14="http://schemas.microsoft.com/office/powerpoint/2010/main" val="1140582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as Reliability Entity PowerPoint template.ppt">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exas RE Power Point Presentation" id="{73780D66-90A5-44DB-A71F-AFA1AC26CC03}" vid="{E9386C1F-E394-40A0-8909-D82C2C1362B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xsi="http://www.w3.org/2001/XMLSchema-instance" xmlns:p="http://schemas.microsoft.com/office/2006/metadata/propertie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CF3F539701424883FF6E6DF7A88222" ma:contentTypeVersion="0" ma:contentTypeDescription="Create a new document." ma:contentTypeScope="" ma:versionID="ce52d2c13d3cde9c87e3e4238de5005e">
  <xsd:schema xmlns:xsd="http://www.w3.org/2001/XMLSchema" xmlns:xs="http://www.w3.org/2001/XMLSchema" xmlns:p="http://schemas.microsoft.com/office/2006/metadata/properties" targetNamespace="http://schemas.microsoft.com/office/2006/metadata/properties" ma:root="true" ma:fieldsID="6a64d54e2314c7e62c2ae1b86183fdb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4BB41E-C0C3-42E4-9B91-E8471975B422}">
  <ds:schemaRefs>
    <ds:schemaRef ds:uri="http://schemas.microsoft.com/sharepoint/v3/contenttype/forms"/>
  </ds:schemaRefs>
</ds:datastoreItem>
</file>

<file path=customXml/itemProps2.xml><?xml version="1.0" encoding="utf-8"?>
<ds:datastoreItem xmlns:ds="http://schemas.openxmlformats.org/officeDocument/2006/customXml" ds:itemID="{5CC129C7-A923-4275-9E58-947A8D4F8E71}">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F46FEC7-7680-44BE-B092-BAF9B70729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Texas RE Power Point Presentation</Template>
  <TotalTime>3862</TotalTime>
  <Words>1479</Words>
  <Application>Microsoft Office PowerPoint</Application>
  <PresentationFormat>On-screen Show (4:3)</PresentationFormat>
  <Paragraphs>236</Paragraphs>
  <Slides>18</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Black</vt:lpstr>
      <vt:lpstr>Calibri</vt:lpstr>
      <vt:lpstr>Wingdings</vt:lpstr>
      <vt:lpstr>Texas Reliability Entity PowerPoint template.ppt</vt:lpstr>
      <vt:lpstr>NERC and Texas RE Update</vt:lpstr>
      <vt:lpstr>Overview</vt:lpstr>
      <vt:lpstr>Winter 2017-18 Recap</vt:lpstr>
      <vt:lpstr>Winter 2017-18 Resource Adequacy Predictions and Actuals</vt:lpstr>
      <vt:lpstr>2018 Winter Peak Hour Generation Breakdown</vt:lpstr>
      <vt:lpstr>Winter 2017-18 Outages – All Causes</vt:lpstr>
      <vt:lpstr>NERC Reliability Metric 6 – Reduced risks in targeted areas</vt:lpstr>
      <vt:lpstr>Average January Load Ramps 2016-2018</vt:lpstr>
      <vt:lpstr>Average January Start-Up &amp; Shut-Down Hours 2016-2018</vt:lpstr>
      <vt:lpstr>Average January Wind Profile 2016-2018</vt:lpstr>
      <vt:lpstr>Wind Generation Derates During Winter 2017-18</vt:lpstr>
      <vt:lpstr>Operation Limits of WGRs (as of early 2018)</vt:lpstr>
      <vt:lpstr>Emissions in Emergencies – TCEQ Discretion</vt:lpstr>
      <vt:lpstr>Emissions in Emergencies – Cancellation Example</vt:lpstr>
      <vt:lpstr>  NERC Winter Weather Readiness Guideline </vt:lpstr>
      <vt:lpstr>Preparing Circuit Breakers for Operation in Cold Weather</vt:lpstr>
      <vt:lpstr>Baker’s Dozen Winter Weather “Lessons Learned”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Sweigart, Thad</dc:creator>
  <cp:keywords/>
  <dc:description/>
  <cp:lastModifiedBy>Henry, Mark</cp:lastModifiedBy>
  <cp:revision>31</cp:revision>
  <dcterms:created xsi:type="dcterms:W3CDTF">2018-08-24T15:56:18Z</dcterms:created>
  <dcterms:modified xsi:type="dcterms:W3CDTF">2018-08-31T16:01:51Z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0x01010003CF3F539701424883FF6E6DF7A88222</vt:lpwstr>
  </property>
  <property fmtid="{D5CDD505-2E9C-101B-9397-08002B2CF9AE}" pid="3" name="Project Title">
    <vt:lpwstr>345;#TexasRE Templates|d9ba399f-178f-4b0f-ad32-40f915006d1b</vt:lpwstr>
  </property>
  <property fmtid="{D5CDD505-2E9C-101B-9397-08002B2CF9AE}" pid="4" name="SupportedSoftware">
    <vt:lpwstr>
    </vt:lpwstr>
  </property>
  <property fmtid="{D5CDD505-2E9C-101B-9397-08002B2CF9AE}" pid="5" name="SupportedHardware">
    <vt:lpwstr>
    </vt:lpwstr>
  </property>
  <property fmtid="{D5CDD505-2E9C-101B-9397-08002B2CF9AE}" pid="6" name="Project Phase0">
    <vt:lpwstr>43;#Development|3a7e02ba-9e87-463c-a934-3e4599a916d4</vt:lpwstr>
  </property>
  <property fmtid="{D5CDD505-2E9C-101B-9397-08002B2CF9AE}" pid="7" name="Enterprise Keywords">
    <vt:lpwstr>
    </vt:lpwstr>
  </property>
  <property fmtid="{D5CDD505-2E9C-101B-9397-08002B2CF9AE}" pid="8" name="ITProjectDocumentType">
    <vt:lpwstr>
    </vt:lpwstr>
  </property>
  <property fmtid="{D5CDD505-2E9C-101B-9397-08002B2CF9AE}" pid="9" name="Order">
    <vt:r8>1600</vt:r8>
  </property>
  <property fmtid="{D5CDD505-2E9C-101B-9397-08002B2CF9AE}" pid="10" name="wic_System_Copyright">
    <vt:lpwstr/>
  </property>
</Properties>
</file>