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  <p:sldMasterId id="2147483648" r:id="rId2"/>
    <p:sldMasterId id="2147483651" r:id="rId3"/>
  </p:sldMasterIdLst>
  <p:notesMasterIdLst>
    <p:notesMasterId r:id="rId17"/>
  </p:notesMasterIdLst>
  <p:handoutMasterIdLst>
    <p:handoutMasterId r:id="rId18"/>
  </p:handoutMasterIdLst>
  <p:sldIdLst>
    <p:sldId id="368" r:id="rId4"/>
    <p:sldId id="570" r:id="rId5"/>
    <p:sldId id="582" r:id="rId6"/>
    <p:sldId id="599" r:id="rId7"/>
    <p:sldId id="600" r:id="rId8"/>
    <p:sldId id="602" r:id="rId9"/>
    <p:sldId id="601" r:id="rId10"/>
    <p:sldId id="603" r:id="rId11"/>
    <p:sldId id="604" r:id="rId12"/>
    <p:sldId id="605" r:id="rId13"/>
    <p:sldId id="606" r:id="rId14"/>
    <p:sldId id="607" r:id="rId15"/>
    <p:sldId id="576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pson, Chad" initials="TC" lastIdx="3" clrIdx="0">
    <p:extLst>
      <p:ext uri="{19B8F6BF-5375-455C-9EA6-DF929625EA0E}">
        <p15:presenceInfo xmlns:p15="http://schemas.microsoft.com/office/powerpoint/2012/main" userId="S-1-5-21-639947351-343809578-3807592339-43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DCF4"/>
    <a:srgbClr val="FFD100"/>
    <a:srgbClr val="FF8200"/>
    <a:srgbClr val="003865"/>
    <a:srgbClr val="5F8642"/>
    <a:srgbClr val="74B273"/>
    <a:srgbClr val="0076C6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8" autoAdjust="0"/>
    <p:restoredTop sz="90545" autoAdjust="0"/>
  </p:normalViewPr>
  <p:slideViewPr>
    <p:cSldViewPr showGuides="1">
      <p:cViewPr varScale="1">
        <p:scale>
          <a:sx n="74" d="100"/>
          <a:sy n="74" d="100"/>
        </p:scale>
        <p:origin x="91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41" d="100"/>
          <a:sy n="41" d="100"/>
        </p:scale>
        <p:origin x="1968" y="-83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D4036-C496-426B-80D9-0599FA8E6410}" type="datetimeFigureOut">
              <a:rPr lang="en-US" smtClean="0"/>
              <a:t>9/5/2018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92205FE-88E4-4228-A0AC-E29F5D2D5575}" type="datetimeFigureOut">
              <a:rPr lang="en-US" smtClean="0"/>
              <a:t>9/5/2018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j-lt"/>
                <a:cs typeface="Book Antiqu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  <a:latin typeface="+mj-lt"/>
                <a:cs typeface="Book Antiqu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+mj-lt"/>
                <a:cs typeface="Book Antiqua"/>
              </a:defRPr>
            </a:lvl1pPr>
            <a:lvl2pPr>
              <a:defRPr sz="2000">
                <a:latin typeface="+mj-lt"/>
                <a:cs typeface="Book Antiqua"/>
              </a:defRPr>
            </a:lvl2pPr>
            <a:lvl3pPr>
              <a:defRPr sz="1900">
                <a:latin typeface="+mj-lt"/>
                <a:cs typeface="Book Antiqua"/>
              </a:defRPr>
            </a:lvl3pPr>
            <a:lvl4pPr>
              <a:defRPr sz="1800">
                <a:latin typeface="+mj-lt"/>
                <a:cs typeface="Book Antiqua"/>
              </a:defRPr>
            </a:lvl4pPr>
            <a:lvl5pPr>
              <a:defRPr sz="1800">
                <a:latin typeface="+mj-lt"/>
                <a:cs typeface="Book Antiqu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cs typeface="Book Antiqua"/>
              </a:defRPr>
            </a:lvl1pPr>
            <a:lvl2pPr>
              <a:defRPr>
                <a:latin typeface="+mj-lt"/>
                <a:cs typeface="Book Antiqua"/>
              </a:defRPr>
            </a:lvl2pPr>
            <a:lvl3pPr>
              <a:defRPr>
                <a:latin typeface="+mj-lt"/>
                <a:cs typeface="Book Antiqua"/>
              </a:defRPr>
            </a:lvl3pPr>
            <a:lvl4pPr>
              <a:defRPr>
                <a:latin typeface="+mj-lt"/>
                <a:cs typeface="Book Antiqua"/>
              </a:defRPr>
            </a:lvl4pPr>
            <a:lvl5pPr>
              <a:defRPr>
                <a:latin typeface="+mj-lt"/>
                <a:cs typeface="Book Antiqua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1545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ERCOT 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122875/RT_Co-Optimization_Scenario_Automated.xlsm" TargetMode="External"/><Relationship Id="rId2" Type="http://schemas.openxmlformats.org/officeDocument/2006/relationships/hyperlink" Target="http://www.ercot.com/content/wcm/key_documents_lists/131797/RT_Co-optimization_Scope_UPDATED_09292017.docx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86200" y="2057400"/>
            <a:ext cx="48768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QSE Impacts From RTC</a:t>
            </a:r>
            <a:endParaRPr lang="en-US" sz="2000" b="1" i="1" dirty="0">
              <a:solidFill>
                <a:schemeClr val="tx2"/>
              </a:solidFill>
              <a:latin typeface="Book Antiqua"/>
              <a:cs typeface="Book Antiqua"/>
            </a:endParaRPr>
          </a:p>
          <a:p>
            <a:endParaRPr lang="en-US" sz="2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 Moorty</a:t>
            </a:r>
          </a:p>
          <a:p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Principal, Market Design and Analysis</a:t>
            </a:r>
          </a:p>
          <a:p>
            <a:endParaRPr lang="en-US" sz="2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Workshop on IMM and ERCOT Reports Concerning Impacts of Real-Time Co-Optimization and Marginal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Losses</a:t>
            </a:r>
          </a:p>
          <a:p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6, 2018</a:t>
            </a:r>
          </a:p>
        </p:txBody>
      </p:sp>
    </p:spTree>
    <p:extLst>
      <p:ext uri="{BB962C8B-B14F-4D97-AF65-F5344CB8AC3E}">
        <p14:creationId xmlns:p14="http://schemas.microsoft.com/office/powerpoint/2010/main" val="339677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dirty="0" smtClean="0"/>
              <a:t>QSE Impact: MIS Posting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815182"/>
            <a:ext cx="8077200" cy="5433218"/>
          </a:xfrm>
        </p:spPr>
        <p:txBody>
          <a:bodyPr/>
          <a:lstStyle/>
          <a:p>
            <a:endParaRPr lang="en-US" sz="2000" dirty="0" smtClean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New </a:t>
            </a:r>
            <a:r>
              <a:rPr lang="en-US" sz="2000" dirty="0">
                <a:solidFill>
                  <a:schemeClr val="tx2"/>
                </a:solidFill>
              </a:rPr>
              <a:t>posting of </a:t>
            </a:r>
            <a:r>
              <a:rPr lang="en-US" sz="2000" dirty="0" smtClean="0">
                <a:solidFill>
                  <a:schemeClr val="tx2"/>
                </a:solidFill>
              </a:rPr>
              <a:t>resource </a:t>
            </a:r>
            <a:r>
              <a:rPr lang="en-US" sz="2000" dirty="0">
                <a:solidFill>
                  <a:schemeClr val="tx2"/>
                </a:solidFill>
              </a:rPr>
              <a:t>s</a:t>
            </a:r>
            <a:r>
              <a:rPr lang="en-US" sz="2000" dirty="0" smtClean="0">
                <a:solidFill>
                  <a:schemeClr val="tx2"/>
                </a:solidFill>
              </a:rPr>
              <a:t>pecific </a:t>
            </a:r>
            <a:r>
              <a:rPr lang="en-US" sz="2000" dirty="0">
                <a:solidFill>
                  <a:schemeClr val="tx2"/>
                </a:solidFill>
              </a:rPr>
              <a:t>AS </a:t>
            </a:r>
            <a:r>
              <a:rPr lang="en-US" sz="2000" dirty="0" smtClean="0">
                <a:solidFill>
                  <a:schemeClr val="tx2"/>
                </a:solidFill>
              </a:rPr>
              <a:t>awards </a:t>
            </a:r>
            <a:r>
              <a:rPr lang="en-US" sz="2000" dirty="0">
                <a:solidFill>
                  <a:schemeClr val="tx2"/>
                </a:solidFill>
              </a:rPr>
              <a:t>by AS type (confidential)</a:t>
            </a: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New posting of AS MCPCs by AS type (public)</a:t>
            </a: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60-day </a:t>
            </a:r>
            <a:r>
              <a:rPr lang="en-US" sz="2000" dirty="0">
                <a:solidFill>
                  <a:schemeClr val="tx2"/>
                </a:solidFill>
              </a:rPr>
              <a:t>report for AS offers in </a:t>
            </a:r>
            <a:r>
              <a:rPr lang="en-US" sz="2000" dirty="0" smtClean="0">
                <a:solidFill>
                  <a:schemeClr val="tx2"/>
                </a:solidFill>
              </a:rPr>
              <a:t>real time </a:t>
            </a:r>
            <a:r>
              <a:rPr lang="en-US" sz="2000" dirty="0">
                <a:solidFill>
                  <a:schemeClr val="tx2"/>
                </a:solidFill>
              </a:rPr>
              <a:t>and other potential disclosure report 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58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dirty="0" smtClean="0"/>
              <a:t>QSE Impact: RUC and SASM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815182"/>
            <a:ext cx="8077200" cy="5433218"/>
          </a:xfrm>
        </p:spPr>
        <p:txBody>
          <a:bodyPr/>
          <a:lstStyle/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RUC </a:t>
            </a:r>
            <a:r>
              <a:rPr lang="en-US" sz="2000" dirty="0">
                <a:solidFill>
                  <a:schemeClr val="tx2"/>
                </a:solidFill>
              </a:rPr>
              <a:t>would be modified to have the ability to coordinate the provision of energy and AS among </a:t>
            </a:r>
            <a:r>
              <a:rPr lang="en-US" sz="2000" dirty="0" smtClean="0">
                <a:solidFill>
                  <a:schemeClr val="tx2"/>
                </a:solidFill>
              </a:rPr>
              <a:t>resources </a:t>
            </a:r>
            <a:r>
              <a:rPr lang="en-US" sz="2000" dirty="0">
                <a:solidFill>
                  <a:schemeClr val="tx2"/>
                </a:solidFill>
              </a:rPr>
              <a:t>to meet energy </a:t>
            </a:r>
            <a:r>
              <a:rPr lang="en-US" sz="2000" dirty="0" smtClean="0">
                <a:solidFill>
                  <a:schemeClr val="tx2"/>
                </a:solidFill>
              </a:rPr>
              <a:t>demand, </a:t>
            </a:r>
            <a:r>
              <a:rPr lang="en-US" sz="2000" dirty="0">
                <a:solidFill>
                  <a:schemeClr val="tx2"/>
                </a:solidFill>
              </a:rPr>
              <a:t>as well as </a:t>
            </a:r>
            <a:r>
              <a:rPr lang="en-US" sz="2000" dirty="0" err="1">
                <a:solidFill>
                  <a:schemeClr val="tx2"/>
                </a:solidFill>
              </a:rPr>
              <a:t>AS</a:t>
            </a:r>
            <a:r>
              <a:rPr lang="en-US" sz="2000" dirty="0">
                <a:solidFill>
                  <a:schemeClr val="tx2"/>
                </a:solidFill>
              </a:rPr>
              <a:t> requirements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Resource COP HSL, instead of COP </a:t>
            </a:r>
            <a:r>
              <a:rPr lang="en-US" sz="1800" dirty="0" smtClean="0">
                <a:solidFill>
                  <a:schemeClr val="tx2"/>
                </a:solidFill>
              </a:rPr>
              <a:t>HASL, </a:t>
            </a:r>
            <a:r>
              <a:rPr lang="en-US" sz="1800" dirty="0">
                <a:solidFill>
                  <a:schemeClr val="tx2"/>
                </a:solidFill>
              </a:rPr>
              <a:t>considered by RUC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RUC objective changed to have </a:t>
            </a:r>
            <a:r>
              <a:rPr lang="en-US" sz="1800" dirty="0" smtClean="0">
                <a:solidFill>
                  <a:schemeClr val="tx2"/>
                </a:solidFill>
              </a:rPr>
              <a:t>resource </a:t>
            </a:r>
            <a:r>
              <a:rPr lang="en-US" sz="1800" dirty="0">
                <a:solidFill>
                  <a:schemeClr val="tx2"/>
                </a:solidFill>
              </a:rPr>
              <a:t>available to meet energy </a:t>
            </a:r>
            <a:r>
              <a:rPr lang="en-US" sz="1800" dirty="0" smtClean="0">
                <a:solidFill>
                  <a:schemeClr val="tx2"/>
                </a:solidFill>
              </a:rPr>
              <a:t>demand and </a:t>
            </a:r>
            <a:r>
              <a:rPr lang="en-US" sz="1800" dirty="0">
                <a:solidFill>
                  <a:schemeClr val="tx2"/>
                </a:solidFill>
              </a:rPr>
              <a:t>total AS </a:t>
            </a:r>
            <a:r>
              <a:rPr lang="en-US" sz="1800" dirty="0" smtClean="0">
                <a:solidFill>
                  <a:schemeClr val="tx2"/>
                </a:solidFill>
              </a:rPr>
              <a:t>requirements, </a:t>
            </a:r>
            <a:r>
              <a:rPr lang="en-US" sz="1800" dirty="0">
                <a:solidFill>
                  <a:schemeClr val="tx2"/>
                </a:solidFill>
              </a:rPr>
              <a:t>while managing forecasted transmission congestion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RUC commitment could be for AS (new)</a:t>
            </a:r>
          </a:p>
          <a:p>
            <a:pPr marL="457200" lvl="1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Current thinking is that SASM </a:t>
            </a:r>
            <a:r>
              <a:rPr lang="en-US" sz="2000" u="sng" dirty="0" smtClean="0">
                <a:solidFill>
                  <a:schemeClr val="tx2"/>
                </a:solidFill>
              </a:rPr>
              <a:t>would no longer be needed</a:t>
            </a:r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RUC ensures sufficient </a:t>
            </a:r>
            <a:r>
              <a:rPr lang="en-US" sz="1800" dirty="0" smtClean="0">
                <a:solidFill>
                  <a:schemeClr val="tx2"/>
                </a:solidFill>
              </a:rPr>
              <a:t>capacity </a:t>
            </a:r>
            <a:r>
              <a:rPr lang="en-US" sz="1800" dirty="0">
                <a:solidFill>
                  <a:schemeClr val="tx2"/>
                </a:solidFill>
              </a:rPr>
              <a:t>looking forward, to meet energy demand and AS </a:t>
            </a:r>
            <a:r>
              <a:rPr lang="en-US" sz="1800" dirty="0" smtClean="0">
                <a:solidFill>
                  <a:schemeClr val="tx2"/>
                </a:solidFill>
              </a:rPr>
              <a:t>requirements</a:t>
            </a:r>
            <a:endParaRPr lang="en-US" sz="1800" dirty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RTC </a:t>
            </a:r>
            <a:r>
              <a:rPr lang="en-US" sz="1800" dirty="0">
                <a:solidFill>
                  <a:schemeClr val="tx2"/>
                </a:solidFill>
              </a:rPr>
              <a:t>will procure the actual energy and AS from </a:t>
            </a:r>
            <a:r>
              <a:rPr lang="en-US" sz="1800" dirty="0" smtClean="0">
                <a:solidFill>
                  <a:schemeClr val="tx2"/>
                </a:solidFill>
              </a:rPr>
              <a:t>resources</a:t>
            </a:r>
            <a:endParaRPr lang="en-US" sz="1800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32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dirty="0" smtClean="0"/>
              <a:t>QSE Impact: Settlements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88243"/>
            <a:ext cx="7696200" cy="5433218"/>
          </a:xfrm>
        </p:spPr>
        <p:txBody>
          <a:bodyPr/>
          <a:lstStyle/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Conceptually</a:t>
            </a:r>
            <a:r>
              <a:rPr lang="en-US" sz="2000" dirty="0">
                <a:solidFill>
                  <a:schemeClr val="tx2"/>
                </a:solidFill>
              </a:rPr>
              <a:t>, AS procured in </a:t>
            </a:r>
            <a:r>
              <a:rPr lang="en-US" sz="2000" dirty="0" smtClean="0">
                <a:solidFill>
                  <a:schemeClr val="tx2"/>
                </a:solidFill>
              </a:rPr>
              <a:t>real time </a:t>
            </a:r>
            <a:r>
              <a:rPr lang="en-US" sz="2000" dirty="0">
                <a:solidFill>
                  <a:schemeClr val="tx2"/>
                </a:solidFill>
              </a:rPr>
              <a:t>will be settled in a similar fashion as Real-Time Energy Imbalance </a:t>
            </a:r>
            <a:r>
              <a:rPr lang="en-US" sz="2000" dirty="0" smtClean="0">
                <a:solidFill>
                  <a:schemeClr val="tx2"/>
                </a:solidFill>
              </a:rPr>
              <a:t>Settlement</a:t>
            </a:r>
            <a:endParaRPr lang="en-US" sz="2000" dirty="0">
              <a:solidFill>
                <a:schemeClr val="tx2"/>
              </a:solidFill>
            </a:endParaRP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There will be </a:t>
            </a:r>
            <a:r>
              <a:rPr lang="en-US" sz="1800" dirty="0" smtClean="0">
                <a:solidFill>
                  <a:schemeClr val="tx2"/>
                </a:solidFill>
              </a:rPr>
              <a:t>an </a:t>
            </a:r>
            <a:r>
              <a:rPr lang="en-US" sz="1800" dirty="0">
                <a:solidFill>
                  <a:schemeClr val="tx2"/>
                </a:solidFill>
              </a:rPr>
              <a:t>AS imbalance </a:t>
            </a:r>
            <a:r>
              <a:rPr lang="en-US" sz="1800" dirty="0" smtClean="0">
                <a:solidFill>
                  <a:schemeClr val="tx2"/>
                </a:solidFill>
              </a:rPr>
              <a:t>settlement </a:t>
            </a:r>
            <a:r>
              <a:rPr lang="en-US" sz="1800" dirty="0">
                <a:solidFill>
                  <a:schemeClr val="tx2"/>
                </a:solidFill>
              </a:rPr>
              <a:t>for each AS type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Similar approach is currently used to settle ORDC payments for </a:t>
            </a:r>
            <a:r>
              <a:rPr lang="en-US" sz="1800" dirty="0" smtClean="0">
                <a:solidFill>
                  <a:schemeClr val="tx2"/>
                </a:solidFill>
              </a:rPr>
              <a:t>operating </a:t>
            </a:r>
            <a:r>
              <a:rPr lang="en-US" sz="1800" dirty="0">
                <a:solidFill>
                  <a:schemeClr val="tx2"/>
                </a:solidFill>
              </a:rPr>
              <a:t>r</a:t>
            </a:r>
            <a:r>
              <a:rPr lang="en-US" sz="1800" dirty="0" smtClean="0">
                <a:solidFill>
                  <a:schemeClr val="tx2"/>
                </a:solidFill>
              </a:rPr>
              <a:t>eserves </a:t>
            </a:r>
            <a:r>
              <a:rPr lang="en-US" sz="1800" dirty="0">
                <a:solidFill>
                  <a:schemeClr val="tx2"/>
                </a:solidFill>
              </a:rPr>
              <a:t>(Protocol 6.7.5)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Proposed RTC framework does not </a:t>
            </a:r>
            <a:r>
              <a:rPr lang="en-US" sz="2000" dirty="0" smtClean="0">
                <a:solidFill>
                  <a:schemeClr val="tx2"/>
                </a:solidFill>
              </a:rPr>
              <a:t>create </a:t>
            </a:r>
            <a:r>
              <a:rPr lang="en-US" sz="2000" dirty="0">
                <a:solidFill>
                  <a:schemeClr val="tx2"/>
                </a:solidFill>
              </a:rPr>
              <a:t>any NEW </a:t>
            </a:r>
            <a:r>
              <a:rPr lang="en-US" sz="2000" dirty="0" smtClean="0">
                <a:solidFill>
                  <a:schemeClr val="tx2"/>
                </a:solidFill>
              </a:rPr>
              <a:t>make-whole </a:t>
            </a:r>
            <a:r>
              <a:rPr lang="en-US" sz="2000" dirty="0">
                <a:solidFill>
                  <a:schemeClr val="tx2"/>
                </a:solidFill>
              </a:rPr>
              <a:t>payment to </a:t>
            </a:r>
            <a:r>
              <a:rPr lang="en-US" sz="2000" dirty="0" smtClean="0">
                <a:solidFill>
                  <a:schemeClr val="tx2"/>
                </a:solidFill>
              </a:rPr>
              <a:t>resources </a:t>
            </a:r>
            <a:r>
              <a:rPr lang="en-US" sz="2000" dirty="0">
                <a:solidFill>
                  <a:schemeClr val="tx2"/>
                </a:solidFill>
              </a:rPr>
              <a:t>and corresponding uplift to </a:t>
            </a:r>
            <a:r>
              <a:rPr lang="en-US" sz="2000" dirty="0" smtClean="0">
                <a:solidFill>
                  <a:schemeClr val="tx2"/>
                </a:solidFill>
              </a:rPr>
              <a:t>load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QSE Shadow Settlements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19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667000"/>
            <a:ext cx="6400800" cy="1752600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Questions?</a:t>
            </a:r>
            <a:endParaRPr lang="en-US" sz="4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2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220" y="304800"/>
            <a:ext cx="8458200" cy="5715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241795"/>
            <a:ext cx="7734300" cy="5433218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RTC concept paper posted to the Sept. 18, 2017 SAWG meeting web page:</a:t>
            </a:r>
            <a:endParaRPr lang="en-US" dirty="0">
              <a:solidFill>
                <a:schemeClr val="tx2"/>
              </a:solidFill>
            </a:endParaRPr>
          </a:p>
          <a:p>
            <a:pPr marL="57150" indent="0">
              <a:buNone/>
            </a:pPr>
            <a:r>
              <a:rPr lang="en-US" sz="1800" dirty="0" smtClean="0">
                <a:solidFill>
                  <a:schemeClr val="tx2"/>
                </a:solidFill>
                <a:hlinkClick r:id="rId2"/>
              </a:rPr>
              <a:t>http</a:t>
            </a:r>
            <a:r>
              <a:rPr lang="en-US" sz="1800" dirty="0">
                <a:solidFill>
                  <a:schemeClr val="tx2"/>
                </a:solidFill>
                <a:hlinkClick r:id="rId2"/>
              </a:rPr>
              <a:t>://</a:t>
            </a:r>
            <a:r>
              <a:rPr lang="en-US" sz="1800" dirty="0" smtClean="0">
                <a:solidFill>
                  <a:schemeClr val="tx2"/>
                </a:solidFill>
                <a:hlinkClick r:id="rId2"/>
              </a:rPr>
              <a:t>www.ercot.com/content/wcm/key_documents_lists/131797/RT_Co-optimization_Scope_UPDATED_09292017.docx</a:t>
            </a:r>
            <a:endParaRPr lang="en-US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RTC </a:t>
            </a:r>
            <a:r>
              <a:rPr lang="en-US" dirty="0" smtClean="0">
                <a:solidFill>
                  <a:schemeClr val="tx2"/>
                </a:solidFill>
              </a:rPr>
              <a:t>examples </a:t>
            </a:r>
            <a:r>
              <a:rPr lang="en-US" dirty="0">
                <a:solidFill>
                  <a:schemeClr val="tx2"/>
                </a:solidFill>
              </a:rPr>
              <a:t>posted </a:t>
            </a:r>
            <a:r>
              <a:rPr lang="en-US" dirty="0" smtClean="0">
                <a:solidFill>
                  <a:schemeClr val="tx2"/>
                </a:solidFill>
              </a:rPr>
              <a:t>to the July 14, 2017 SAWG meeting web page:</a:t>
            </a:r>
            <a:endParaRPr lang="en-US" sz="1800" dirty="0" smtClean="0">
              <a:solidFill>
                <a:schemeClr val="tx2"/>
              </a:solidFill>
              <a:hlinkClick r:id="rId3"/>
            </a:endParaRPr>
          </a:p>
          <a:p>
            <a:pPr marL="57150" indent="0">
              <a:buNone/>
            </a:pPr>
            <a:r>
              <a:rPr lang="en-US" sz="1800" dirty="0" smtClean="0">
                <a:solidFill>
                  <a:schemeClr val="tx2"/>
                </a:solidFill>
                <a:hlinkClick r:id="rId3"/>
              </a:rPr>
              <a:t>http</a:t>
            </a:r>
            <a:r>
              <a:rPr lang="en-US" sz="1800" dirty="0">
                <a:solidFill>
                  <a:schemeClr val="tx2"/>
                </a:solidFill>
                <a:hlinkClick r:id="rId3"/>
              </a:rPr>
              <a:t>://</a:t>
            </a:r>
            <a:r>
              <a:rPr lang="en-US" sz="1800" dirty="0" smtClean="0">
                <a:solidFill>
                  <a:schemeClr val="tx2"/>
                </a:solidFill>
                <a:hlinkClick r:id="rId3"/>
              </a:rPr>
              <a:t>www.ercot.com/content/wcm/key_documents_lists/122875/RT_Co-Optimization_Scenario_Automated.xlsm</a:t>
            </a:r>
            <a:endParaRPr lang="en-US" sz="1800" dirty="0" smtClean="0">
              <a:solidFill>
                <a:schemeClr val="tx2"/>
              </a:solidFill>
            </a:endParaRPr>
          </a:p>
          <a:p>
            <a:pPr marL="57150" indent="0">
              <a:buNone/>
            </a:pPr>
            <a:endParaRPr lang="en-US" sz="18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11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341"/>
            <a:ext cx="8458200" cy="5715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05305"/>
            <a:ext cx="8077200" cy="543321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RTC replaces current SCED &amp; ORDC mechanism to value energy and operating reserves</a:t>
            </a:r>
            <a:endParaRPr lang="en-US" sz="1800" dirty="0" smtClean="0">
              <a:solidFill>
                <a:schemeClr val="tx2"/>
              </a:solidFill>
            </a:endParaRPr>
          </a:p>
          <a:p>
            <a:pPr marL="57150" indent="0">
              <a:spcBef>
                <a:spcPts val="0"/>
              </a:spcBef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1800" dirty="0" smtClean="0">
                <a:solidFill>
                  <a:schemeClr val="tx2"/>
                </a:solidFill>
              </a:rPr>
              <a:t>RTC is the process of simultaneously procuring, in real time, energy (</a:t>
            </a:r>
            <a:r>
              <a:rPr lang="en-US" sz="1800" dirty="0">
                <a:solidFill>
                  <a:schemeClr val="tx2"/>
                </a:solidFill>
              </a:rPr>
              <a:t>B</a:t>
            </a:r>
            <a:r>
              <a:rPr lang="en-US" sz="1800" dirty="0" smtClean="0">
                <a:solidFill>
                  <a:schemeClr val="tx2"/>
                </a:solidFill>
              </a:rPr>
              <a:t>ase Points) and reserves to meet real-time system demand and Ancillary Services (AS)</a:t>
            </a:r>
          </a:p>
          <a:p>
            <a:pPr lvl="2">
              <a:spcBef>
                <a:spcPts val="0"/>
              </a:spcBef>
            </a:pPr>
            <a:r>
              <a:rPr lang="en-US" sz="1700" dirty="0" smtClean="0">
                <a:solidFill>
                  <a:schemeClr val="tx2"/>
                </a:solidFill>
              </a:rPr>
              <a:t>Resource Specific Base Points and AS awards for all the AS types determined - nominally every 5 minutes</a:t>
            </a:r>
          </a:p>
          <a:p>
            <a:pPr lvl="2">
              <a:spcBef>
                <a:spcPts val="0"/>
              </a:spcBef>
            </a:pPr>
            <a:r>
              <a:rPr lang="en-US" sz="1700" dirty="0" smtClean="0">
                <a:solidFill>
                  <a:schemeClr val="tx2"/>
                </a:solidFill>
              </a:rPr>
              <a:t>LMPs and AS MCPCs will automatically incorporate the value of operating </a:t>
            </a:r>
            <a:r>
              <a:rPr lang="en-US" sz="1700" dirty="0">
                <a:solidFill>
                  <a:schemeClr val="tx2"/>
                </a:solidFill>
              </a:rPr>
              <a:t>r</a:t>
            </a:r>
            <a:r>
              <a:rPr lang="en-US" sz="1700" dirty="0" smtClean="0">
                <a:solidFill>
                  <a:schemeClr val="tx2"/>
                </a:solidFill>
              </a:rPr>
              <a:t>eserve shortages (no ORDC price adders required)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>
              <a:solidFill>
                <a:schemeClr val="tx2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1800" dirty="0" smtClean="0">
                <a:solidFill>
                  <a:schemeClr val="tx2"/>
                </a:solidFill>
              </a:rPr>
              <a:t>Different AS products (i.e., </a:t>
            </a:r>
            <a:r>
              <a:rPr lang="en-US" sz="1800" dirty="0" err="1" smtClean="0">
                <a:solidFill>
                  <a:schemeClr val="tx2"/>
                </a:solidFill>
              </a:rPr>
              <a:t>RegUp</a:t>
            </a:r>
            <a:r>
              <a:rPr lang="en-US" sz="1800" dirty="0" smtClean="0">
                <a:solidFill>
                  <a:schemeClr val="tx2"/>
                </a:solidFill>
              </a:rPr>
              <a:t>, </a:t>
            </a:r>
            <a:r>
              <a:rPr lang="en-US" sz="1800" dirty="0" err="1" smtClean="0">
                <a:solidFill>
                  <a:schemeClr val="tx2"/>
                </a:solidFill>
              </a:rPr>
              <a:t>RegDown</a:t>
            </a:r>
            <a:r>
              <a:rPr lang="en-US" sz="1800" dirty="0" smtClean="0">
                <a:solidFill>
                  <a:schemeClr val="tx2"/>
                </a:solidFill>
              </a:rPr>
              <a:t>, RRS, Non-Spin) will have their respective individual demand curves to value the different types of operating </a:t>
            </a:r>
            <a:r>
              <a:rPr lang="en-US" sz="1800" dirty="0">
                <a:solidFill>
                  <a:schemeClr val="tx2"/>
                </a:solidFill>
              </a:rPr>
              <a:t>r</a:t>
            </a:r>
            <a:r>
              <a:rPr lang="en-US" sz="1800" dirty="0" smtClean="0">
                <a:solidFill>
                  <a:schemeClr val="tx2"/>
                </a:solidFill>
              </a:rPr>
              <a:t>eserves</a:t>
            </a:r>
          </a:p>
          <a:p>
            <a:pPr marL="457200" lvl="1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4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220"/>
            <a:ext cx="8458200" cy="571500"/>
          </a:xfrm>
        </p:spPr>
        <p:txBody>
          <a:bodyPr/>
          <a:lstStyle/>
          <a:p>
            <a:r>
              <a:rPr lang="en-US" dirty="0" smtClean="0"/>
              <a:t>QSE Impact: AS Product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27920"/>
            <a:ext cx="7696200" cy="5433218"/>
          </a:xfrm>
        </p:spPr>
        <p:txBody>
          <a:bodyPr/>
          <a:lstStyle/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Under RTC, the AS product set may </a:t>
            </a:r>
            <a:r>
              <a:rPr lang="en-US" sz="2000" dirty="0" smtClean="0">
                <a:solidFill>
                  <a:schemeClr val="tx2"/>
                </a:solidFill>
              </a:rPr>
              <a:t>change.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One option being considered is to split Non-Spin between On-Line and Off-Line </a:t>
            </a:r>
            <a:r>
              <a:rPr lang="en-US" sz="1800" dirty="0" smtClean="0">
                <a:solidFill>
                  <a:schemeClr val="tx2"/>
                </a:solidFill>
              </a:rPr>
              <a:t>Resources.</a:t>
            </a:r>
            <a:endParaRPr lang="en-US" sz="1800" dirty="0" smtClean="0">
              <a:solidFill>
                <a:schemeClr val="tx2"/>
              </a:solidFill>
            </a:endParaRP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On-Line Non-Spin </a:t>
            </a:r>
            <a:r>
              <a:rPr lang="en-US" sz="1600" dirty="0" smtClean="0">
                <a:solidFill>
                  <a:schemeClr val="tx2"/>
                </a:solidFill>
                <a:sym typeface="Wingdings" panose="05000000000000000000" pitchFamily="2" charset="2"/>
              </a:rPr>
              <a:t> Spinning Operating Reserves (SOR)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  <a:sym typeface="Wingdings" panose="05000000000000000000" pitchFamily="2" charset="2"/>
              </a:rPr>
              <a:t>Off-Line Non-Spin  Non-Spinning Operating Reserves (NSOR)</a:t>
            </a:r>
            <a:endParaRPr lang="en-US" sz="1600" dirty="0">
              <a:solidFill>
                <a:schemeClr val="tx2"/>
              </a:solidFill>
            </a:endParaRPr>
          </a:p>
          <a:p>
            <a:pPr lvl="1"/>
            <a:endParaRPr lang="en-US" dirty="0" smtClean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Location/region-based </a:t>
            </a:r>
            <a:r>
              <a:rPr lang="en-US" sz="1800" dirty="0" smtClean="0">
                <a:solidFill>
                  <a:schemeClr val="tx2"/>
                </a:solidFill>
              </a:rPr>
              <a:t>AS product 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The </a:t>
            </a:r>
            <a:r>
              <a:rPr lang="en-US" sz="1600" dirty="0">
                <a:solidFill>
                  <a:schemeClr val="tx2"/>
                </a:solidFill>
              </a:rPr>
              <a:t>functionality to have locational AS product requirements is expected to be included in any </a:t>
            </a:r>
            <a:r>
              <a:rPr lang="en-US" sz="1600" dirty="0" smtClean="0">
                <a:solidFill>
                  <a:schemeClr val="tx2"/>
                </a:solidFill>
              </a:rPr>
              <a:t>ERCOT system </a:t>
            </a:r>
            <a:r>
              <a:rPr lang="en-US" sz="1600" dirty="0" smtClean="0">
                <a:solidFill>
                  <a:schemeClr val="tx2"/>
                </a:solidFill>
              </a:rPr>
              <a:t>changes.</a:t>
            </a:r>
          </a:p>
          <a:p>
            <a:pPr lvl="2"/>
            <a:r>
              <a:rPr lang="en-US" sz="1600" dirty="0">
                <a:solidFill>
                  <a:schemeClr val="tx2"/>
                </a:solidFill>
              </a:rPr>
              <a:t>W</a:t>
            </a:r>
            <a:r>
              <a:rPr lang="en-US" sz="1600" dirty="0" smtClean="0">
                <a:solidFill>
                  <a:schemeClr val="tx2"/>
                </a:solidFill>
              </a:rPr>
              <a:t>hether </a:t>
            </a:r>
            <a:r>
              <a:rPr lang="en-US" sz="1600" dirty="0" smtClean="0">
                <a:solidFill>
                  <a:schemeClr val="tx2"/>
                </a:solidFill>
              </a:rPr>
              <a:t>this product is required and how the </a:t>
            </a:r>
            <a:r>
              <a:rPr lang="en-US" sz="1600" dirty="0">
                <a:solidFill>
                  <a:schemeClr val="tx2"/>
                </a:solidFill>
              </a:rPr>
              <a:t>requirements would be </a:t>
            </a:r>
            <a:r>
              <a:rPr lang="en-US" sz="1600" dirty="0" smtClean="0">
                <a:solidFill>
                  <a:schemeClr val="tx2"/>
                </a:solidFill>
              </a:rPr>
              <a:t>estimated has not yet </a:t>
            </a:r>
            <a:r>
              <a:rPr lang="en-US" sz="1600" dirty="0">
                <a:solidFill>
                  <a:schemeClr val="tx2"/>
                </a:solidFill>
              </a:rPr>
              <a:t>been </a:t>
            </a:r>
            <a:r>
              <a:rPr lang="en-US" sz="1600" dirty="0" smtClean="0">
                <a:solidFill>
                  <a:schemeClr val="tx2"/>
                </a:solidFill>
              </a:rPr>
              <a:t>determined.</a:t>
            </a:r>
            <a:endParaRPr lang="en-US" sz="1600" dirty="0">
              <a:solidFill>
                <a:schemeClr val="tx2"/>
              </a:solidFill>
            </a:endParaRPr>
          </a:p>
          <a:p>
            <a:pPr lvl="2"/>
            <a:endParaRPr lang="en-US" dirty="0" smtClean="0">
              <a:solidFill>
                <a:schemeClr val="tx2"/>
              </a:solidFill>
            </a:endParaRPr>
          </a:p>
          <a:p>
            <a:pPr lvl="1"/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7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318" y="304800"/>
            <a:ext cx="8458200" cy="571500"/>
          </a:xfrm>
        </p:spPr>
        <p:txBody>
          <a:bodyPr/>
          <a:lstStyle/>
          <a:p>
            <a:r>
              <a:rPr lang="en-US" dirty="0" smtClean="0"/>
              <a:t>QSE Impact: Management of Energy and AS Offers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34282"/>
            <a:ext cx="8077200" cy="5433218"/>
          </a:xfrm>
        </p:spPr>
        <p:txBody>
          <a:bodyPr/>
          <a:lstStyle/>
          <a:p>
            <a:r>
              <a:rPr lang="en-US" sz="2000" dirty="0">
                <a:solidFill>
                  <a:schemeClr val="tx2"/>
                </a:solidFill>
              </a:rPr>
              <a:t>There will be a different </a:t>
            </a:r>
            <a:r>
              <a:rPr lang="en-US" sz="2000" dirty="0" smtClean="0">
                <a:solidFill>
                  <a:schemeClr val="tx2"/>
                </a:solidFill>
              </a:rPr>
              <a:t>offer </a:t>
            </a:r>
            <a:r>
              <a:rPr lang="en-US" sz="2000" dirty="0">
                <a:solidFill>
                  <a:schemeClr val="tx2"/>
                </a:solidFill>
              </a:rPr>
              <a:t>c</a:t>
            </a:r>
            <a:r>
              <a:rPr lang="en-US" sz="2000" dirty="0" smtClean="0">
                <a:solidFill>
                  <a:schemeClr val="tx2"/>
                </a:solidFill>
              </a:rPr>
              <a:t>ap </a:t>
            </a:r>
            <a:r>
              <a:rPr lang="en-US" sz="2000" dirty="0">
                <a:solidFill>
                  <a:schemeClr val="tx2"/>
                </a:solidFill>
              </a:rPr>
              <a:t>for </a:t>
            </a:r>
            <a:r>
              <a:rPr lang="en-US" sz="2000" dirty="0" smtClean="0">
                <a:solidFill>
                  <a:schemeClr val="tx2"/>
                </a:solidFill>
              </a:rPr>
              <a:t>energy </a:t>
            </a:r>
            <a:r>
              <a:rPr lang="en-US" sz="2000" dirty="0">
                <a:solidFill>
                  <a:schemeClr val="tx2"/>
                </a:solidFill>
              </a:rPr>
              <a:t>and a different </a:t>
            </a:r>
            <a:r>
              <a:rPr lang="en-US" sz="2000" dirty="0" smtClean="0">
                <a:solidFill>
                  <a:schemeClr val="tx2"/>
                </a:solidFill>
              </a:rPr>
              <a:t>offer </a:t>
            </a:r>
            <a:r>
              <a:rPr lang="en-US" sz="2000" dirty="0">
                <a:solidFill>
                  <a:schemeClr val="tx2"/>
                </a:solidFill>
              </a:rPr>
              <a:t>c</a:t>
            </a:r>
            <a:r>
              <a:rPr lang="en-US" sz="2000" dirty="0" smtClean="0">
                <a:solidFill>
                  <a:schemeClr val="tx2"/>
                </a:solidFill>
              </a:rPr>
              <a:t>ap </a:t>
            </a:r>
            <a:r>
              <a:rPr lang="en-US" sz="2000" dirty="0">
                <a:solidFill>
                  <a:schemeClr val="tx2"/>
                </a:solidFill>
              </a:rPr>
              <a:t>for </a:t>
            </a:r>
            <a:r>
              <a:rPr lang="en-US" sz="2000" dirty="0" smtClean="0">
                <a:solidFill>
                  <a:schemeClr val="tx2"/>
                </a:solidFill>
              </a:rPr>
              <a:t>AS</a:t>
            </a:r>
            <a:endParaRPr lang="en-US" sz="1800" dirty="0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̶"/>
            </a:pPr>
            <a:r>
              <a:rPr lang="en-US" sz="1600" dirty="0" smtClean="0">
                <a:solidFill>
                  <a:schemeClr val="tx2"/>
                </a:solidFill>
              </a:rPr>
              <a:t>As </a:t>
            </a:r>
            <a:r>
              <a:rPr lang="en-US" sz="1600" dirty="0">
                <a:solidFill>
                  <a:schemeClr val="tx2"/>
                </a:solidFill>
              </a:rPr>
              <a:t>an example,</a:t>
            </a:r>
          </a:p>
          <a:p>
            <a:pPr lvl="2"/>
            <a:r>
              <a:rPr lang="en-US" sz="1700" dirty="0">
                <a:solidFill>
                  <a:schemeClr val="tx2"/>
                </a:solidFill>
              </a:rPr>
              <a:t>Value Of Lost Load (VOLL) = 9,000 $/MWh</a:t>
            </a:r>
          </a:p>
          <a:p>
            <a:pPr lvl="2"/>
            <a:r>
              <a:rPr lang="en-US" sz="1700" dirty="0">
                <a:solidFill>
                  <a:schemeClr val="tx2"/>
                </a:solidFill>
              </a:rPr>
              <a:t>Max Value on Power Balance Penalty Curve = 9,001 $/MWh</a:t>
            </a:r>
          </a:p>
          <a:p>
            <a:pPr lvl="2"/>
            <a:r>
              <a:rPr lang="en-US" sz="1700" dirty="0">
                <a:solidFill>
                  <a:schemeClr val="tx2"/>
                </a:solidFill>
              </a:rPr>
              <a:t>Energy Offer Cap = 2,000 $/MWh</a:t>
            </a:r>
          </a:p>
          <a:p>
            <a:pPr lvl="2"/>
            <a:r>
              <a:rPr lang="en-US" sz="1700" dirty="0">
                <a:solidFill>
                  <a:schemeClr val="tx2"/>
                </a:solidFill>
              </a:rPr>
              <a:t>AS Offer Cap = 7,000 $/MWh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AS offer submittal/modification and timeline rules may change (subject to stakeholder decisions); i.e., proxy AS offers used when no AS offer submitted by QSE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Analogous to </a:t>
            </a:r>
            <a:r>
              <a:rPr lang="en-US" sz="1800" dirty="0" smtClean="0">
                <a:solidFill>
                  <a:schemeClr val="tx2"/>
                </a:solidFill>
              </a:rPr>
              <a:t>energy </a:t>
            </a:r>
            <a:r>
              <a:rPr lang="en-US" sz="1800" dirty="0">
                <a:solidFill>
                  <a:schemeClr val="tx2"/>
                </a:solidFill>
              </a:rPr>
              <a:t>o</a:t>
            </a:r>
            <a:r>
              <a:rPr lang="en-US" sz="1800" dirty="0" smtClean="0">
                <a:solidFill>
                  <a:schemeClr val="tx2"/>
                </a:solidFill>
              </a:rPr>
              <a:t>ffers </a:t>
            </a:r>
            <a:r>
              <a:rPr lang="en-US" sz="1800" dirty="0">
                <a:solidFill>
                  <a:schemeClr val="tx2"/>
                </a:solidFill>
              </a:rPr>
              <a:t>submittal and timeline rules </a:t>
            </a:r>
            <a:r>
              <a:rPr lang="en-US" sz="1800" dirty="0" smtClean="0">
                <a:solidFill>
                  <a:schemeClr val="tx2"/>
                </a:solidFill>
              </a:rPr>
              <a:t>currently in real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1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dirty="0" smtClean="0"/>
              <a:t>QSE Impact: Management of energy and AS Offers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31062"/>
            <a:ext cx="7772400" cy="5433218"/>
          </a:xfrm>
        </p:spPr>
        <p:txBody>
          <a:bodyPr/>
          <a:lstStyle/>
          <a:p>
            <a:r>
              <a:rPr lang="en-US" sz="2000" dirty="0" smtClean="0">
                <a:solidFill>
                  <a:schemeClr val="tx2"/>
                </a:solidFill>
              </a:rPr>
              <a:t>New telemetry point from QSE to ERCOT indicating status of ability to provide AS in real time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Resource specific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By AS type if resource qualifies</a:t>
            </a:r>
          </a:p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Energy offer floor for Non-Spin capacity will no longer be required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98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dirty="0" smtClean="0"/>
              <a:t>QSE Impact: Management of RTC Awards for 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133556"/>
            <a:ext cx="8077200" cy="5433218"/>
          </a:xfrm>
        </p:spPr>
        <p:txBody>
          <a:bodyPr/>
          <a:lstStyle/>
          <a:p>
            <a:r>
              <a:rPr lang="en-US" sz="2000" dirty="0" smtClean="0">
                <a:solidFill>
                  <a:schemeClr val="tx2"/>
                </a:solidFill>
              </a:rPr>
              <a:t>RTC will consider all capacity (HSL) as available for procurement of energy (</a:t>
            </a:r>
            <a:r>
              <a:rPr lang="en-US" sz="2000" dirty="0">
                <a:solidFill>
                  <a:schemeClr val="tx2"/>
                </a:solidFill>
              </a:rPr>
              <a:t>B</a:t>
            </a:r>
            <a:r>
              <a:rPr lang="en-US" sz="2000" dirty="0" smtClean="0">
                <a:solidFill>
                  <a:schemeClr val="tx2"/>
                </a:solidFill>
              </a:rPr>
              <a:t>ase Point) and AS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“HASL” free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Ramp rate, NFRC, ability to provide AS, etc. still </a:t>
            </a:r>
            <a:r>
              <a:rPr lang="en-US" sz="1800" dirty="0" smtClean="0">
                <a:solidFill>
                  <a:schemeClr val="tx2"/>
                </a:solidFill>
              </a:rPr>
              <a:t>considered</a:t>
            </a:r>
            <a:endParaRPr lang="en-US" sz="1800" dirty="0">
              <a:solidFill>
                <a:schemeClr val="tx2"/>
              </a:solidFill>
            </a:endParaRPr>
          </a:p>
          <a:p>
            <a:pPr lvl="1"/>
            <a:endParaRPr lang="en-US" sz="1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After completion of RTC, ERCOT will transfer via ICCP to QSEs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Resource specific AS awards by AS type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AS MCPC by AS type</a:t>
            </a:r>
          </a:p>
          <a:p>
            <a:endParaRPr lang="en-US" sz="1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Due to latency of data transfer/processing, QSE expected to respond to AS deployment upon ERCOT instructions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QSE may receive regulation deployment instructions before QSE has processed the latest RTC awards to QSE for Regulation Service</a:t>
            </a:r>
            <a:endParaRPr lang="en-US" sz="2000" dirty="0" smtClean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No “handshaking” between ERCOT and QSE for receipt of AS awards (similar to Base Points)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25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879" y="243682"/>
            <a:ext cx="8458200" cy="571500"/>
          </a:xfrm>
        </p:spPr>
        <p:txBody>
          <a:bodyPr/>
          <a:lstStyle/>
          <a:p>
            <a:r>
              <a:rPr lang="en-US" dirty="0" smtClean="0"/>
              <a:t>QSE Impact: Other Telemetry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442" y="1127920"/>
            <a:ext cx="8077200" cy="5433218"/>
          </a:xfrm>
        </p:spPr>
        <p:txBody>
          <a:bodyPr/>
          <a:lstStyle/>
          <a:p>
            <a:r>
              <a:rPr lang="en-US" sz="2000" dirty="0" smtClean="0">
                <a:solidFill>
                  <a:schemeClr val="tx2"/>
                </a:solidFill>
              </a:rPr>
              <a:t>QSE will not send following telemetry for Generation Resources and Controllable Load Resources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AS responsibility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AS schedule</a:t>
            </a:r>
          </a:p>
          <a:p>
            <a:endParaRPr lang="en-US" sz="1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If LFC is changed to issue regulation deployments on a resource specific basis, then QSE will not send Regulation Participation Factor telemetry to ERCOT</a:t>
            </a:r>
          </a:p>
          <a:p>
            <a:endParaRPr lang="en-US" sz="1800" dirty="0" smtClean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If LFC regulation instructions are at QSE level, then QSE will still be required to send resource specific Regulation </a:t>
            </a:r>
            <a:r>
              <a:rPr lang="en-US" sz="1800" dirty="0">
                <a:solidFill>
                  <a:schemeClr val="tx2"/>
                </a:solidFill>
              </a:rPr>
              <a:t>P</a:t>
            </a:r>
            <a:r>
              <a:rPr lang="en-US" sz="1800" dirty="0" smtClean="0">
                <a:solidFill>
                  <a:schemeClr val="tx2"/>
                </a:solidFill>
              </a:rPr>
              <a:t>articipation </a:t>
            </a:r>
            <a:r>
              <a:rPr lang="en-US" sz="1800" dirty="0">
                <a:solidFill>
                  <a:schemeClr val="tx2"/>
                </a:solidFill>
              </a:rPr>
              <a:t>F</a:t>
            </a:r>
            <a:r>
              <a:rPr lang="en-US" sz="1800" dirty="0" smtClean="0">
                <a:solidFill>
                  <a:schemeClr val="tx2"/>
                </a:solidFill>
              </a:rPr>
              <a:t>actors for performance measurement purposes</a:t>
            </a:r>
          </a:p>
          <a:p>
            <a:pPr marL="457200" lvl="1" indent="0">
              <a:buNone/>
            </a:pPr>
            <a:endParaRPr lang="en-US" sz="1800" dirty="0" smtClean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This </a:t>
            </a:r>
            <a:r>
              <a:rPr lang="en-US" sz="1800" dirty="0">
                <a:solidFill>
                  <a:schemeClr val="tx2"/>
                </a:solidFill>
              </a:rPr>
              <a:t>would be a future design discussion with stakeholders</a:t>
            </a: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56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dirty="0" smtClean="0"/>
              <a:t>QSE Impact: Load Resources with UFR (for RRS)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93237"/>
            <a:ext cx="8077200" cy="5433218"/>
          </a:xfrm>
        </p:spPr>
        <p:txBody>
          <a:bodyPr/>
          <a:lstStyle/>
          <a:p>
            <a:pPr marL="0" indent="0">
              <a:buNone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Business as usual for Load Resources with UFR providing RRS</a:t>
            </a:r>
          </a:p>
          <a:p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Load Resources with UFR providing RRS</a:t>
            </a: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QSE will continue to send current telemetry</a:t>
            </a:r>
          </a:p>
          <a:p>
            <a:pPr lvl="1"/>
            <a:endParaRPr lang="en-US" sz="1800" dirty="0" smtClean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RTC will consider Load Resource providing RRS as price taker</a:t>
            </a:r>
          </a:p>
          <a:p>
            <a:pPr lvl="2"/>
            <a:r>
              <a:rPr lang="en-US" sz="1600" dirty="0" smtClean="0">
                <a:solidFill>
                  <a:schemeClr val="tx2"/>
                </a:solidFill>
              </a:rPr>
              <a:t>Effectively, the Real-Time RRS responsibility will be the same as the Day-Ahead awards</a:t>
            </a:r>
          </a:p>
          <a:p>
            <a:pPr marL="914400" lvl="2" indent="0">
              <a:buNone/>
            </a:pPr>
            <a:endParaRPr lang="en-US" sz="1600" dirty="0" smtClean="0">
              <a:solidFill>
                <a:schemeClr val="tx2"/>
              </a:solidFill>
            </a:endParaRPr>
          </a:p>
          <a:p>
            <a:pPr lvl="1"/>
            <a:r>
              <a:rPr lang="en-US" sz="1800" dirty="0" smtClean="0">
                <a:solidFill>
                  <a:schemeClr val="tx2"/>
                </a:solidFill>
              </a:rPr>
              <a:t>Deployment procedures remain the same</a:t>
            </a:r>
            <a:endParaRPr lang="en-US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98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21488</TotalTime>
  <Words>924</Words>
  <Application>Microsoft Office PowerPoint</Application>
  <PresentationFormat>On-screen Show (4:3)</PresentationFormat>
  <Paragraphs>122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Book Antiqua</vt:lpstr>
      <vt:lpstr>Calibri</vt:lpstr>
      <vt:lpstr>Wingdings</vt:lpstr>
      <vt:lpstr>1_Custom Design</vt:lpstr>
      <vt:lpstr>Office Theme</vt:lpstr>
      <vt:lpstr>Custom Design</vt:lpstr>
      <vt:lpstr>PowerPoint Presentation</vt:lpstr>
      <vt:lpstr>Introduction</vt:lpstr>
      <vt:lpstr>Introduction</vt:lpstr>
      <vt:lpstr>QSE Impact: AS Product Set</vt:lpstr>
      <vt:lpstr>QSE Impact: Management of Energy and AS Offers</vt:lpstr>
      <vt:lpstr>QSE Impact: Management of energy and AS Offers</vt:lpstr>
      <vt:lpstr>QSE Impact: Management of RTC Awards for AS</vt:lpstr>
      <vt:lpstr>QSE Impact: Other Telemetry Changes</vt:lpstr>
      <vt:lpstr>QSE Impact: Load Resources with UFR (for RRS)</vt:lpstr>
      <vt:lpstr>QSE Impact: MIS Posting</vt:lpstr>
      <vt:lpstr>QSE Impact: RUC and SASM</vt:lpstr>
      <vt:lpstr>QSE Impact: Settlements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Sopko, Leslie</cp:lastModifiedBy>
  <cp:revision>560</cp:revision>
  <cp:lastPrinted>2018-06-18T17:33:11Z</cp:lastPrinted>
  <dcterms:created xsi:type="dcterms:W3CDTF">2016-01-21T15:20:31Z</dcterms:created>
  <dcterms:modified xsi:type="dcterms:W3CDTF">2018-09-05T19:41:35Z</dcterms:modified>
</cp:coreProperties>
</file>