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7"/>
  </p:notesMasterIdLst>
  <p:handoutMasterIdLst>
    <p:handoutMasterId r:id="rId38"/>
  </p:handoutMasterIdLst>
  <p:sldIdLst>
    <p:sldId id="260" r:id="rId7"/>
    <p:sldId id="289" r:id="rId8"/>
    <p:sldId id="270" r:id="rId9"/>
    <p:sldId id="301" r:id="rId10"/>
    <p:sldId id="300" r:id="rId11"/>
    <p:sldId id="279" r:id="rId12"/>
    <p:sldId id="273" r:id="rId13"/>
    <p:sldId id="265" r:id="rId14"/>
    <p:sldId id="269" r:id="rId15"/>
    <p:sldId id="266" r:id="rId16"/>
    <p:sldId id="267" r:id="rId17"/>
    <p:sldId id="268" r:id="rId18"/>
    <p:sldId id="290" r:id="rId19"/>
    <p:sldId id="287" r:id="rId20"/>
    <p:sldId id="288" r:id="rId21"/>
    <p:sldId id="291" r:id="rId22"/>
    <p:sldId id="280" r:id="rId23"/>
    <p:sldId id="281" r:id="rId24"/>
    <p:sldId id="293" r:id="rId25"/>
    <p:sldId id="298" r:id="rId26"/>
    <p:sldId id="299" r:id="rId27"/>
    <p:sldId id="292" r:id="rId28"/>
    <p:sldId id="284" r:id="rId29"/>
    <p:sldId id="285" r:id="rId30"/>
    <p:sldId id="286" r:id="rId31"/>
    <p:sldId id="296" r:id="rId32"/>
    <p:sldId id="297" r:id="rId33"/>
    <p:sldId id="264" r:id="rId34"/>
    <p:sldId id="294" r:id="rId35"/>
    <p:sldId id="295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04" autoAdjust="0"/>
  </p:normalViewPr>
  <p:slideViewPr>
    <p:cSldViewPr showGuides="1">
      <p:cViewPr varScale="1">
        <p:scale>
          <a:sx n="100" d="100"/>
          <a:sy n="100" d="100"/>
        </p:scale>
        <p:origin x="111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5-min</a:t>
            </a:r>
            <a:r>
              <a:rPr lang="en-US" baseline="0"/>
              <a:t> GTBD Error Due to Wind Ramp</a:t>
            </a:r>
            <a:r>
              <a:rPr lang="en-US"/>
              <a:t>| 7/2/18</a:t>
            </a:r>
            <a:r>
              <a:rPr lang="en-US" baseline="0"/>
              <a:t> 22:00 to 7/3/18 3:00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Sheet1!$O$1</c:f>
              <c:strCache>
                <c:ptCount val="1"/>
                <c:pt idx="0">
                  <c:v>Error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Sheet1!$F$170:$F$229</c:f>
              <c:strCache>
                <c:ptCount val="60"/>
                <c:pt idx="0">
                  <c:v>22:00</c:v>
                </c:pt>
                <c:pt idx="1">
                  <c:v>22:05</c:v>
                </c:pt>
                <c:pt idx="2">
                  <c:v>22:10</c:v>
                </c:pt>
                <c:pt idx="3">
                  <c:v>22:15</c:v>
                </c:pt>
                <c:pt idx="4">
                  <c:v>22:20</c:v>
                </c:pt>
                <c:pt idx="5">
                  <c:v>22:25</c:v>
                </c:pt>
                <c:pt idx="6">
                  <c:v>22:30</c:v>
                </c:pt>
                <c:pt idx="7">
                  <c:v>22:35</c:v>
                </c:pt>
                <c:pt idx="8">
                  <c:v>22:40</c:v>
                </c:pt>
                <c:pt idx="9">
                  <c:v>22:45</c:v>
                </c:pt>
                <c:pt idx="10">
                  <c:v>22:50</c:v>
                </c:pt>
                <c:pt idx="11">
                  <c:v>22:55</c:v>
                </c:pt>
                <c:pt idx="12">
                  <c:v>23:00</c:v>
                </c:pt>
                <c:pt idx="13">
                  <c:v>23:05</c:v>
                </c:pt>
                <c:pt idx="14">
                  <c:v>23:10</c:v>
                </c:pt>
                <c:pt idx="15">
                  <c:v>23:15</c:v>
                </c:pt>
                <c:pt idx="16">
                  <c:v>23:20</c:v>
                </c:pt>
                <c:pt idx="17">
                  <c:v>23:25</c:v>
                </c:pt>
                <c:pt idx="18">
                  <c:v>23:30</c:v>
                </c:pt>
                <c:pt idx="19">
                  <c:v>23:35</c:v>
                </c:pt>
                <c:pt idx="20">
                  <c:v>23:40</c:v>
                </c:pt>
                <c:pt idx="21">
                  <c:v>23:45</c:v>
                </c:pt>
                <c:pt idx="22">
                  <c:v>23:50</c:v>
                </c:pt>
                <c:pt idx="23">
                  <c:v>23:55</c:v>
                </c:pt>
                <c:pt idx="24">
                  <c:v>0:00</c:v>
                </c:pt>
                <c:pt idx="25">
                  <c:v>0:05</c:v>
                </c:pt>
                <c:pt idx="26">
                  <c:v>0:10</c:v>
                </c:pt>
                <c:pt idx="27">
                  <c:v>0:15</c:v>
                </c:pt>
                <c:pt idx="28">
                  <c:v>0:20</c:v>
                </c:pt>
                <c:pt idx="29">
                  <c:v>0:25</c:v>
                </c:pt>
                <c:pt idx="30">
                  <c:v>0:30</c:v>
                </c:pt>
                <c:pt idx="31">
                  <c:v>0:35</c:v>
                </c:pt>
                <c:pt idx="32">
                  <c:v>0:40</c:v>
                </c:pt>
                <c:pt idx="33">
                  <c:v>0:45</c:v>
                </c:pt>
                <c:pt idx="34">
                  <c:v>0:50</c:v>
                </c:pt>
                <c:pt idx="35">
                  <c:v>0:55</c:v>
                </c:pt>
                <c:pt idx="36">
                  <c:v>1:00</c:v>
                </c:pt>
                <c:pt idx="37">
                  <c:v>1:05</c:v>
                </c:pt>
                <c:pt idx="38">
                  <c:v>1:10</c:v>
                </c:pt>
                <c:pt idx="39">
                  <c:v>1:15</c:v>
                </c:pt>
                <c:pt idx="40">
                  <c:v>1:20</c:v>
                </c:pt>
                <c:pt idx="41">
                  <c:v>1:25</c:v>
                </c:pt>
                <c:pt idx="42">
                  <c:v>1:30</c:v>
                </c:pt>
                <c:pt idx="43">
                  <c:v>1:35</c:v>
                </c:pt>
                <c:pt idx="44">
                  <c:v>1:40</c:v>
                </c:pt>
                <c:pt idx="45">
                  <c:v>1:45</c:v>
                </c:pt>
                <c:pt idx="46">
                  <c:v>1:50</c:v>
                </c:pt>
                <c:pt idx="47">
                  <c:v>1:55</c:v>
                </c:pt>
                <c:pt idx="48">
                  <c:v>2:00</c:v>
                </c:pt>
                <c:pt idx="49">
                  <c:v>2:05</c:v>
                </c:pt>
                <c:pt idx="50">
                  <c:v>2:10</c:v>
                </c:pt>
                <c:pt idx="51">
                  <c:v>2:15</c:v>
                </c:pt>
                <c:pt idx="52">
                  <c:v>2:20</c:v>
                </c:pt>
                <c:pt idx="53">
                  <c:v>2:25</c:v>
                </c:pt>
                <c:pt idx="54">
                  <c:v>2:30</c:v>
                </c:pt>
                <c:pt idx="55">
                  <c:v>2:35</c:v>
                </c:pt>
                <c:pt idx="56">
                  <c:v>2:40</c:v>
                </c:pt>
                <c:pt idx="57">
                  <c:v>2:45</c:v>
                </c:pt>
                <c:pt idx="58">
                  <c:v>2:50</c:v>
                </c:pt>
                <c:pt idx="59">
                  <c:v>2:55</c:v>
                </c:pt>
              </c:strCache>
            </c:strRef>
          </c:cat>
          <c:val>
            <c:numRef>
              <c:f>Sheet1!$O$170:$O$229</c:f>
              <c:numCache>
                <c:formatCode>0.00</c:formatCode>
                <c:ptCount val="60"/>
                <c:pt idx="0">
                  <c:v>-69.4921875</c:v>
                </c:pt>
                <c:pt idx="1">
                  <c:v>-369.9638671875</c:v>
                </c:pt>
                <c:pt idx="2">
                  <c:v>-178.3427734375</c:v>
                </c:pt>
                <c:pt idx="3">
                  <c:v>-84.8720703125</c:v>
                </c:pt>
                <c:pt idx="4">
                  <c:v>-95.259765625</c:v>
                </c:pt>
                <c:pt idx="5">
                  <c:v>-156.3212890625</c:v>
                </c:pt>
                <c:pt idx="6">
                  <c:v>-372.7978515625</c:v>
                </c:pt>
                <c:pt idx="7">
                  <c:v>-363.0517578125</c:v>
                </c:pt>
                <c:pt idx="8">
                  <c:v>-158.4345703125</c:v>
                </c:pt>
                <c:pt idx="9">
                  <c:v>-185.328125</c:v>
                </c:pt>
                <c:pt idx="10">
                  <c:v>-279.353515625</c:v>
                </c:pt>
                <c:pt idx="11">
                  <c:v>-144.755859375</c:v>
                </c:pt>
                <c:pt idx="12">
                  <c:v>-64.2392578125</c:v>
                </c:pt>
                <c:pt idx="13">
                  <c:v>-35.6181640625</c:v>
                </c:pt>
                <c:pt idx="14">
                  <c:v>41.1787109375</c:v>
                </c:pt>
                <c:pt idx="15">
                  <c:v>78.8525390625</c:v>
                </c:pt>
                <c:pt idx="16">
                  <c:v>-34.7021484375</c:v>
                </c:pt>
                <c:pt idx="17">
                  <c:v>-47.1806640625</c:v>
                </c:pt>
                <c:pt idx="18">
                  <c:v>51.7216796875</c:v>
                </c:pt>
                <c:pt idx="19">
                  <c:v>3.1015625</c:v>
                </c:pt>
                <c:pt idx="20">
                  <c:v>68.05078125</c:v>
                </c:pt>
                <c:pt idx="21">
                  <c:v>29.435546875</c:v>
                </c:pt>
                <c:pt idx="22">
                  <c:v>135.7626953125</c:v>
                </c:pt>
                <c:pt idx="23">
                  <c:v>175.462890625</c:v>
                </c:pt>
                <c:pt idx="24">
                  <c:v>233.5185546875</c:v>
                </c:pt>
                <c:pt idx="25">
                  <c:v>204.376953125</c:v>
                </c:pt>
                <c:pt idx="26">
                  <c:v>254.859375</c:v>
                </c:pt>
                <c:pt idx="27">
                  <c:v>283.6748046875</c:v>
                </c:pt>
                <c:pt idx="28">
                  <c:v>264.19921875</c:v>
                </c:pt>
                <c:pt idx="29">
                  <c:v>340.150390625</c:v>
                </c:pt>
                <c:pt idx="30">
                  <c:v>326.8837890625</c:v>
                </c:pt>
                <c:pt idx="31">
                  <c:v>345.6650390625</c:v>
                </c:pt>
                <c:pt idx="32">
                  <c:v>446.9189453125</c:v>
                </c:pt>
                <c:pt idx="33">
                  <c:v>366.560546875</c:v>
                </c:pt>
                <c:pt idx="34">
                  <c:v>341.564453125</c:v>
                </c:pt>
                <c:pt idx="35">
                  <c:v>343.36376953125</c:v>
                </c:pt>
                <c:pt idx="36">
                  <c:v>253.42041015625</c:v>
                </c:pt>
                <c:pt idx="37">
                  <c:v>303.5400390625</c:v>
                </c:pt>
                <c:pt idx="38">
                  <c:v>345.37548828125</c:v>
                </c:pt>
                <c:pt idx="39">
                  <c:v>299.54638671875</c:v>
                </c:pt>
                <c:pt idx="40">
                  <c:v>293.8818359375</c:v>
                </c:pt>
                <c:pt idx="41">
                  <c:v>264.89697265625</c:v>
                </c:pt>
                <c:pt idx="42">
                  <c:v>174.39599609375</c:v>
                </c:pt>
                <c:pt idx="43">
                  <c:v>177.92041015625</c:v>
                </c:pt>
                <c:pt idx="44">
                  <c:v>195.0234375</c:v>
                </c:pt>
                <c:pt idx="45">
                  <c:v>155.2548828125</c:v>
                </c:pt>
                <c:pt idx="46">
                  <c:v>88.619140625</c:v>
                </c:pt>
                <c:pt idx="47">
                  <c:v>106.60302734375</c:v>
                </c:pt>
                <c:pt idx="48">
                  <c:v>144.6162109375</c:v>
                </c:pt>
                <c:pt idx="49">
                  <c:v>84.4404296875</c:v>
                </c:pt>
                <c:pt idx="50">
                  <c:v>164.14697265625</c:v>
                </c:pt>
                <c:pt idx="51">
                  <c:v>131.083984375</c:v>
                </c:pt>
                <c:pt idx="52">
                  <c:v>79.0771484375</c:v>
                </c:pt>
                <c:pt idx="53">
                  <c:v>23.72216796875</c:v>
                </c:pt>
                <c:pt idx="54">
                  <c:v>7.49609375</c:v>
                </c:pt>
                <c:pt idx="55">
                  <c:v>79.87158203125</c:v>
                </c:pt>
                <c:pt idx="56">
                  <c:v>107.3505859375</c:v>
                </c:pt>
                <c:pt idx="57">
                  <c:v>14.85546875</c:v>
                </c:pt>
                <c:pt idx="58">
                  <c:v>6.20458984375</c:v>
                </c:pt>
                <c:pt idx="59">
                  <c:v>-1.89990234375</c:v>
                </c:pt>
              </c:numCache>
            </c:numRef>
          </c:val>
        </c:ser>
        <c:ser>
          <c:idx val="4"/>
          <c:order val="1"/>
          <c:tx>
            <c:strRef>
              <c:f>Sheet1!$P$1</c:f>
              <c:strCache>
                <c:ptCount val="1"/>
                <c:pt idx="0">
                  <c:v>Error (w/ PWRR)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Sheet1!$F$170:$F$229</c:f>
              <c:strCache>
                <c:ptCount val="60"/>
                <c:pt idx="0">
                  <c:v>22:00</c:v>
                </c:pt>
                <c:pt idx="1">
                  <c:v>22:05</c:v>
                </c:pt>
                <c:pt idx="2">
                  <c:v>22:10</c:v>
                </c:pt>
                <c:pt idx="3">
                  <c:v>22:15</c:v>
                </c:pt>
                <c:pt idx="4">
                  <c:v>22:20</c:v>
                </c:pt>
                <c:pt idx="5">
                  <c:v>22:25</c:v>
                </c:pt>
                <c:pt idx="6">
                  <c:v>22:30</c:v>
                </c:pt>
                <c:pt idx="7">
                  <c:v>22:35</c:v>
                </c:pt>
                <c:pt idx="8">
                  <c:v>22:40</c:v>
                </c:pt>
                <c:pt idx="9">
                  <c:v>22:45</c:v>
                </c:pt>
                <c:pt idx="10">
                  <c:v>22:50</c:v>
                </c:pt>
                <c:pt idx="11">
                  <c:v>22:55</c:v>
                </c:pt>
                <c:pt idx="12">
                  <c:v>23:00</c:v>
                </c:pt>
                <c:pt idx="13">
                  <c:v>23:05</c:v>
                </c:pt>
                <c:pt idx="14">
                  <c:v>23:10</c:v>
                </c:pt>
                <c:pt idx="15">
                  <c:v>23:15</c:v>
                </c:pt>
                <c:pt idx="16">
                  <c:v>23:20</c:v>
                </c:pt>
                <c:pt idx="17">
                  <c:v>23:25</c:v>
                </c:pt>
                <c:pt idx="18">
                  <c:v>23:30</c:v>
                </c:pt>
                <c:pt idx="19">
                  <c:v>23:35</c:v>
                </c:pt>
                <c:pt idx="20">
                  <c:v>23:40</c:v>
                </c:pt>
                <c:pt idx="21">
                  <c:v>23:45</c:v>
                </c:pt>
                <c:pt idx="22">
                  <c:v>23:50</c:v>
                </c:pt>
                <c:pt idx="23">
                  <c:v>23:55</c:v>
                </c:pt>
                <c:pt idx="24">
                  <c:v>0:00</c:v>
                </c:pt>
                <c:pt idx="25">
                  <c:v>0:05</c:v>
                </c:pt>
                <c:pt idx="26">
                  <c:v>0:10</c:v>
                </c:pt>
                <c:pt idx="27">
                  <c:v>0:15</c:v>
                </c:pt>
                <c:pt idx="28">
                  <c:v>0:20</c:v>
                </c:pt>
                <c:pt idx="29">
                  <c:v>0:25</c:v>
                </c:pt>
                <c:pt idx="30">
                  <c:v>0:30</c:v>
                </c:pt>
                <c:pt idx="31">
                  <c:v>0:35</c:v>
                </c:pt>
                <c:pt idx="32">
                  <c:v>0:40</c:v>
                </c:pt>
                <c:pt idx="33">
                  <c:v>0:45</c:v>
                </c:pt>
                <c:pt idx="34">
                  <c:v>0:50</c:v>
                </c:pt>
                <c:pt idx="35">
                  <c:v>0:55</c:v>
                </c:pt>
                <c:pt idx="36">
                  <c:v>1:00</c:v>
                </c:pt>
                <c:pt idx="37">
                  <c:v>1:05</c:v>
                </c:pt>
                <c:pt idx="38">
                  <c:v>1:10</c:v>
                </c:pt>
                <c:pt idx="39">
                  <c:v>1:15</c:v>
                </c:pt>
                <c:pt idx="40">
                  <c:v>1:20</c:v>
                </c:pt>
                <c:pt idx="41">
                  <c:v>1:25</c:v>
                </c:pt>
                <c:pt idx="42">
                  <c:v>1:30</c:v>
                </c:pt>
                <c:pt idx="43">
                  <c:v>1:35</c:v>
                </c:pt>
                <c:pt idx="44">
                  <c:v>1:40</c:v>
                </c:pt>
                <c:pt idx="45">
                  <c:v>1:45</c:v>
                </c:pt>
                <c:pt idx="46">
                  <c:v>1:50</c:v>
                </c:pt>
                <c:pt idx="47">
                  <c:v>1:55</c:v>
                </c:pt>
                <c:pt idx="48">
                  <c:v>2:00</c:v>
                </c:pt>
                <c:pt idx="49">
                  <c:v>2:05</c:v>
                </c:pt>
                <c:pt idx="50">
                  <c:v>2:10</c:v>
                </c:pt>
                <c:pt idx="51">
                  <c:v>2:15</c:v>
                </c:pt>
                <c:pt idx="52">
                  <c:v>2:20</c:v>
                </c:pt>
                <c:pt idx="53">
                  <c:v>2:25</c:v>
                </c:pt>
                <c:pt idx="54">
                  <c:v>2:30</c:v>
                </c:pt>
                <c:pt idx="55">
                  <c:v>2:35</c:v>
                </c:pt>
                <c:pt idx="56">
                  <c:v>2:40</c:v>
                </c:pt>
                <c:pt idx="57">
                  <c:v>2:45</c:v>
                </c:pt>
                <c:pt idx="58">
                  <c:v>2:50</c:v>
                </c:pt>
                <c:pt idx="59">
                  <c:v>2:55</c:v>
                </c:pt>
              </c:strCache>
            </c:strRef>
          </c:cat>
          <c:val>
            <c:numRef>
              <c:f>Sheet1!$P$170:$P$229</c:f>
              <c:numCache>
                <c:formatCode>0.00</c:formatCode>
                <c:ptCount val="60"/>
                <c:pt idx="0">
                  <c:v>-3.392578125</c:v>
                </c:pt>
                <c:pt idx="1">
                  <c:v>-340.7646484375</c:v>
                </c:pt>
                <c:pt idx="2">
                  <c:v>-126.8427734375</c:v>
                </c:pt>
                <c:pt idx="3">
                  <c:v>13.02734375</c:v>
                </c:pt>
                <c:pt idx="4">
                  <c:v>17.3388671875</c:v>
                </c:pt>
                <c:pt idx="5">
                  <c:v>-67.0234375</c:v>
                </c:pt>
                <c:pt idx="6">
                  <c:v>-287.796875</c:v>
                </c:pt>
                <c:pt idx="7">
                  <c:v>-294.1513671875</c:v>
                </c:pt>
                <c:pt idx="8">
                  <c:v>-26.833984375</c:v>
                </c:pt>
                <c:pt idx="9">
                  <c:v>-31.5283203125</c:v>
                </c:pt>
                <c:pt idx="10">
                  <c:v>-130.5537109375</c:v>
                </c:pt>
                <c:pt idx="11">
                  <c:v>-8.255859375</c:v>
                </c:pt>
                <c:pt idx="12">
                  <c:v>63.6591796875</c:v>
                </c:pt>
                <c:pt idx="13">
                  <c:v>96.380859375</c:v>
                </c:pt>
                <c:pt idx="14">
                  <c:v>150.87890625</c:v>
                </c:pt>
                <c:pt idx="15">
                  <c:v>163.853515625</c:v>
                </c:pt>
                <c:pt idx="16">
                  <c:v>2.998046875</c:v>
                </c:pt>
                <c:pt idx="17">
                  <c:v>-44.2802734375</c:v>
                </c:pt>
                <c:pt idx="18">
                  <c:v>49.822265625</c:v>
                </c:pt>
                <c:pt idx="19">
                  <c:v>10.703125</c:v>
                </c:pt>
                <c:pt idx="20">
                  <c:v>41.3505859375</c:v>
                </c:pt>
                <c:pt idx="21">
                  <c:v>11.0361328125</c:v>
                </c:pt>
                <c:pt idx="22">
                  <c:v>107.5615234375</c:v>
                </c:pt>
                <c:pt idx="23">
                  <c:v>157.662109375</c:v>
                </c:pt>
                <c:pt idx="24">
                  <c:v>195.21875</c:v>
                </c:pt>
                <c:pt idx="25">
                  <c:v>131.77734375</c:v>
                </c:pt>
                <c:pt idx="26">
                  <c:v>168.060546875</c:v>
                </c:pt>
                <c:pt idx="27">
                  <c:v>182.3740234375</c:v>
                </c:pt>
                <c:pt idx="28">
                  <c:v>130.0009765625</c:v>
                </c:pt>
                <c:pt idx="29">
                  <c:v>197.6494140625</c:v>
                </c:pt>
                <c:pt idx="30">
                  <c:v>156.9833984375</c:v>
                </c:pt>
                <c:pt idx="31">
                  <c:v>179.3671875</c:v>
                </c:pt>
                <c:pt idx="32">
                  <c:v>255.91796875</c:v>
                </c:pt>
                <c:pt idx="33">
                  <c:v>167.1611328125</c:v>
                </c:pt>
                <c:pt idx="34">
                  <c:v>119.865234375</c:v>
                </c:pt>
                <c:pt idx="35">
                  <c:v>101.46435546875</c:v>
                </c:pt>
                <c:pt idx="36">
                  <c:v>15.42041015625</c:v>
                </c:pt>
                <c:pt idx="37">
                  <c:v>93.93994140625</c:v>
                </c:pt>
                <c:pt idx="38">
                  <c:v>129.87548828125</c:v>
                </c:pt>
                <c:pt idx="39">
                  <c:v>122.84619140625</c:v>
                </c:pt>
                <c:pt idx="40">
                  <c:v>95.38232421875</c:v>
                </c:pt>
                <c:pt idx="41">
                  <c:v>86.697265625</c:v>
                </c:pt>
                <c:pt idx="42">
                  <c:v>-17.70361328125</c:v>
                </c:pt>
                <c:pt idx="43">
                  <c:v>-1.9794921875</c:v>
                </c:pt>
                <c:pt idx="44">
                  <c:v>45.8232421875</c:v>
                </c:pt>
                <c:pt idx="45">
                  <c:v>24.65478515625</c:v>
                </c:pt>
                <c:pt idx="46">
                  <c:v>-45.2802734375</c:v>
                </c:pt>
                <c:pt idx="47">
                  <c:v>-2.4970703125</c:v>
                </c:pt>
                <c:pt idx="48">
                  <c:v>62.2158203125</c:v>
                </c:pt>
                <c:pt idx="49">
                  <c:v>6.24072265625</c:v>
                </c:pt>
                <c:pt idx="50">
                  <c:v>90.04638671875</c:v>
                </c:pt>
                <c:pt idx="51">
                  <c:v>62.68408203125</c:v>
                </c:pt>
                <c:pt idx="52">
                  <c:v>12.67724609375</c:v>
                </c:pt>
                <c:pt idx="53">
                  <c:v>-54.47802734375</c:v>
                </c:pt>
                <c:pt idx="54">
                  <c:v>-64.8037109375</c:v>
                </c:pt>
                <c:pt idx="55">
                  <c:v>35.9716796875</c:v>
                </c:pt>
                <c:pt idx="56">
                  <c:v>83.75048828125</c:v>
                </c:pt>
                <c:pt idx="57">
                  <c:v>-2.244140625</c:v>
                </c:pt>
                <c:pt idx="58">
                  <c:v>-30.69580078125</c:v>
                </c:pt>
                <c:pt idx="59">
                  <c:v>-24.49951171875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519264"/>
        <c:axId val="208519656"/>
      </c:barChart>
      <c:catAx>
        <c:axId val="20851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19656"/>
        <c:crosses val="autoZero"/>
        <c:auto val="1"/>
        <c:lblAlgn val="ctr"/>
        <c:lblOffset val="100"/>
        <c:noMultiLvlLbl val="0"/>
      </c:catAx>
      <c:valAx>
        <c:axId val="20851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5-min </a:t>
                </a:r>
                <a:r>
                  <a:rPr lang="en-US" baseline="0" dirty="0"/>
                  <a:t> GTBD Error </a:t>
                </a:r>
                <a:r>
                  <a:rPr lang="en-US" baseline="0" dirty="0" smtClean="0"/>
                  <a:t> Due to Wind Ramp </a:t>
                </a:r>
                <a:r>
                  <a:rPr lang="en-US" baseline="0" dirty="0"/>
                  <a:t>(MW)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1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7/1/18</a:t>
            </a:r>
            <a:r>
              <a:rPr lang="en-US" baseline="0" dirty="0" smtClean="0"/>
              <a:t> 11:00: 98.64%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Wind ramped down roughly 1500MW through the hour. Multiple resources with expected generation &lt;-30MW between 11:40 and 11:55.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7/3/18 0:00: 83.67%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Wind ramped down roughly 3754MW through the hour. Regulation exhausted from 12:10 AM through the end of the hour. Frequency never got low enough to warrant a manual offset by the ERCOT operator. Frequency sat between 59.98 and 59.95 for almost entire hour.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39,656,104</a:t>
            </a:r>
            <a:r>
              <a:rPr lang="en-US" dirty="0" smtClean="0"/>
              <a:t>  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4,293,939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10.83%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245,095</a:t>
            </a:r>
            <a:r>
              <a:rPr lang="en-US" dirty="0" smtClean="0"/>
              <a:t> </a:t>
            </a:r>
            <a:r>
              <a:rPr lang="en-US" baseline="0" dirty="0" smtClean="0"/>
              <a:t> MW*s on 7/1/2018.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July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302,996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355,780</a:t>
            </a:r>
            <a:r>
              <a:rPr lang="en-US" baseline="0" dirty="0" smtClean="0"/>
              <a:t> on July 20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245,095</a:t>
            </a:r>
            <a:r>
              <a:rPr lang="en-US" baseline="0" dirty="0" smtClean="0"/>
              <a:t> on July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Bias</a:t>
            </a:r>
            <a:r>
              <a:rPr lang="en-US" baseline="0" dirty="0" smtClean="0"/>
              <a:t> updated from 764 to 759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5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4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14.57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14.51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12.34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17.28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July 2018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August 23</a:t>
            </a:r>
            <a:r>
              <a:rPr lang="en-US" baseline="30000" dirty="0" smtClean="0"/>
              <a:t>rd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625624"/>
              </p:ext>
            </p:extLst>
          </p:nvPr>
        </p:nvGraphicFramePr>
        <p:xfrm>
          <a:off x="349249" y="838200"/>
          <a:ext cx="8470901" cy="2524125"/>
        </p:xfrm>
        <a:graphic>
          <a:graphicData uri="http://schemas.openxmlformats.org/drawingml/2006/table">
            <a:tbl>
              <a:tblPr/>
              <a:tblGrid>
                <a:gridCol w="1284144"/>
                <a:gridCol w="486322"/>
                <a:gridCol w="648429"/>
                <a:gridCol w="813715"/>
                <a:gridCol w="648429"/>
                <a:gridCol w="686572"/>
                <a:gridCol w="581679"/>
                <a:gridCol w="686572"/>
                <a:gridCol w="581679"/>
                <a:gridCol w="734251"/>
                <a:gridCol w="734251"/>
                <a:gridCol w="584858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Value "A" Information (MW)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Value "B" Information (MW)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SEFRD (FRM)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Exclude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Date/Time (t-0)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 to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for Bias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for R1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for data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DelFreq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DelFreq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Load Loss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Adjust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Load Loss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Adjust.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(MW/0.1Hz)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(MW/0.1Hz)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error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2/5/2018 14:04:41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14:04:46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816.0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-829.9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-829.9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2/14/2018 06:30:17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6:30:21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784.2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-747.7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-747.7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3/5/2018 00:51:20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6:51:20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513.5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-1552.2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-1552.2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3/24/2018 15:47:15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20:47:15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797.3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-943.3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-943.3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3/29/2018 10:09:40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16:09:40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434.1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-1049.1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-1049.1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4/13/2018 20:02:08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2:02:08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438.0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-577.9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-577.9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4/14/2018 19:11:25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1:11:25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349.0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4/28/2018 12:15:43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18:15:43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408.0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5/5/2018 10:19:04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16:19:04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536.3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5/21/2018 02:06:23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8:06:23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460.5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-568.4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-568.4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2590800"/>
            <a:ext cx="853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3782298"/>
            <a:ext cx="19812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Maybe. Will be valuated at the end of the year.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6705600" y="2971800"/>
            <a:ext cx="304800" cy="810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2952285"/>
          <a:ext cx="8534400" cy="1105829"/>
        </p:xfrm>
        <a:graphic>
          <a:graphicData uri="http://schemas.openxmlformats.org/drawingml/2006/table">
            <a:tbl>
              <a:tblPr/>
              <a:tblGrid>
                <a:gridCol w="1189463"/>
                <a:gridCol w="7344937"/>
              </a:tblGrid>
              <a:tr h="1739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 FRM Performance Results for 2018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Current data year (December thru November)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-381.0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Operating Year 2019 BA Frequency Response Obligation (FRO) for next year's FRM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-381.0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Operating Year 2018 BA Frequency Response Obligation (FRO)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-788.77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2018 FRM - Median Estimated Frequency Response MW/0.1Hz for BA Compliance to R1, minimum Frequency Response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-854.0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2018 FRM - Average Estimated Frequency Response MW/0.1 Hz using SEFRD for R1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2018 FRM - Regression Estimated Frequency Response MW/0.1Hz using SEFRD for R1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2017 BAL-003 </a:t>
            </a:r>
            <a:r>
              <a:rPr lang="en-US" dirty="0" smtClean="0"/>
              <a:t>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1489" y="5879068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July-18 CPS1 (%): 176.45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Op. </a:t>
            </a:r>
            <a:r>
              <a:rPr lang="en-US" dirty="0"/>
              <a:t>Y</a:t>
            </a:r>
            <a:r>
              <a:rPr lang="en-US" dirty="0" smtClean="0"/>
              <a:t>ear 2017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7/3/18 0:00 CPS1 Outlier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694051"/>
            <a:ext cx="8534400" cy="3622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2971800"/>
            <a:ext cx="851515" cy="26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Frequency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4489564"/>
            <a:ext cx="506870" cy="261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Wind</a:t>
            </a:r>
            <a:endParaRPr lang="en-US" sz="11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7086600" y="4620369"/>
            <a:ext cx="381000" cy="25643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 flipV="1">
            <a:off x="7086600" y="2892507"/>
            <a:ext cx="381000" cy="21009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2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671065"/>
              </p:ext>
            </p:extLst>
          </p:nvPr>
        </p:nvGraphicFramePr>
        <p:xfrm>
          <a:off x="304800" y="9144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7/3/18 0:00 CPS1 Outlier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1295400"/>
            <a:ext cx="1752600" cy="44958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15100" y="5726668"/>
            <a:ext cx="25146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Forecasted ramp calculated using intra-hour wind forecast (IHWF) that will be put into GTBD via SCR 795 (PWRR)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1295400"/>
            <a:ext cx="2514600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GTBD error due to wind ramping is due to persistence logic, where wind is assumed to be doing in 5-min what it is doing currently (constant). During wind ramps, regulation used to make up lost or gained MW. PWRR via SCR795 reduces GTBD error in this specific CPS1 outlier.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944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no BAAL exceedances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32889" y="821556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July-18 CPS1 (%): 176.45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176.41%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c34af464-7aa1-4edd-9be4-83dffc1cb926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18375</TotalTime>
  <Words>783</Words>
  <Application>Microsoft Office PowerPoint</Application>
  <PresentationFormat>On-screen Show (4:3)</PresentationFormat>
  <Paragraphs>267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Frequency Control</vt:lpstr>
      <vt:lpstr>Hourly CPS1 by Day</vt:lpstr>
      <vt:lpstr>7/3/18 0:00 CPS1 Outlier</vt:lpstr>
      <vt:lpstr>7/3/18 0:00 CPS1 Outlier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  <vt:lpstr>Op. Year 2017 BAL-003 Selected Events</vt:lpstr>
      <vt:lpstr>Op. Year 2017 BAL-003 FRM Performance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Alex Giarratano</cp:lastModifiedBy>
  <cp:revision>305</cp:revision>
  <cp:lastPrinted>2016-01-21T20:53:15Z</cp:lastPrinted>
  <dcterms:created xsi:type="dcterms:W3CDTF">2016-01-21T15:20:31Z</dcterms:created>
  <dcterms:modified xsi:type="dcterms:W3CDTF">2018-09-05T19:52:23Z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