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21"/>
  </p:notesMasterIdLst>
  <p:handoutMasterIdLst>
    <p:handoutMasterId r:id="rId22"/>
  </p:handoutMasterIdLst>
  <p:sldIdLst>
    <p:sldId id="260" r:id="rId6"/>
    <p:sldId id="284" r:id="rId7"/>
    <p:sldId id="261" r:id="rId8"/>
    <p:sldId id="294" r:id="rId9"/>
    <p:sldId id="295" r:id="rId10"/>
    <p:sldId id="296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62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926FF-832A-42D0-9291-3EA76F20DFDB}">
          <p14:sldIdLst>
            <p14:sldId id="260"/>
            <p14:sldId id="284"/>
          </p14:sldIdLst>
        </p14:section>
        <p14:section name="Meeting Minutes" id="{D18BE402-A6BF-4A3B-BBC7-FD970CD5DCEF}">
          <p14:sldIdLst>
            <p14:sldId id="261"/>
          </p14:sldIdLst>
        </p14:section>
        <p14:section name="FMEs &amp; IMFR" id="{7B07A7F3-E643-48FA-B8F7-0A8F95EAB17B}">
          <p14:sldIdLst>
            <p14:sldId id="294"/>
            <p14:sldId id="295"/>
            <p14:sldId id="296"/>
          </p14:sldIdLst>
        </p14:section>
        <p14:section name="Frequency Control" id="{B8F210D6-5D03-4ACD-A13A-59DB9A6E0761}">
          <p14:sldIdLst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</p14:sldIdLst>
        </p14:section>
        <p14:section name="Questions" id="{96F416E3-8143-44F1-BC34-31FDEEEDC0B2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87462" autoAdjust="0"/>
  </p:normalViewPr>
  <p:slideViewPr>
    <p:cSldViewPr snapToGrid="0" snapToObjects="1">
      <p:cViewPr>
        <p:scale>
          <a:sx n="109" d="100"/>
          <a:sy n="109" d="100"/>
        </p:scale>
        <p:origin x="-1674" y="-4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99" d="100"/>
          <a:sy n="99" d="100"/>
        </p:scale>
        <p:origin x="3528" y="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6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/>
              <a:t>ROS</a:t>
            </a:r>
            <a:endParaRPr lang="en-US" sz="1050" b="1" dirty="0"/>
          </a:p>
          <a:p>
            <a:pPr algn="l"/>
            <a:r>
              <a:rPr lang="en-US" sz="1050" dirty="0" smtClean="0"/>
              <a:t>9/6/2018</a:t>
            </a:r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7400" y="2804577"/>
            <a:ext cx="7543800" cy="2586136"/>
            <a:chOff x="787400" y="1852613"/>
            <a:chExt cx="7543800" cy="2586136"/>
          </a:xfrm>
        </p:grpSpPr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PDCWG Report to ROS 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Chair: </a:t>
              </a:r>
              <a:r>
                <a:rPr lang="en-US" sz="2000" dirty="0" smtClean="0"/>
                <a:t>Percy Galliguez, Brazos Electric Power Cooperative, Inc.</a:t>
              </a:r>
            </a:p>
            <a:p>
              <a:r>
                <a:rPr lang="en-US" sz="2000" i="1" dirty="0"/>
                <a:t>Vice Chair</a:t>
              </a:r>
              <a:r>
                <a:rPr lang="en-US" sz="2000" i="1" dirty="0" smtClean="0"/>
                <a:t>: Chad Mulholland, NRG</a:t>
              </a:r>
              <a:endParaRPr lang="en-US" sz="2000" dirty="0" smtClean="0"/>
            </a:p>
            <a:p>
              <a:endParaRPr lang="en-US" dirty="0" smtClean="0"/>
            </a:p>
            <a:p>
              <a:r>
                <a:rPr lang="en-US" dirty="0" smtClean="0"/>
                <a:t>ROS</a:t>
              </a:r>
            </a:p>
            <a:p>
              <a:r>
                <a:rPr lang="en-US" dirty="0" smtClean="0"/>
                <a:t>September </a:t>
              </a:r>
              <a:r>
                <a:rPr lang="en-US" dirty="0"/>
                <a:t>6</a:t>
              </a:r>
              <a:r>
                <a:rPr lang="en-US" baseline="30000" dirty="0" smtClean="0"/>
                <a:t>th</a:t>
              </a:r>
              <a:r>
                <a:rPr lang="en-US" dirty="0" smtClean="0"/>
                <a:t>, 2018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Profile Analysis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8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Corrections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4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</a:t>
            </a:r>
            <a:r>
              <a:rPr lang="en-US" dirty="0" smtClean="0"/>
              <a:t>Energy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3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Total Energy from Wind Generation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1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% </a:t>
            </a:r>
            <a:r>
              <a:rPr lang="en-US" dirty="0"/>
              <a:t>Energy from Wind Generation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0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99742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Questions?</a:t>
              </a:r>
              <a:endParaRPr lang="en-US" b="1" dirty="0" smtClean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Report Overview</a:t>
            </a:r>
          </a:p>
          <a:p>
            <a:pPr lvl="1"/>
            <a:r>
              <a:rPr lang="en-US" sz="2000" dirty="0" smtClean="0"/>
              <a:t>Meeting Minutes</a:t>
            </a:r>
          </a:p>
          <a:p>
            <a:pPr lvl="1"/>
            <a:r>
              <a:rPr lang="en-US" sz="2000" dirty="0" smtClean="0"/>
              <a:t>BAL-001-TRE-1 </a:t>
            </a:r>
            <a:r>
              <a:rPr lang="en-US" sz="2000" dirty="0"/>
              <a:t>FMEs &amp; IMFR</a:t>
            </a:r>
          </a:p>
          <a:p>
            <a:pPr lvl="2"/>
            <a:r>
              <a:rPr lang="en-US" sz="1600" dirty="0" smtClean="0"/>
              <a:t>2 FMEs in the month of July</a:t>
            </a:r>
          </a:p>
          <a:p>
            <a:pPr lvl="1"/>
            <a:r>
              <a:rPr lang="en-US" sz="2000" dirty="0" smtClean="0"/>
              <a:t>Frequency </a:t>
            </a:r>
            <a:r>
              <a:rPr lang="en-US" sz="2000" dirty="0"/>
              <a:t>Control Report</a:t>
            </a:r>
          </a:p>
          <a:p>
            <a:pPr lvl="2"/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Overview &amp;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6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208231"/>
          </a:xfrm>
        </p:spPr>
        <p:txBody>
          <a:bodyPr>
            <a:normAutofit/>
          </a:bodyPr>
          <a:lstStyle/>
          <a:p>
            <a:r>
              <a:rPr lang="en-US" sz="2400" b="1" kern="0" dirty="0" smtClean="0"/>
              <a:t>PDCWG Meeting 08/23/18</a:t>
            </a:r>
            <a:endParaRPr lang="en-US" sz="1800" kern="0" dirty="0" smtClean="0"/>
          </a:p>
          <a:p>
            <a:pPr lvl="1"/>
            <a:r>
              <a:rPr lang="en-US" sz="1800" kern="0" dirty="0" smtClean="0"/>
              <a:t>SCT DC Tie Directive 9 – MSSC Whitepaper and Ancillary Service </a:t>
            </a:r>
            <a:r>
              <a:rPr lang="en-US" sz="1800" kern="0" dirty="0" smtClean="0"/>
              <a:t>Requirements. Further presentation </a:t>
            </a:r>
            <a:r>
              <a:rPr lang="en-US" sz="1800" kern="0" smtClean="0"/>
              <a:t>by ERCOT(overshoot on export) </a:t>
            </a:r>
            <a:r>
              <a:rPr lang="en-US" sz="1800" kern="0" dirty="0" smtClean="0"/>
              <a:t>and discussions in September and November </a:t>
            </a:r>
            <a:r>
              <a:rPr lang="en-US" sz="1800" kern="0" smtClean="0"/>
              <a:t>PDCWG Meetings.</a:t>
            </a:r>
            <a:endParaRPr lang="en-US" sz="1800" kern="0" dirty="0" smtClean="0"/>
          </a:p>
          <a:p>
            <a:pPr lvl="1"/>
            <a:r>
              <a:rPr lang="en-US" sz="1800" dirty="0"/>
              <a:t>BAL-001-TRE-1 Performance Evaluation to check for pass/fail before scoring progress and No Evaluation of Resources below LSL especially for resources carrying RRS Responsibility Update</a:t>
            </a:r>
          </a:p>
          <a:p>
            <a:pPr lvl="1"/>
            <a:r>
              <a:rPr lang="en-US" sz="1800" kern="0" dirty="0" smtClean="0"/>
              <a:t>Regulation </a:t>
            </a:r>
            <a:r>
              <a:rPr lang="en-US" sz="1800" kern="0" dirty="0"/>
              <a:t>&amp; Frequency Control </a:t>
            </a:r>
            <a:r>
              <a:rPr lang="en-US" sz="1800" kern="0" dirty="0" smtClean="0"/>
              <a:t>Reports</a:t>
            </a:r>
          </a:p>
          <a:p>
            <a:pPr lvl="1"/>
            <a:r>
              <a:rPr lang="en-US" sz="1800" dirty="0"/>
              <a:t>Texas RE is working with ERCOT on the BAL-001-TRE-1 SAR relating to governor droop setting requirements for combined cycle units – particularly on steam units in a combined cycle</a:t>
            </a:r>
            <a:r>
              <a:rPr lang="en-US" sz="1800" dirty="0" smtClean="0"/>
              <a:t>.</a:t>
            </a:r>
            <a:endParaRPr lang="en-US" sz="1800" kern="0" dirty="0" smtClean="0"/>
          </a:p>
          <a:p>
            <a:pPr lvl="1"/>
            <a:r>
              <a:rPr lang="en-US" sz="1800" kern="0" dirty="0" smtClean="0"/>
              <a:t>July 30 Frequency Disturbance not evaluated as an FME due to abnormal nadir(20 seconds as opposed to 6-10 seconds)</a:t>
            </a:r>
            <a:endParaRPr lang="en-US" sz="1800" kern="0" dirty="0" smtClean="0"/>
          </a:p>
          <a:p>
            <a:pPr lvl="1"/>
            <a:endParaRPr lang="en-US" sz="1800" kern="0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Measurable Events Performance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93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There were </a:t>
            </a:r>
            <a:r>
              <a:rPr lang="en-US" sz="2800" dirty="0"/>
              <a:t>2</a:t>
            </a:r>
            <a:r>
              <a:rPr lang="en-US" sz="2800" dirty="0" smtClean="0"/>
              <a:t> FMEs in </a:t>
            </a:r>
            <a:r>
              <a:rPr lang="en-US" sz="2800" dirty="0" smtClean="0"/>
              <a:t>July(Disturbances on 7/30</a:t>
            </a:r>
          </a:p>
          <a:p>
            <a:pPr lvl="1"/>
            <a:r>
              <a:rPr lang="en-US" sz="2200" dirty="0" smtClean="0"/>
              <a:t>7/6/2018 13:10:58</a:t>
            </a:r>
          </a:p>
          <a:p>
            <a:pPr lvl="2"/>
            <a:r>
              <a:rPr lang="en-US" sz="1900" dirty="0" smtClean="0"/>
              <a:t>Loss </a:t>
            </a:r>
            <a:r>
              <a:rPr lang="en-US" sz="1900" dirty="0" smtClean="0"/>
              <a:t>of 813 </a:t>
            </a:r>
            <a:r>
              <a:rPr lang="en-US" sz="1900" dirty="0" smtClean="0"/>
              <a:t>MW</a:t>
            </a:r>
            <a:endParaRPr lang="en-US" sz="1900" dirty="0" smtClean="0"/>
          </a:p>
          <a:p>
            <a:pPr lvl="2"/>
            <a:r>
              <a:rPr lang="en-US" sz="1900" dirty="0" smtClean="0"/>
              <a:t>Interconnection Frequency Response:</a:t>
            </a:r>
          </a:p>
          <a:p>
            <a:pPr lvl="2"/>
            <a:r>
              <a:rPr lang="en-US" sz="1900" dirty="0" smtClean="0"/>
              <a:t>10 of 46 Evaluated Generation </a:t>
            </a:r>
            <a:r>
              <a:rPr lang="en-US" sz="1900" dirty="0" smtClean="0"/>
              <a:t>Resources(2 </a:t>
            </a:r>
            <a:r>
              <a:rPr lang="en-US" sz="1900" dirty="0"/>
              <a:t>of </a:t>
            </a:r>
            <a:r>
              <a:rPr lang="en-US" sz="1900" dirty="0" smtClean="0"/>
              <a:t>33 </a:t>
            </a:r>
            <a:r>
              <a:rPr lang="en-US" sz="1900" dirty="0"/>
              <a:t>RRS Providers)  </a:t>
            </a:r>
            <a:r>
              <a:rPr lang="en-US" sz="1900" dirty="0" smtClean="0"/>
              <a:t>had less than 75% of their expected Initial Primary Frequency Response.</a:t>
            </a:r>
          </a:p>
          <a:p>
            <a:pPr lvl="2"/>
            <a:r>
              <a:rPr lang="en-US" sz="1900" dirty="0"/>
              <a:t>8</a:t>
            </a:r>
            <a:r>
              <a:rPr lang="en-US" sz="1900" dirty="0" smtClean="0"/>
              <a:t> of 46 Evaluated Generation </a:t>
            </a:r>
            <a:r>
              <a:rPr lang="en-US" sz="1900" dirty="0" smtClean="0"/>
              <a:t>Resources(0 </a:t>
            </a:r>
            <a:r>
              <a:rPr lang="en-US" sz="1900" dirty="0"/>
              <a:t>of </a:t>
            </a:r>
            <a:r>
              <a:rPr lang="en-US" sz="1900" dirty="0" smtClean="0"/>
              <a:t>33 </a:t>
            </a:r>
            <a:r>
              <a:rPr lang="en-US" sz="1900" dirty="0"/>
              <a:t>RRS Providers)  </a:t>
            </a:r>
            <a:r>
              <a:rPr lang="en-US" sz="1900" dirty="0" smtClean="0"/>
              <a:t>had less than 75% of their expected Sustained Primary Frequency Response.</a:t>
            </a:r>
          </a:p>
          <a:p>
            <a:pPr lvl="1"/>
            <a:r>
              <a:rPr lang="en-US" sz="2200" dirty="0" smtClean="0"/>
              <a:t>7/18/2018 17:44:59</a:t>
            </a:r>
            <a:endParaRPr lang="en-US" sz="2200" dirty="0"/>
          </a:p>
          <a:p>
            <a:pPr lvl="2"/>
            <a:r>
              <a:rPr lang="en-US" sz="1900" dirty="0" smtClean="0"/>
              <a:t>Loss </a:t>
            </a:r>
            <a:r>
              <a:rPr lang="en-US" sz="1900" dirty="0"/>
              <a:t>of </a:t>
            </a:r>
            <a:r>
              <a:rPr lang="en-US" sz="1900" dirty="0" smtClean="0"/>
              <a:t>494 </a:t>
            </a:r>
            <a:r>
              <a:rPr lang="en-US" sz="1900" dirty="0" smtClean="0"/>
              <a:t>MW</a:t>
            </a:r>
            <a:endParaRPr lang="en-US" sz="1900" dirty="0"/>
          </a:p>
          <a:p>
            <a:pPr lvl="2"/>
            <a:r>
              <a:rPr lang="en-US" sz="1900" dirty="0"/>
              <a:t>Interconnection Frequency Response:</a:t>
            </a:r>
          </a:p>
          <a:p>
            <a:pPr lvl="2"/>
            <a:r>
              <a:rPr lang="en-US" sz="1900" dirty="0" smtClean="0"/>
              <a:t>11 </a:t>
            </a:r>
            <a:r>
              <a:rPr lang="en-US" sz="1900" dirty="0"/>
              <a:t>of </a:t>
            </a:r>
            <a:r>
              <a:rPr lang="en-US" sz="1900" dirty="0" smtClean="0"/>
              <a:t>49 </a:t>
            </a:r>
            <a:r>
              <a:rPr lang="en-US" sz="1900" dirty="0"/>
              <a:t>Evaluated Generation </a:t>
            </a:r>
            <a:r>
              <a:rPr lang="en-US" sz="1900" dirty="0" smtClean="0"/>
              <a:t>Resources(6 </a:t>
            </a:r>
            <a:r>
              <a:rPr lang="en-US" sz="1900" dirty="0"/>
              <a:t>of </a:t>
            </a:r>
            <a:r>
              <a:rPr lang="en-US" sz="1900" dirty="0" smtClean="0"/>
              <a:t>31 </a:t>
            </a:r>
            <a:r>
              <a:rPr lang="en-US" sz="1900" dirty="0"/>
              <a:t>RRS Providers)  </a:t>
            </a:r>
            <a:r>
              <a:rPr lang="en-US" sz="1900" dirty="0"/>
              <a:t>had less than 75% of their expected Initial Primary Frequency Response.</a:t>
            </a:r>
          </a:p>
          <a:p>
            <a:pPr lvl="2"/>
            <a:r>
              <a:rPr lang="en-US" sz="1900" dirty="0" smtClean="0"/>
              <a:t>12 </a:t>
            </a:r>
            <a:r>
              <a:rPr lang="en-US" sz="1900" dirty="0"/>
              <a:t>of </a:t>
            </a:r>
            <a:r>
              <a:rPr lang="en-US" sz="1900" dirty="0" smtClean="0"/>
              <a:t>49 </a:t>
            </a:r>
            <a:r>
              <a:rPr lang="en-US" sz="1900" dirty="0"/>
              <a:t>Evaluated Generation </a:t>
            </a:r>
            <a:r>
              <a:rPr lang="en-US" sz="1900" dirty="0" smtClean="0"/>
              <a:t>Resources(6 </a:t>
            </a:r>
            <a:r>
              <a:rPr lang="en-US" sz="1900" dirty="0"/>
              <a:t>of </a:t>
            </a:r>
            <a:r>
              <a:rPr lang="en-US" sz="1900" dirty="0" smtClean="0"/>
              <a:t>31 </a:t>
            </a:r>
            <a:r>
              <a:rPr lang="en-US" sz="1900" dirty="0"/>
              <a:t>RRS Providers)  </a:t>
            </a:r>
            <a:r>
              <a:rPr lang="en-US" sz="1900" dirty="0"/>
              <a:t>had less than 75% of their expected Sustained Primary Frequency </a:t>
            </a:r>
            <a:r>
              <a:rPr lang="en-US" sz="1900" dirty="0" smtClean="0"/>
              <a:t>Response.</a:t>
            </a:r>
          </a:p>
          <a:p>
            <a:pPr marL="457200" lvl="1" indent="0">
              <a:buNone/>
            </a:pPr>
            <a:endParaRPr lang="en-US" sz="23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Measurable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3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935" y="828675"/>
            <a:ext cx="8180173" cy="511651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Interconnection Minimum Frequency Response (IMFR) Performance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235430" y="3360673"/>
            <a:ext cx="21247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IMFR Performance currently 815.90 MW/0.1Hz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5834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Frequency Control Report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9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CPS1 Performance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213" y="1040505"/>
            <a:ext cx="3724979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RMS1 Performance of ERCOT Frequency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10010</TotalTime>
  <Words>345</Words>
  <Application>Microsoft Office PowerPoint</Application>
  <PresentationFormat>On-screen Show (4:3)</PresentationFormat>
  <Paragraphs>48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Custom Design</vt:lpstr>
      <vt:lpstr>PowerPoint Presentation</vt:lpstr>
      <vt:lpstr>Report Overview &amp; Notes</vt:lpstr>
      <vt:lpstr>Meeting Minutes</vt:lpstr>
      <vt:lpstr>Frequency Measurable Events Performance</vt:lpstr>
      <vt:lpstr>Frequency Measurable Events</vt:lpstr>
      <vt:lpstr>Interconnection Minimum Frequency Response (IMFR) Performance</vt:lpstr>
      <vt:lpstr>Frequency Control Report</vt:lpstr>
      <vt:lpstr>CPS1 Performance</vt:lpstr>
      <vt:lpstr>RMS1 Performance of ERCOT Frequency</vt:lpstr>
      <vt:lpstr>Frequency Profile Analysis</vt:lpstr>
      <vt:lpstr>Time Error Corrections</vt:lpstr>
      <vt:lpstr>ERCOT Total Energy</vt:lpstr>
      <vt:lpstr>ERCOT Total Energy from Wind Generation</vt:lpstr>
      <vt:lpstr>ERCOT % Energy from Wind Generation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Percy A. Galliguez</cp:lastModifiedBy>
  <cp:revision>424</cp:revision>
  <cp:lastPrinted>2013-01-30T23:16:36Z</cp:lastPrinted>
  <dcterms:created xsi:type="dcterms:W3CDTF">2010-04-12T23:12:02Z</dcterms:created>
  <dcterms:modified xsi:type="dcterms:W3CDTF">2018-09-04T21:28:19Z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