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41" r:id="rId4"/>
  </p:sldMasterIdLst>
  <p:notesMasterIdLst>
    <p:notesMasterId r:id="rId121"/>
  </p:notesMasterIdLst>
  <p:handoutMasterIdLst>
    <p:handoutMasterId r:id="rId122"/>
  </p:handoutMasterIdLst>
  <p:sldIdLst>
    <p:sldId id="306" r:id="rId5"/>
    <p:sldId id="356" r:id="rId6"/>
    <p:sldId id="475" r:id="rId7"/>
    <p:sldId id="430" r:id="rId8"/>
    <p:sldId id="493" r:id="rId9"/>
    <p:sldId id="355" r:id="rId10"/>
    <p:sldId id="313" r:id="rId11"/>
    <p:sldId id="308" r:id="rId12"/>
    <p:sldId id="311" r:id="rId13"/>
    <p:sldId id="310" r:id="rId14"/>
    <p:sldId id="309" r:id="rId15"/>
    <p:sldId id="466" r:id="rId16"/>
    <p:sldId id="467" r:id="rId17"/>
    <p:sldId id="314" r:id="rId18"/>
    <p:sldId id="312" r:id="rId19"/>
    <p:sldId id="316" r:id="rId20"/>
    <p:sldId id="315" r:id="rId21"/>
    <p:sldId id="322" r:id="rId22"/>
    <p:sldId id="321" r:id="rId23"/>
    <p:sldId id="323" r:id="rId24"/>
    <p:sldId id="325" r:id="rId25"/>
    <p:sldId id="327" r:id="rId26"/>
    <p:sldId id="328" r:id="rId27"/>
    <p:sldId id="330" r:id="rId28"/>
    <p:sldId id="442" r:id="rId29"/>
    <p:sldId id="335" r:id="rId30"/>
    <p:sldId id="336" r:id="rId31"/>
    <p:sldId id="339" r:id="rId32"/>
    <p:sldId id="433" r:id="rId33"/>
    <p:sldId id="441" r:id="rId34"/>
    <p:sldId id="434" r:id="rId35"/>
    <p:sldId id="317" r:id="rId36"/>
    <p:sldId id="366" r:id="rId37"/>
    <p:sldId id="364" r:id="rId38"/>
    <p:sldId id="365" r:id="rId39"/>
    <p:sldId id="432" r:id="rId40"/>
    <p:sldId id="497" r:id="rId41"/>
    <p:sldId id="498" r:id="rId42"/>
    <p:sldId id="499" r:id="rId43"/>
    <p:sldId id="500" r:id="rId44"/>
    <p:sldId id="490" r:id="rId45"/>
    <p:sldId id="492" r:id="rId46"/>
    <p:sldId id="357" r:id="rId47"/>
    <p:sldId id="381" r:id="rId48"/>
    <p:sldId id="427" r:id="rId49"/>
    <p:sldId id="383" r:id="rId50"/>
    <p:sldId id="428" r:id="rId51"/>
    <p:sldId id="477" r:id="rId52"/>
    <p:sldId id="476" r:id="rId53"/>
    <p:sldId id="487" r:id="rId54"/>
    <p:sldId id="372" r:id="rId55"/>
    <p:sldId id="426" r:id="rId56"/>
    <p:sldId id="374" r:id="rId57"/>
    <p:sldId id="377" r:id="rId58"/>
    <p:sldId id="436" r:id="rId59"/>
    <p:sldId id="379" r:id="rId60"/>
    <p:sldId id="488" r:id="rId61"/>
    <p:sldId id="380" r:id="rId62"/>
    <p:sldId id="390" r:id="rId63"/>
    <p:sldId id="429" r:id="rId64"/>
    <p:sldId id="396" r:id="rId65"/>
    <p:sldId id="486" r:id="rId66"/>
    <p:sldId id="393" r:id="rId67"/>
    <p:sldId id="392" r:id="rId68"/>
    <p:sldId id="389" r:id="rId69"/>
    <p:sldId id="397" r:id="rId70"/>
    <p:sldId id="398" r:id="rId71"/>
    <p:sldId id="399" r:id="rId72"/>
    <p:sldId id="402" r:id="rId73"/>
    <p:sldId id="404" r:id="rId74"/>
    <p:sldId id="483" r:id="rId75"/>
    <p:sldId id="406" r:id="rId76"/>
    <p:sldId id="437" r:id="rId77"/>
    <p:sldId id="408" r:id="rId78"/>
    <p:sldId id="358" r:id="rId79"/>
    <p:sldId id="446" r:id="rId80"/>
    <p:sldId id="479" r:id="rId81"/>
    <p:sldId id="468" r:id="rId82"/>
    <p:sldId id="469" r:id="rId83"/>
    <p:sldId id="480" r:id="rId84"/>
    <p:sldId id="470" r:id="rId85"/>
    <p:sldId id="471" r:id="rId86"/>
    <p:sldId id="472" r:id="rId87"/>
    <p:sldId id="473" r:id="rId88"/>
    <p:sldId id="478" r:id="rId89"/>
    <p:sldId id="481" r:id="rId90"/>
    <p:sldId id="482" r:id="rId91"/>
    <p:sldId id="410" r:id="rId92"/>
    <p:sldId id="411" r:id="rId93"/>
    <p:sldId id="409" r:id="rId94"/>
    <p:sldId id="412" r:id="rId95"/>
    <p:sldId id="415" r:id="rId96"/>
    <p:sldId id="443" r:id="rId97"/>
    <p:sldId id="444" r:id="rId98"/>
    <p:sldId id="416" r:id="rId99"/>
    <p:sldId id="359" r:id="rId100"/>
    <p:sldId id="425" r:id="rId101"/>
    <p:sldId id="417" r:id="rId102"/>
    <p:sldId id="424" r:id="rId103"/>
    <p:sldId id="435" r:id="rId104"/>
    <p:sldId id="431" r:id="rId105"/>
    <p:sldId id="494" r:id="rId106"/>
    <p:sldId id="495" r:id="rId107"/>
    <p:sldId id="496" r:id="rId108"/>
    <p:sldId id="438" r:id="rId109"/>
    <p:sldId id="329" r:id="rId110"/>
    <p:sldId id="341" r:id="rId111"/>
    <p:sldId id="342" r:id="rId112"/>
    <p:sldId id="343" r:id="rId113"/>
    <p:sldId id="344" r:id="rId114"/>
    <p:sldId id="345" r:id="rId115"/>
    <p:sldId id="346" r:id="rId116"/>
    <p:sldId id="350" r:id="rId117"/>
    <p:sldId id="352" r:id="rId118"/>
    <p:sldId id="353" r:id="rId119"/>
    <p:sldId id="354" r:id="rId120"/>
  </p:sldIdLst>
  <p:sldSz cx="9144000" cy="6858000" type="screen4x3"/>
  <p:notesSz cx="7010400" cy="9296400"/>
  <p:custDataLst>
    <p:tags r:id="rId1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064" userDrawn="1">
          <p15:clr>
            <a:srgbClr val="A4A3A4"/>
          </p15:clr>
        </p15:guide>
        <p15:guide id="4" pos="39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er, Art" initials="DA" lastIdx="11" clrIdx="0">
    <p:extLst>
      <p:ext uri="{19B8F6BF-5375-455C-9EA6-DF929625EA0E}">
        <p15:presenceInfo xmlns:p15="http://schemas.microsoft.com/office/powerpoint/2012/main" userId="S-1-5-21-639947351-343809578-3807592339-42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a:srgbClr val="FDE5CD"/>
    <a:srgbClr val="F2ECE5"/>
    <a:srgbClr val="F3EDE6"/>
    <a:srgbClr val="FDF7F0"/>
    <a:srgbClr val="F7F1EA"/>
    <a:srgbClr val="B45F07"/>
    <a:srgbClr val="1B9558"/>
    <a:srgbClr val="FFFFFF"/>
    <a:srgbClr val="00AE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35" autoAdjust="0"/>
    <p:restoredTop sz="94434" autoAdjust="0"/>
  </p:normalViewPr>
  <p:slideViewPr>
    <p:cSldViewPr snapToGrid="0" showGuides="1">
      <p:cViewPr varScale="1">
        <p:scale>
          <a:sx n="132" d="100"/>
          <a:sy n="132" d="100"/>
        </p:scale>
        <p:origin x="1242" y="132"/>
      </p:cViewPr>
      <p:guideLst>
        <p:guide orient="horz" pos="2160"/>
        <p:guide pos="2880"/>
        <p:guide orient="horz" pos="2064"/>
        <p:guide pos="3936"/>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54174"/>
    </p:cViewPr>
  </p:sorterViewPr>
  <p:notesViewPr>
    <p:cSldViewPr snapToGrid="0" showGuides="1">
      <p:cViewPr varScale="1">
        <p:scale>
          <a:sx n="76" d="100"/>
          <a:sy n="76" d="100"/>
        </p:scale>
        <p:origin x="2052" y="102"/>
      </p:cViewPr>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tags" Target="tags/tag1.xml"/><Relationship Id="rId128"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viewProps" Target="viewProps.xml"/><Relationship Id="rId147"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8-30T10:52:36.561" idx="8">
    <p:pos x="10" y="10"/>
    <p:text>change animation</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4C63FD-7798-4044-8E21-919719855E06}" type="doc">
      <dgm:prSet loTypeId="urn:microsoft.com/office/officeart/2005/8/layout/hierarchy2" loCatId="hierarchy" qsTypeId="urn:microsoft.com/office/officeart/2005/8/quickstyle/simple1" qsCatId="simple" csTypeId="urn:microsoft.com/office/officeart/2005/8/colors/accent1_4" csCatId="accent1" phldr="1"/>
      <dgm:spPr/>
      <dgm:t>
        <a:bodyPr/>
        <a:lstStyle/>
        <a:p>
          <a:endParaRPr lang="en-US"/>
        </a:p>
      </dgm:t>
    </dgm:pt>
    <dgm:pt modelId="{423D75CC-5DA4-44B2-86D1-F5DC120897D4}">
      <dgm:prSet phldrT="[Text]"/>
      <dgm:spPr>
        <a:solidFill>
          <a:schemeClr val="bg1">
            <a:lumMod val="50000"/>
          </a:schemeClr>
        </a:solidFill>
      </dgm:spPr>
      <dgm:t>
        <a:bodyPr/>
        <a:lstStyle/>
        <a:p>
          <a:r>
            <a:rPr lang="en-US" b="1" dirty="0"/>
            <a:t>LSE</a:t>
          </a:r>
          <a:r>
            <a:rPr lang="en-US" dirty="0"/>
            <a:t>         </a:t>
          </a:r>
          <a:endParaRPr lang="en-US" dirty="0" smtClean="0"/>
        </a:p>
        <a:p>
          <a:r>
            <a:rPr lang="en-US" dirty="0" smtClean="0"/>
            <a:t>Load </a:t>
          </a:r>
          <a:r>
            <a:rPr lang="en-US" dirty="0"/>
            <a:t>Serving Entity</a:t>
          </a:r>
        </a:p>
      </dgm:t>
    </dgm:pt>
    <dgm:pt modelId="{2FDDBEE3-D9C2-45E8-B2BA-281B5F015C8F}" type="parTrans" cxnId="{49D2A338-A1A5-4289-960D-A6F6ACB78CEE}">
      <dgm:prSet/>
      <dgm:spPr/>
      <dgm:t>
        <a:bodyPr/>
        <a:lstStyle/>
        <a:p>
          <a:endParaRPr lang="en-US"/>
        </a:p>
      </dgm:t>
    </dgm:pt>
    <dgm:pt modelId="{39CF66C3-4D47-4606-B251-F7AA094C6D16}" type="sibTrans" cxnId="{49D2A338-A1A5-4289-960D-A6F6ACB78CEE}">
      <dgm:prSet/>
      <dgm:spPr/>
      <dgm:t>
        <a:bodyPr/>
        <a:lstStyle/>
        <a:p>
          <a:endParaRPr lang="en-US"/>
        </a:p>
      </dgm:t>
    </dgm:pt>
    <dgm:pt modelId="{0DD0A3A2-ABB7-4D43-8405-46A8C6D87CC0}">
      <dgm:prSet phldrT="[Text]"/>
      <dgm:spPr>
        <a:solidFill>
          <a:schemeClr val="accent1">
            <a:lumMod val="75000"/>
          </a:schemeClr>
        </a:solidFill>
      </dgm:spPr>
      <dgm:t>
        <a:bodyPr/>
        <a:lstStyle/>
        <a:p>
          <a:r>
            <a:rPr lang="en-US" b="1" dirty="0"/>
            <a:t>REP        </a:t>
          </a:r>
          <a:endParaRPr lang="en-US" b="1" dirty="0" smtClean="0"/>
        </a:p>
        <a:p>
          <a:r>
            <a:rPr lang="en-US" b="0" dirty="0" smtClean="0"/>
            <a:t>Retail </a:t>
          </a:r>
          <a:r>
            <a:rPr lang="en-US" b="0" dirty="0"/>
            <a:t>Electric Provider</a:t>
          </a:r>
        </a:p>
      </dgm:t>
    </dgm:pt>
    <dgm:pt modelId="{933B04CA-4205-4516-8537-152EEBF6F7CD}" type="parTrans" cxnId="{51959D5F-00B4-452A-8B33-11183EFE6323}">
      <dgm:prSet/>
      <dgm:spPr>
        <a:ln w="31750">
          <a:solidFill>
            <a:schemeClr val="accent1">
              <a:lumMod val="75000"/>
            </a:schemeClr>
          </a:solidFill>
        </a:ln>
      </dgm:spPr>
      <dgm:t>
        <a:bodyPr/>
        <a:lstStyle/>
        <a:p>
          <a:endParaRPr lang="en-US" dirty="0"/>
        </a:p>
      </dgm:t>
    </dgm:pt>
    <dgm:pt modelId="{A64C1316-74D6-44E9-AE3A-B8C8E2C825F4}" type="sibTrans" cxnId="{51959D5F-00B4-452A-8B33-11183EFE6323}">
      <dgm:prSet/>
      <dgm:spPr/>
      <dgm:t>
        <a:bodyPr/>
        <a:lstStyle/>
        <a:p>
          <a:endParaRPr lang="en-US"/>
        </a:p>
      </dgm:t>
    </dgm:pt>
    <dgm:pt modelId="{A882146C-4645-433B-B6D2-09E9E48D2656}">
      <dgm:prSet phldrT="[Text]"/>
      <dgm:spPr>
        <a:solidFill>
          <a:schemeClr val="accent3">
            <a:lumMod val="75000"/>
          </a:schemeClr>
        </a:solidFill>
      </dgm:spPr>
      <dgm:t>
        <a:bodyPr/>
        <a:lstStyle/>
        <a:p>
          <a:r>
            <a:rPr lang="en-US" b="1" dirty="0"/>
            <a:t>ROR         </a:t>
          </a:r>
          <a:endParaRPr lang="en-US" b="1" dirty="0" smtClean="0"/>
        </a:p>
        <a:p>
          <a:r>
            <a:rPr lang="en-US" b="1" dirty="0" smtClean="0"/>
            <a:t> </a:t>
          </a:r>
          <a:r>
            <a:rPr lang="en-US" b="0" dirty="0"/>
            <a:t>REP of Record</a:t>
          </a:r>
        </a:p>
      </dgm:t>
    </dgm:pt>
    <dgm:pt modelId="{96456EF6-4420-40FE-B03E-161A6CABC360}" type="parTrans" cxnId="{2F9E511B-5AE4-4413-A173-BD2A92542D6C}">
      <dgm:prSet/>
      <dgm:spPr>
        <a:ln w="31750">
          <a:solidFill>
            <a:schemeClr val="accent1">
              <a:lumMod val="75000"/>
            </a:schemeClr>
          </a:solidFill>
        </a:ln>
      </dgm:spPr>
      <dgm:t>
        <a:bodyPr/>
        <a:lstStyle/>
        <a:p>
          <a:endParaRPr lang="en-US"/>
        </a:p>
      </dgm:t>
    </dgm:pt>
    <dgm:pt modelId="{69BAD194-F80B-46BF-BDBA-CFBFA1502F2E}" type="sibTrans" cxnId="{2F9E511B-5AE4-4413-A173-BD2A92542D6C}">
      <dgm:prSet/>
      <dgm:spPr/>
      <dgm:t>
        <a:bodyPr/>
        <a:lstStyle/>
        <a:p>
          <a:endParaRPr lang="en-US"/>
        </a:p>
      </dgm:t>
    </dgm:pt>
    <dgm:pt modelId="{DE4CAF39-123A-41F5-B6E2-4F6F487B983A}">
      <dgm:prSet phldrT="[Text]"/>
      <dgm:spPr>
        <a:solidFill>
          <a:schemeClr val="accent1">
            <a:lumMod val="75000"/>
          </a:schemeClr>
        </a:solidFill>
      </dgm:spPr>
      <dgm:t>
        <a:bodyPr/>
        <a:lstStyle/>
        <a:p>
          <a:r>
            <a:rPr lang="en-US" b="1" dirty="0"/>
            <a:t>CR      </a:t>
          </a:r>
          <a:r>
            <a:rPr lang="en-US" b="0" dirty="0"/>
            <a:t>Competitive Retailer </a:t>
          </a:r>
          <a:endParaRPr lang="en-US" b="1" dirty="0"/>
        </a:p>
      </dgm:t>
    </dgm:pt>
    <dgm:pt modelId="{F62D25E1-514B-436C-BB24-6879882B611D}" type="parTrans" cxnId="{3BE8CED2-BCA1-489B-9F47-FC9072726CE2}">
      <dgm:prSet/>
      <dgm:spPr>
        <a:ln w="31750">
          <a:solidFill>
            <a:schemeClr val="accent1">
              <a:lumMod val="75000"/>
            </a:schemeClr>
          </a:solidFill>
        </a:ln>
      </dgm:spPr>
      <dgm:t>
        <a:bodyPr/>
        <a:lstStyle/>
        <a:p>
          <a:endParaRPr lang="en-US"/>
        </a:p>
      </dgm:t>
    </dgm:pt>
    <dgm:pt modelId="{4F01C8E3-9856-410B-ACE6-2C14B40B60EA}" type="sibTrans" cxnId="{3BE8CED2-BCA1-489B-9F47-FC9072726CE2}">
      <dgm:prSet/>
      <dgm:spPr/>
      <dgm:t>
        <a:bodyPr/>
        <a:lstStyle/>
        <a:p>
          <a:endParaRPr lang="en-US"/>
        </a:p>
      </dgm:t>
    </dgm:pt>
    <dgm:pt modelId="{60376FD2-0867-42E7-A226-07A1215FB3E7}">
      <dgm:prSet phldrT="[Text]"/>
      <dgm:spPr>
        <a:solidFill>
          <a:schemeClr val="accent1">
            <a:lumMod val="75000"/>
          </a:schemeClr>
        </a:solidFill>
      </dgm:spPr>
      <dgm:t>
        <a:bodyPr/>
        <a:lstStyle/>
        <a:p>
          <a:r>
            <a:rPr lang="en-US" b="1" dirty="0" smtClean="0"/>
            <a:t>MOU/EC</a:t>
          </a:r>
        </a:p>
        <a:p>
          <a:r>
            <a:rPr lang="en-US" b="0" dirty="0" smtClean="0"/>
            <a:t>Municipal/Coop</a:t>
          </a:r>
          <a:endParaRPr lang="en-US" b="0" dirty="0"/>
        </a:p>
      </dgm:t>
    </dgm:pt>
    <dgm:pt modelId="{B4ED458E-9633-491D-81B6-77D5BDCEC58A}" type="parTrans" cxnId="{99813DFF-1913-4235-A183-BCF8681D714D}">
      <dgm:prSet/>
      <dgm:spPr/>
      <dgm:t>
        <a:bodyPr/>
        <a:lstStyle/>
        <a:p>
          <a:endParaRPr lang="en-US"/>
        </a:p>
      </dgm:t>
    </dgm:pt>
    <dgm:pt modelId="{D93A6F55-42F4-4208-87D8-54A0A906F6D6}" type="sibTrans" cxnId="{99813DFF-1913-4235-A183-BCF8681D714D}">
      <dgm:prSet/>
      <dgm:spPr/>
      <dgm:t>
        <a:bodyPr/>
        <a:lstStyle/>
        <a:p>
          <a:endParaRPr lang="en-US"/>
        </a:p>
      </dgm:t>
    </dgm:pt>
    <dgm:pt modelId="{0C7CBEC1-99C3-4B68-A37B-7C7DDBAB7AF0}" type="pres">
      <dgm:prSet presAssocID="{874C63FD-7798-4044-8E21-919719855E06}" presName="diagram" presStyleCnt="0">
        <dgm:presLayoutVars>
          <dgm:chPref val="1"/>
          <dgm:dir/>
          <dgm:animOne val="branch"/>
          <dgm:animLvl val="lvl"/>
          <dgm:resizeHandles val="exact"/>
        </dgm:presLayoutVars>
      </dgm:prSet>
      <dgm:spPr/>
      <dgm:t>
        <a:bodyPr/>
        <a:lstStyle/>
        <a:p>
          <a:endParaRPr lang="en-US"/>
        </a:p>
      </dgm:t>
    </dgm:pt>
    <dgm:pt modelId="{3C1202F4-21C9-4EB9-BECB-96BEB5E36F7E}" type="pres">
      <dgm:prSet presAssocID="{423D75CC-5DA4-44B2-86D1-F5DC120897D4}" presName="root1" presStyleCnt="0"/>
      <dgm:spPr/>
    </dgm:pt>
    <dgm:pt modelId="{73339AE9-068C-47DC-B773-1F37CFFA86A6}" type="pres">
      <dgm:prSet presAssocID="{423D75CC-5DA4-44B2-86D1-F5DC120897D4}" presName="LevelOneTextNode" presStyleLbl="node0" presStyleIdx="0" presStyleCnt="2" custScaleY="132599">
        <dgm:presLayoutVars>
          <dgm:chPref val="3"/>
        </dgm:presLayoutVars>
      </dgm:prSet>
      <dgm:spPr/>
      <dgm:t>
        <a:bodyPr/>
        <a:lstStyle/>
        <a:p>
          <a:endParaRPr lang="en-US"/>
        </a:p>
      </dgm:t>
    </dgm:pt>
    <dgm:pt modelId="{6096EB2C-A13A-47DD-AD41-A1DCF044CFE7}" type="pres">
      <dgm:prSet presAssocID="{423D75CC-5DA4-44B2-86D1-F5DC120897D4}" presName="level2hierChild" presStyleCnt="0"/>
      <dgm:spPr/>
    </dgm:pt>
    <dgm:pt modelId="{F7421479-1805-4326-B74D-F34EBCAA5BAA}" type="pres">
      <dgm:prSet presAssocID="{933B04CA-4205-4516-8537-152EEBF6F7CD}" presName="conn2-1" presStyleLbl="parChTrans1D2" presStyleIdx="0" presStyleCnt="2"/>
      <dgm:spPr/>
      <dgm:t>
        <a:bodyPr/>
        <a:lstStyle/>
        <a:p>
          <a:endParaRPr lang="en-US"/>
        </a:p>
      </dgm:t>
    </dgm:pt>
    <dgm:pt modelId="{BA3AF7D2-86BC-4C72-A30B-05A2D3A78BF4}" type="pres">
      <dgm:prSet presAssocID="{933B04CA-4205-4516-8537-152EEBF6F7CD}" presName="connTx" presStyleLbl="parChTrans1D2" presStyleIdx="0" presStyleCnt="2"/>
      <dgm:spPr/>
      <dgm:t>
        <a:bodyPr/>
        <a:lstStyle/>
        <a:p>
          <a:endParaRPr lang="en-US"/>
        </a:p>
      </dgm:t>
    </dgm:pt>
    <dgm:pt modelId="{EF0F53CF-B47C-498A-828F-A92877438715}" type="pres">
      <dgm:prSet presAssocID="{0DD0A3A2-ABB7-4D43-8405-46A8C6D87CC0}" presName="root2" presStyleCnt="0"/>
      <dgm:spPr/>
    </dgm:pt>
    <dgm:pt modelId="{006F1CCA-45F3-46DE-854B-A351AF85FC77}" type="pres">
      <dgm:prSet presAssocID="{0DD0A3A2-ABB7-4D43-8405-46A8C6D87CC0}" presName="LevelTwoTextNode" presStyleLbl="node2" presStyleIdx="0" presStyleCnt="2" custScaleY="115000" custLinFactNeighborX="0" custLinFactNeighborY="-52876">
        <dgm:presLayoutVars>
          <dgm:chPref val="3"/>
        </dgm:presLayoutVars>
      </dgm:prSet>
      <dgm:spPr/>
      <dgm:t>
        <a:bodyPr/>
        <a:lstStyle/>
        <a:p>
          <a:endParaRPr lang="en-US"/>
        </a:p>
      </dgm:t>
    </dgm:pt>
    <dgm:pt modelId="{4F935EBB-45D2-4EE0-AFE7-84E7B6CD14D9}" type="pres">
      <dgm:prSet presAssocID="{0DD0A3A2-ABB7-4D43-8405-46A8C6D87CC0}" presName="level3hierChild" presStyleCnt="0"/>
      <dgm:spPr/>
    </dgm:pt>
    <dgm:pt modelId="{CD894128-9586-426F-AB2B-D74576D11770}" type="pres">
      <dgm:prSet presAssocID="{96456EF6-4420-40FE-B03E-161A6CABC360}" presName="conn2-1" presStyleLbl="parChTrans1D3" presStyleIdx="0" presStyleCnt="1"/>
      <dgm:spPr/>
      <dgm:t>
        <a:bodyPr/>
        <a:lstStyle/>
        <a:p>
          <a:endParaRPr lang="en-US"/>
        </a:p>
      </dgm:t>
    </dgm:pt>
    <dgm:pt modelId="{1883B602-4369-47ED-AE96-D033B7F461FC}" type="pres">
      <dgm:prSet presAssocID="{96456EF6-4420-40FE-B03E-161A6CABC360}" presName="connTx" presStyleLbl="parChTrans1D3" presStyleIdx="0" presStyleCnt="1"/>
      <dgm:spPr/>
      <dgm:t>
        <a:bodyPr/>
        <a:lstStyle/>
        <a:p>
          <a:endParaRPr lang="en-US"/>
        </a:p>
      </dgm:t>
    </dgm:pt>
    <dgm:pt modelId="{0F9E5F79-BB4A-4734-87C8-87870D0CB7DC}" type="pres">
      <dgm:prSet presAssocID="{A882146C-4645-433B-B6D2-09E9E48D2656}" presName="root2" presStyleCnt="0"/>
      <dgm:spPr/>
    </dgm:pt>
    <dgm:pt modelId="{526049BE-E29F-484F-BA97-D801B6660E60}" type="pres">
      <dgm:prSet presAssocID="{A882146C-4645-433B-B6D2-09E9E48D2656}" presName="LevelTwoTextNode" presStyleLbl="node3" presStyleIdx="0" presStyleCnt="1" custScaleY="115000">
        <dgm:presLayoutVars>
          <dgm:chPref val="3"/>
        </dgm:presLayoutVars>
      </dgm:prSet>
      <dgm:spPr/>
      <dgm:t>
        <a:bodyPr/>
        <a:lstStyle/>
        <a:p>
          <a:endParaRPr lang="en-US"/>
        </a:p>
      </dgm:t>
    </dgm:pt>
    <dgm:pt modelId="{54D1DD1F-B09B-4A0B-91CC-D6869A80662C}" type="pres">
      <dgm:prSet presAssocID="{A882146C-4645-433B-B6D2-09E9E48D2656}" presName="level3hierChild" presStyleCnt="0"/>
      <dgm:spPr/>
    </dgm:pt>
    <dgm:pt modelId="{D50077AF-156F-44B5-A867-2A49B7E25E75}" type="pres">
      <dgm:prSet presAssocID="{F62D25E1-514B-436C-BB24-6879882B611D}" presName="conn2-1" presStyleLbl="parChTrans1D2" presStyleIdx="1" presStyleCnt="2"/>
      <dgm:spPr/>
      <dgm:t>
        <a:bodyPr/>
        <a:lstStyle/>
        <a:p>
          <a:endParaRPr lang="en-US"/>
        </a:p>
      </dgm:t>
    </dgm:pt>
    <dgm:pt modelId="{99B9F2BB-FCFC-4912-823D-4E32905FE89C}" type="pres">
      <dgm:prSet presAssocID="{F62D25E1-514B-436C-BB24-6879882B611D}" presName="connTx" presStyleLbl="parChTrans1D2" presStyleIdx="1" presStyleCnt="2"/>
      <dgm:spPr/>
      <dgm:t>
        <a:bodyPr/>
        <a:lstStyle/>
        <a:p>
          <a:endParaRPr lang="en-US"/>
        </a:p>
      </dgm:t>
    </dgm:pt>
    <dgm:pt modelId="{C9DB7430-6BC3-4143-B4F8-43F418F69D53}" type="pres">
      <dgm:prSet presAssocID="{DE4CAF39-123A-41F5-B6E2-4F6F487B983A}" presName="root2" presStyleCnt="0"/>
      <dgm:spPr/>
    </dgm:pt>
    <dgm:pt modelId="{BE8A6ABD-16E4-468F-9D97-41C8B1F4A7A3}" type="pres">
      <dgm:prSet presAssocID="{DE4CAF39-123A-41F5-B6E2-4F6F487B983A}" presName="LevelTwoTextNode" presStyleLbl="node2" presStyleIdx="1" presStyleCnt="2" custLinFactNeighborX="0" custLinFactNeighborY="-47125">
        <dgm:presLayoutVars>
          <dgm:chPref val="3"/>
        </dgm:presLayoutVars>
      </dgm:prSet>
      <dgm:spPr/>
      <dgm:t>
        <a:bodyPr/>
        <a:lstStyle/>
        <a:p>
          <a:endParaRPr lang="en-US"/>
        </a:p>
      </dgm:t>
    </dgm:pt>
    <dgm:pt modelId="{AACA5311-A183-4D0B-BDFA-9D55C9EE16B5}" type="pres">
      <dgm:prSet presAssocID="{DE4CAF39-123A-41F5-B6E2-4F6F487B983A}" presName="level3hierChild" presStyleCnt="0"/>
      <dgm:spPr/>
    </dgm:pt>
    <dgm:pt modelId="{9B36C2E1-1740-4202-A3BE-EAD69A030F61}" type="pres">
      <dgm:prSet presAssocID="{60376FD2-0867-42E7-A226-07A1215FB3E7}" presName="root1" presStyleCnt="0"/>
      <dgm:spPr/>
    </dgm:pt>
    <dgm:pt modelId="{66ADAAA1-0762-48E6-9444-5D5605EAB14A}" type="pres">
      <dgm:prSet presAssocID="{60376FD2-0867-42E7-A226-07A1215FB3E7}" presName="LevelOneTextNode" presStyleLbl="node0" presStyleIdx="1" presStyleCnt="2" custLinFactX="40000" custLinFactNeighborX="100000" custLinFactNeighborY="22322">
        <dgm:presLayoutVars>
          <dgm:chPref val="3"/>
        </dgm:presLayoutVars>
      </dgm:prSet>
      <dgm:spPr/>
      <dgm:t>
        <a:bodyPr/>
        <a:lstStyle/>
        <a:p>
          <a:endParaRPr lang="en-US"/>
        </a:p>
      </dgm:t>
    </dgm:pt>
    <dgm:pt modelId="{A2230991-CFA3-4A4E-9E4C-028CE877E989}" type="pres">
      <dgm:prSet presAssocID="{60376FD2-0867-42E7-A226-07A1215FB3E7}" presName="level2hierChild" presStyleCnt="0"/>
      <dgm:spPr/>
    </dgm:pt>
  </dgm:ptLst>
  <dgm:cxnLst>
    <dgm:cxn modelId="{69F545DB-4920-43EC-B883-9021B2ED8772}" type="presOf" srcId="{DE4CAF39-123A-41F5-B6E2-4F6F487B983A}" destId="{BE8A6ABD-16E4-468F-9D97-41C8B1F4A7A3}" srcOrd="0" destOrd="0" presId="urn:microsoft.com/office/officeart/2005/8/layout/hierarchy2"/>
    <dgm:cxn modelId="{341E7E26-0EB8-4480-8FD0-3B8C073E75F7}" type="presOf" srcId="{F62D25E1-514B-436C-BB24-6879882B611D}" destId="{99B9F2BB-FCFC-4912-823D-4E32905FE89C}" srcOrd="1" destOrd="0" presId="urn:microsoft.com/office/officeart/2005/8/layout/hierarchy2"/>
    <dgm:cxn modelId="{99E04FC2-A1A2-4EE0-94A5-E3114B55C98C}" type="presOf" srcId="{0DD0A3A2-ABB7-4D43-8405-46A8C6D87CC0}" destId="{006F1CCA-45F3-46DE-854B-A351AF85FC77}" srcOrd="0" destOrd="0" presId="urn:microsoft.com/office/officeart/2005/8/layout/hierarchy2"/>
    <dgm:cxn modelId="{ED785D15-BB6E-4528-AF3F-3F7B5D517DEA}" type="presOf" srcId="{933B04CA-4205-4516-8537-152EEBF6F7CD}" destId="{BA3AF7D2-86BC-4C72-A30B-05A2D3A78BF4}" srcOrd="1" destOrd="0" presId="urn:microsoft.com/office/officeart/2005/8/layout/hierarchy2"/>
    <dgm:cxn modelId="{024A116D-DE3E-45C6-99F2-1D0847B5C7CD}" type="presOf" srcId="{F62D25E1-514B-436C-BB24-6879882B611D}" destId="{D50077AF-156F-44B5-A867-2A49B7E25E75}" srcOrd="0" destOrd="0" presId="urn:microsoft.com/office/officeart/2005/8/layout/hierarchy2"/>
    <dgm:cxn modelId="{89EB626B-BFC7-41C9-A8D0-4EAE8C7EAD65}" type="presOf" srcId="{96456EF6-4420-40FE-B03E-161A6CABC360}" destId="{CD894128-9586-426F-AB2B-D74576D11770}" srcOrd="0" destOrd="0" presId="urn:microsoft.com/office/officeart/2005/8/layout/hierarchy2"/>
    <dgm:cxn modelId="{0EE581F3-6A00-426B-85FD-252EE95D287B}" type="presOf" srcId="{A882146C-4645-433B-B6D2-09E9E48D2656}" destId="{526049BE-E29F-484F-BA97-D801B6660E60}" srcOrd="0" destOrd="0" presId="urn:microsoft.com/office/officeart/2005/8/layout/hierarchy2"/>
    <dgm:cxn modelId="{C30730B8-94FB-43EB-8405-F0DD5DC0C896}" type="presOf" srcId="{60376FD2-0867-42E7-A226-07A1215FB3E7}" destId="{66ADAAA1-0762-48E6-9444-5D5605EAB14A}" srcOrd="0" destOrd="0" presId="urn:microsoft.com/office/officeart/2005/8/layout/hierarchy2"/>
    <dgm:cxn modelId="{99813DFF-1913-4235-A183-BCF8681D714D}" srcId="{874C63FD-7798-4044-8E21-919719855E06}" destId="{60376FD2-0867-42E7-A226-07A1215FB3E7}" srcOrd="1" destOrd="0" parTransId="{B4ED458E-9633-491D-81B6-77D5BDCEC58A}" sibTransId="{D93A6F55-42F4-4208-87D8-54A0A906F6D6}"/>
    <dgm:cxn modelId="{6F95D816-8F42-40C6-96AA-D649788F84F8}" type="presOf" srcId="{423D75CC-5DA4-44B2-86D1-F5DC120897D4}" destId="{73339AE9-068C-47DC-B773-1F37CFFA86A6}" srcOrd="0" destOrd="0" presId="urn:microsoft.com/office/officeart/2005/8/layout/hierarchy2"/>
    <dgm:cxn modelId="{49D2A338-A1A5-4289-960D-A6F6ACB78CEE}" srcId="{874C63FD-7798-4044-8E21-919719855E06}" destId="{423D75CC-5DA4-44B2-86D1-F5DC120897D4}" srcOrd="0" destOrd="0" parTransId="{2FDDBEE3-D9C2-45E8-B2BA-281B5F015C8F}" sibTransId="{39CF66C3-4D47-4606-B251-F7AA094C6D16}"/>
    <dgm:cxn modelId="{59EF52FA-70DE-450C-9ACF-2845F0348BA1}" type="presOf" srcId="{96456EF6-4420-40FE-B03E-161A6CABC360}" destId="{1883B602-4369-47ED-AE96-D033B7F461FC}" srcOrd="1" destOrd="0" presId="urn:microsoft.com/office/officeart/2005/8/layout/hierarchy2"/>
    <dgm:cxn modelId="{5D2BDC5F-B3A7-425C-88ED-B1079AABFB36}" type="presOf" srcId="{874C63FD-7798-4044-8E21-919719855E06}" destId="{0C7CBEC1-99C3-4B68-A37B-7C7DDBAB7AF0}" srcOrd="0" destOrd="0" presId="urn:microsoft.com/office/officeart/2005/8/layout/hierarchy2"/>
    <dgm:cxn modelId="{51959D5F-00B4-452A-8B33-11183EFE6323}" srcId="{423D75CC-5DA4-44B2-86D1-F5DC120897D4}" destId="{0DD0A3A2-ABB7-4D43-8405-46A8C6D87CC0}" srcOrd="0" destOrd="0" parTransId="{933B04CA-4205-4516-8537-152EEBF6F7CD}" sibTransId="{A64C1316-74D6-44E9-AE3A-B8C8E2C825F4}"/>
    <dgm:cxn modelId="{8C4E3682-2770-4557-9C8F-B50325DCF25F}" type="presOf" srcId="{933B04CA-4205-4516-8537-152EEBF6F7CD}" destId="{F7421479-1805-4326-B74D-F34EBCAA5BAA}" srcOrd="0" destOrd="0" presId="urn:microsoft.com/office/officeart/2005/8/layout/hierarchy2"/>
    <dgm:cxn modelId="{2F9E511B-5AE4-4413-A173-BD2A92542D6C}" srcId="{0DD0A3A2-ABB7-4D43-8405-46A8C6D87CC0}" destId="{A882146C-4645-433B-B6D2-09E9E48D2656}" srcOrd="0" destOrd="0" parTransId="{96456EF6-4420-40FE-B03E-161A6CABC360}" sibTransId="{69BAD194-F80B-46BF-BDBA-CFBFA1502F2E}"/>
    <dgm:cxn modelId="{3BE8CED2-BCA1-489B-9F47-FC9072726CE2}" srcId="{423D75CC-5DA4-44B2-86D1-F5DC120897D4}" destId="{DE4CAF39-123A-41F5-B6E2-4F6F487B983A}" srcOrd="1" destOrd="0" parTransId="{F62D25E1-514B-436C-BB24-6879882B611D}" sibTransId="{4F01C8E3-9856-410B-ACE6-2C14B40B60EA}"/>
    <dgm:cxn modelId="{E6387B61-E1EB-472F-BEFD-88A1F410ABA6}" type="presParOf" srcId="{0C7CBEC1-99C3-4B68-A37B-7C7DDBAB7AF0}" destId="{3C1202F4-21C9-4EB9-BECB-96BEB5E36F7E}" srcOrd="0" destOrd="0" presId="urn:microsoft.com/office/officeart/2005/8/layout/hierarchy2"/>
    <dgm:cxn modelId="{5D679FF5-D5ED-4000-BA83-4F468328C013}" type="presParOf" srcId="{3C1202F4-21C9-4EB9-BECB-96BEB5E36F7E}" destId="{73339AE9-068C-47DC-B773-1F37CFFA86A6}" srcOrd="0" destOrd="0" presId="urn:microsoft.com/office/officeart/2005/8/layout/hierarchy2"/>
    <dgm:cxn modelId="{BD45A2AA-158E-4DD0-A02C-70A7C469E43A}" type="presParOf" srcId="{3C1202F4-21C9-4EB9-BECB-96BEB5E36F7E}" destId="{6096EB2C-A13A-47DD-AD41-A1DCF044CFE7}" srcOrd="1" destOrd="0" presId="urn:microsoft.com/office/officeart/2005/8/layout/hierarchy2"/>
    <dgm:cxn modelId="{61CE2600-3C4D-480D-B40C-7FE5A833C62E}" type="presParOf" srcId="{6096EB2C-A13A-47DD-AD41-A1DCF044CFE7}" destId="{F7421479-1805-4326-B74D-F34EBCAA5BAA}" srcOrd="0" destOrd="0" presId="urn:microsoft.com/office/officeart/2005/8/layout/hierarchy2"/>
    <dgm:cxn modelId="{CA2A768F-ABE6-427E-A6E2-C87605BF1007}" type="presParOf" srcId="{F7421479-1805-4326-B74D-F34EBCAA5BAA}" destId="{BA3AF7D2-86BC-4C72-A30B-05A2D3A78BF4}" srcOrd="0" destOrd="0" presId="urn:microsoft.com/office/officeart/2005/8/layout/hierarchy2"/>
    <dgm:cxn modelId="{6170CDF5-0E22-455B-9034-659078098965}" type="presParOf" srcId="{6096EB2C-A13A-47DD-AD41-A1DCF044CFE7}" destId="{EF0F53CF-B47C-498A-828F-A92877438715}" srcOrd="1" destOrd="0" presId="urn:microsoft.com/office/officeart/2005/8/layout/hierarchy2"/>
    <dgm:cxn modelId="{8224EFBA-DA82-4E96-9A46-3AEAA6AF2114}" type="presParOf" srcId="{EF0F53CF-B47C-498A-828F-A92877438715}" destId="{006F1CCA-45F3-46DE-854B-A351AF85FC77}" srcOrd="0" destOrd="0" presId="urn:microsoft.com/office/officeart/2005/8/layout/hierarchy2"/>
    <dgm:cxn modelId="{62C8C446-F79F-4C15-9564-C3788BD8ED75}" type="presParOf" srcId="{EF0F53CF-B47C-498A-828F-A92877438715}" destId="{4F935EBB-45D2-4EE0-AFE7-84E7B6CD14D9}" srcOrd="1" destOrd="0" presId="urn:microsoft.com/office/officeart/2005/8/layout/hierarchy2"/>
    <dgm:cxn modelId="{AE074F91-3408-40BA-800E-0A1869C0E6E8}" type="presParOf" srcId="{4F935EBB-45D2-4EE0-AFE7-84E7B6CD14D9}" destId="{CD894128-9586-426F-AB2B-D74576D11770}" srcOrd="0" destOrd="0" presId="urn:microsoft.com/office/officeart/2005/8/layout/hierarchy2"/>
    <dgm:cxn modelId="{09F948A7-1B1C-4B8E-9B38-CADCBCCB5D89}" type="presParOf" srcId="{CD894128-9586-426F-AB2B-D74576D11770}" destId="{1883B602-4369-47ED-AE96-D033B7F461FC}" srcOrd="0" destOrd="0" presId="urn:microsoft.com/office/officeart/2005/8/layout/hierarchy2"/>
    <dgm:cxn modelId="{4B0081C6-3E76-4568-ACD9-C12939DBE286}" type="presParOf" srcId="{4F935EBB-45D2-4EE0-AFE7-84E7B6CD14D9}" destId="{0F9E5F79-BB4A-4734-87C8-87870D0CB7DC}" srcOrd="1" destOrd="0" presId="urn:microsoft.com/office/officeart/2005/8/layout/hierarchy2"/>
    <dgm:cxn modelId="{32DDC76E-5EDC-4586-B4E5-D5965BE966CE}" type="presParOf" srcId="{0F9E5F79-BB4A-4734-87C8-87870D0CB7DC}" destId="{526049BE-E29F-484F-BA97-D801B6660E60}" srcOrd="0" destOrd="0" presId="urn:microsoft.com/office/officeart/2005/8/layout/hierarchy2"/>
    <dgm:cxn modelId="{ED116CC7-6B58-4350-B413-C7B230416228}" type="presParOf" srcId="{0F9E5F79-BB4A-4734-87C8-87870D0CB7DC}" destId="{54D1DD1F-B09B-4A0B-91CC-D6869A80662C}" srcOrd="1" destOrd="0" presId="urn:microsoft.com/office/officeart/2005/8/layout/hierarchy2"/>
    <dgm:cxn modelId="{5423622D-BB52-4A8E-8282-BFDE245529D5}" type="presParOf" srcId="{6096EB2C-A13A-47DD-AD41-A1DCF044CFE7}" destId="{D50077AF-156F-44B5-A867-2A49B7E25E75}" srcOrd="2" destOrd="0" presId="urn:microsoft.com/office/officeart/2005/8/layout/hierarchy2"/>
    <dgm:cxn modelId="{DDA5E795-21BB-4A9F-BB9C-F07358163E8D}" type="presParOf" srcId="{D50077AF-156F-44B5-A867-2A49B7E25E75}" destId="{99B9F2BB-FCFC-4912-823D-4E32905FE89C}" srcOrd="0" destOrd="0" presId="urn:microsoft.com/office/officeart/2005/8/layout/hierarchy2"/>
    <dgm:cxn modelId="{E061AA4F-50F0-4621-B09E-67B84A12855C}" type="presParOf" srcId="{6096EB2C-A13A-47DD-AD41-A1DCF044CFE7}" destId="{C9DB7430-6BC3-4143-B4F8-43F418F69D53}" srcOrd="3" destOrd="0" presId="urn:microsoft.com/office/officeart/2005/8/layout/hierarchy2"/>
    <dgm:cxn modelId="{ACE54021-A0ED-4F4E-AD56-1551F28E1FF1}" type="presParOf" srcId="{C9DB7430-6BC3-4143-B4F8-43F418F69D53}" destId="{BE8A6ABD-16E4-468F-9D97-41C8B1F4A7A3}" srcOrd="0" destOrd="0" presId="urn:microsoft.com/office/officeart/2005/8/layout/hierarchy2"/>
    <dgm:cxn modelId="{E8D5FF22-961F-42C3-8332-CDD1872338E4}" type="presParOf" srcId="{C9DB7430-6BC3-4143-B4F8-43F418F69D53}" destId="{AACA5311-A183-4D0B-BDFA-9D55C9EE16B5}" srcOrd="1" destOrd="0" presId="urn:microsoft.com/office/officeart/2005/8/layout/hierarchy2"/>
    <dgm:cxn modelId="{EF34DD38-13C1-4224-A5CB-3A8468F1BF70}" type="presParOf" srcId="{0C7CBEC1-99C3-4B68-A37B-7C7DDBAB7AF0}" destId="{9B36C2E1-1740-4202-A3BE-EAD69A030F61}" srcOrd="1" destOrd="0" presId="urn:microsoft.com/office/officeart/2005/8/layout/hierarchy2"/>
    <dgm:cxn modelId="{2CED16E4-F6F0-4DE4-BF16-4B0F98ED709B}" type="presParOf" srcId="{9B36C2E1-1740-4202-A3BE-EAD69A030F61}" destId="{66ADAAA1-0762-48E6-9444-5D5605EAB14A}" srcOrd="0" destOrd="0" presId="urn:microsoft.com/office/officeart/2005/8/layout/hierarchy2"/>
    <dgm:cxn modelId="{C9C6F93B-B745-48BB-B7CC-72637B3E8EB8}" type="presParOf" srcId="{9B36C2E1-1740-4202-A3BE-EAD69A030F61}" destId="{A2230991-CFA3-4A4E-9E4C-028CE877E98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B5BC7F-15A8-4710-B653-BDD0E560225A}"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en-US"/>
        </a:p>
      </dgm:t>
    </dgm:pt>
    <dgm:pt modelId="{B0E946D7-8F9F-449D-88B1-D06AC71F067B}">
      <dgm:prSet phldrT="[Text]" custT="1"/>
      <dgm:spPr/>
      <dgm:t>
        <a:bodyPr/>
        <a:lstStyle/>
        <a:p>
          <a:r>
            <a:rPr lang="en-US" sz="1800" b="1" dirty="0">
              <a:solidFill>
                <a:schemeClr val="tx1">
                  <a:lumMod val="75000"/>
                  <a:lumOff val="25000"/>
                </a:schemeClr>
              </a:solidFill>
            </a:rPr>
            <a:t>TDSP </a:t>
          </a:r>
          <a:r>
            <a:rPr lang="en-US" sz="1500" b="1" dirty="0">
              <a:solidFill>
                <a:schemeClr val="tx1">
                  <a:lumMod val="75000"/>
                  <a:lumOff val="25000"/>
                </a:schemeClr>
              </a:solidFill>
            </a:rPr>
            <a:t>  </a:t>
          </a:r>
          <a:r>
            <a:rPr lang="en-US" sz="1500" b="0" dirty="0">
              <a:solidFill>
                <a:schemeClr val="tx1">
                  <a:lumMod val="75000"/>
                  <a:lumOff val="25000"/>
                </a:schemeClr>
              </a:solidFill>
            </a:rPr>
            <a:t>Transmission &amp; Distribution Service Provider</a:t>
          </a:r>
        </a:p>
      </dgm:t>
    </dgm:pt>
    <dgm:pt modelId="{2C18B240-29A2-4362-97F0-541B4A40BD2F}" type="parTrans" cxnId="{1BA92D04-9B89-4097-875C-E525B2F2D707}">
      <dgm:prSet/>
      <dgm:spPr/>
      <dgm:t>
        <a:bodyPr/>
        <a:lstStyle/>
        <a:p>
          <a:endParaRPr lang="en-US"/>
        </a:p>
      </dgm:t>
    </dgm:pt>
    <dgm:pt modelId="{ABF7E73D-F1D1-4EF4-A73A-41286AE297E6}" type="sibTrans" cxnId="{1BA92D04-9B89-4097-875C-E525B2F2D707}">
      <dgm:prSet/>
      <dgm:spPr/>
      <dgm:t>
        <a:bodyPr/>
        <a:lstStyle/>
        <a:p>
          <a:endParaRPr lang="en-US"/>
        </a:p>
      </dgm:t>
    </dgm:pt>
    <dgm:pt modelId="{0F7877A2-23E0-4BAF-862C-6E04277583A8}">
      <dgm:prSet phldrT="[Text]" custT="1"/>
      <dgm:spPr/>
      <dgm:t>
        <a:bodyPr/>
        <a:lstStyle/>
        <a:p>
          <a:r>
            <a:rPr lang="en-US" sz="1800" b="1" dirty="0">
              <a:solidFill>
                <a:schemeClr val="tx1">
                  <a:lumMod val="75000"/>
                  <a:lumOff val="25000"/>
                </a:schemeClr>
              </a:solidFill>
            </a:rPr>
            <a:t>TDU</a:t>
          </a:r>
          <a:r>
            <a:rPr lang="en-US" sz="1600" b="1" dirty="0">
              <a:solidFill>
                <a:schemeClr val="tx1">
                  <a:lumMod val="75000"/>
                  <a:lumOff val="25000"/>
                </a:schemeClr>
              </a:solidFill>
            </a:rPr>
            <a:t>   </a:t>
          </a:r>
          <a:r>
            <a:rPr lang="en-US" sz="1600" b="0" dirty="0">
              <a:solidFill>
                <a:schemeClr val="tx1">
                  <a:lumMod val="75000"/>
                  <a:lumOff val="25000"/>
                </a:schemeClr>
              </a:solidFill>
            </a:rPr>
            <a:t>Transmission &amp; Distribution Utility</a:t>
          </a:r>
        </a:p>
      </dgm:t>
    </dgm:pt>
    <dgm:pt modelId="{722F9C4B-A67D-4A1E-A780-E8E00DA37A80}" type="parTrans" cxnId="{BBE2EA7D-0393-4F4E-9A15-F657151698F2}">
      <dgm:prSet/>
      <dgm:spPr>
        <a:ln w="31750">
          <a:solidFill>
            <a:schemeClr val="accent1">
              <a:lumMod val="75000"/>
            </a:schemeClr>
          </a:solidFill>
        </a:ln>
      </dgm:spPr>
      <dgm:t>
        <a:bodyPr/>
        <a:lstStyle/>
        <a:p>
          <a:endParaRPr lang="en-US"/>
        </a:p>
      </dgm:t>
    </dgm:pt>
    <dgm:pt modelId="{0A6A6A6B-28F5-47BF-915F-EE6813ADD6F1}" type="sibTrans" cxnId="{BBE2EA7D-0393-4F4E-9A15-F657151698F2}">
      <dgm:prSet/>
      <dgm:spPr/>
      <dgm:t>
        <a:bodyPr/>
        <a:lstStyle/>
        <a:p>
          <a:endParaRPr lang="en-US"/>
        </a:p>
      </dgm:t>
    </dgm:pt>
    <dgm:pt modelId="{F4ABEB01-E567-457C-A2BC-B885F7ADE6DB}" type="pres">
      <dgm:prSet presAssocID="{C9B5BC7F-15A8-4710-B653-BDD0E560225A}" presName="diagram" presStyleCnt="0">
        <dgm:presLayoutVars>
          <dgm:chPref val="1"/>
          <dgm:dir/>
          <dgm:animOne val="branch"/>
          <dgm:animLvl val="lvl"/>
          <dgm:resizeHandles val="exact"/>
        </dgm:presLayoutVars>
      </dgm:prSet>
      <dgm:spPr/>
      <dgm:t>
        <a:bodyPr/>
        <a:lstStyle/>
        <a:p>
          <a:endParaRPr lang="en-US"/>
        </a:p>
      </dgm:t>
    </dgm:pt>
    <dgm:pt modelId="{87F840CA-CB58-4ABC-A563-74ED1EB71F87}" type="pres">
      <dgm:prSet presAssocID="{B0E946D7-8F9F-449D-88B1-D06AC71F067B}" presName="root1" presStyleCnt="0"/>
      <dgm:spPr/>
    </dgm:pt>
    <dgm:pt modelId="{B4ACE5B6-5442-4EE9-A750-F546BE7D63DC}" type="pres">
      <dgm:prSet presAssocID="{B0E946D7-8F9F-449D-88B1-D06AC71F067B}" presName="LevelOneTextNode" presStyleLbl="node0" presStyleIdx="0" presStyleCnt="1" custScaleX="36356" custScaleY="49042">
        <dgm:presLayoutVars>
          <dgm:chPref val="3"/>
        </dgm:presLayoutVars>
      </dgm:prSet>
      <dgm:spPr/>
      <dgm:t>
        <a:bodyPr/>
        <a:lstStyle/>
        <a:p>
          <a:endParaRPr lang="en-US"/>
        </a:p>
      </dgm:t>
    </dgm:pt>
    <dgm:pt modelId="{CF77208D-FDD5-41A9-9E46-BFC8388120BC}" type="pres">
      <dgm:prSet presAssocID="{B0E946D7-8F9F-449D-88B1-D06AC71F067B}" presName="level2hierChild" presStyleCnt="0"/>
      <dgm:spPr/>
    </dgm:pt>
    <dgm:pt modelId="{D8DFC7C7-FC4C-44DD-AA18-A26D0D19984E}" type="pres">
      <dgm:prSet presAssocID="{722F9C4B-A67D-4A1E-A780-E8E00DA37A80}" presName="conn2-1" presStyleLbl="parChTrans1D2" presStyleIdx="0" presStyleCnt="1"/>
      <dgm:spPr/>
      <dgm:t>
        <a:bodyPr/>
        <a:lstStyle/>
        <a:p>
          <a:endParaRPr lang="en-US"/>
        </a:p>
      </dgm:t>
    </dgm:pt>
    <dgm:pt modelId="{2A982306-6739-49A2-9D5F-34ECD27744C0}" type="pres">
      <dgm:prSet presAssocID="{722F9C4B-A67D-4A1E-A780-E8E00DA37A80}" presName="connTx" presStyleLbl="parChTrans1D2" presStyleIdx="0" presStyleCnt="1"/>
      <dgm:spPr/>
      <dgm:t>
        <a:bodyPr/>
        <a:lstStyle/>
        <a:p>
          <a:endParaRPr lang="en-US"/>
        </a:p>
      </dgm:t>
    </dgm:pt>
    <dgm:pt modelId="{24955889-C91C-43C7-986D-8316C59E83F9}" type="pres">
      <dgm:prSet presAssocID="{0F7877A2-23E0-4BAF-862C-6E04277583A8}" presName="root2" presStyleCnt="0"/>
      <dgm:spPr/>
    </dgm:pt>
    <dgm:pt modelId="{B3C552C6-9583-4737-B2D6-23FC51DFF657}" type="pres">
      <dgm:prSet presAssocID="{0F7877A2-23E0-4BAF-862C-6E04277583A8}" presName="LevelTwoTextNode" presStyleLbl="node2" presStyleIdx="0" presStyleCnt="1" custScaleX="30878" custScaleY="56048">
        <dgm:presLayoutVars>
          <dgm:chPref val="3"/>
        </dgm:presLayoutVars>
      </dgm:prSet>
      <dgm:spPr/>
      <dgm:t>
        <a:bodyPr/>
        <a:lstStyle/>
        <a:p>
          <a:endParaRPr lang="en-US"/>
        </a:p>
      </dgm:t>
    </dgm:pt>
    <dgm:pt modelId="{1DD4D473-C571-48D9-9B18-18636B0D19C1}" type="pres">
      <dgm:prSet presAssocID="{0F7877A2-23E0-4BAF-862C-6E04277583A8}" presName="level3hierChild" presStyleCnt="0"/>
      <dgm:spPr/>
    </dgm:pt>
  </dgm:ptLst>
  <dgm:cxnLst>
    <dgm:cxn modelId="{A57640FF-DB56-4386-B4BA-250C502A77FC}" type="presOf" srcId="{722F9C4B-A67D-4A1E-A780-E8E00DA37A80}" destId="{2A982306-6739-49A2-9D5F-34ECD27744C0}" srcOrd="1" destOrd="0" presId="urn:microsoft.com/office/officeart/2005/8/layout/hierarchy2"/>
    <dgm:cxn modelId="{28BF6686-B202-4215-A845-F775EBEEBA24}" type="presOf" srcId="{722F9C4B-A67D-4A1E-A780-E8E00DA37A80}" destId="{D8DFC7C7-FC4C-44DD-AA18-A26D0D19984E}" srcOrd="0" destOrd="0" presId="urn:microsoft.com/office/officeart/2005/8/layout/hierarchy2"/>
    <dgm:cxn modelId="{1AF21467-FA98-4FE8-81FA-AD349ED89B4A}" type="presOf" srcId="{B0E946D7-8F9F-449D-88B1-D06AC71F067B}" destId="{B4ACE5B6-5442-4EE9-A750-F546BE7D63DC}" srcOrd="0" destOrd="0" presId="urn:microsoft.com/office/officeart/2005/8/layout/hierarchy2"/>
    <dgm:cxn modelId="{1BA92D04-9B89-4097-875C-E525B2F2D707}" srcId="{C9B5BC7F-15A8-4710-B653-BDD0E560225A}" destId="{B0E946D7-8F9F-449D-88B1-D06AC71F067B}" srcOrd="0" destOrd="0" parTransId="{2C18B240-29A2-4362-97F0-541B4A40BD2F}" sibTransId="{ABF7E73D-F1D1-4EF4-A73A-41286AE297E6}"/>
    <dgm:cxn modelId="{73395F87-6781-4AFF-B7E1-908CE702BB76}" type="presOf" srcId="{0F7877A2-23E0-4BAF-862C-6E04277583A8}" destId="{B3C552C6-9583-4737-B2D6-23FC51DFF657}" srcOrd="0" destOrd="0" presId="urn:microsoft.com/office/officeart/2005/8/layout/hierarchy2"/>
    <dgm:cxn modelId="{BBE2EA7D-0393-4F4E-9A15-F657151698F2}" srcId="{B0E946D7-8F9F-449D-88B1-D06AC71F067B}" destId="{0F7877A2-23E0-4BAF-862C-6E04277583A8}" srcOrd="0" destOrd="0" parTransId="{722F9C4B-A67D-4A1E-A780-E8E00DA37A80}" sibTransId="{0A6A6A6B-28F5-47BF-915F-EE6813ADD6F1}"/>
    <dgm:cxn modelId="{8A545EBD-F111-4C5F-993C-1432031A2FEA}" type="presOf" srcId="{C9B5BC7F-15A8-4710-B653-BDD0E560225A}" destId="{F4ABEB01-E567-457C-A2BC-B885F7ADE6DB}" srcOrd="0" destOrd="0" presId="urn:microsoft.com/office/officeart/2005/8/layout/hierarchy2"/>
    <dgm:cxn modelId="{C5DFF315-53FE-49DF-8B45-FDB3485981C3}" type="presParOf" srcId="{F4ABEB01-E567-457C-A2BC-B885F7ADE6DB}" destId="{87F840CA-CB58-4ABC-A563-74ED1EB71F87}" srcOrd="0" destOrd="0" presId="urn:microsoft.com/office/officeart/2005/8/layout/hierarchy2"/>
    <dgm:cxn modelId="{55D1662C-476E-4E0B-93DF-16C1766AB0B7}" type="presParOf" srcId="{87F840CA-CB58-4ABC-A563-74ED1EB71F87}" destId="{B4ACE5B6-5442-4EE9-A750-F546BE7D63DC}" srcOrd="0" destOrd="0" presId="urn:microsoft.com/office/officeart/2005/8/layout/hierarchy2"/>
    <dgm:cxn modelId="{26A8E6C7-656D-488B-BC28-331BE5B42803}" type="presParOf" srcId="{87F840CA-CB58-4ABC-A563-74ED1EB71F87}" destId="{CF77208D-FDD5-41A9-9E46-BFC8388120BC}" srcOrd="1" destOrd="0" presId="urn:microsoft.com/office/officeart/2005/8/layout/hierarchy2"/>
    <dgm:cxn modelId="{566972AA-4DD4-4142-A5E7-DCE674637A82}" type="presParOf" srcId="{CF77208D-FDD5-41A9-9E46-BFC8388120BC}" destId="{D8DFC7C7-FC4C-44DD-AA18-A26D0D19984E}" srcOrd="0" destOrd="0" presId="urn:microsoft.com/office/officeart/2005/8/layout/hierarchy2"/>
    <dgm:cxn modelId="{C09994A4-DFCB-4289-AA31-0F8975E7D964}" type="presParOf" srcId="{D8DFC7C7-FC4C-44DD-AA18-A26D0D19984E}" destId="{2A982306-6739-49A2-9D5F-34ECD27744C0}" srcOrd="0" destOrd="0" presId="urn:microsoft.com/office/officeart/2005/8/layout/hierarchy2"/>
    <dgm:cxn modelId="{BF882EC5-334D-44F3-8760-106CF9CC8E98}" type="presParOf" srcId="{CF77208D-FDD5-41A9-9E46-BFC8388120BC}" destId="{24955889-C91C-43C7-986D-8316C59E83F9}" srcOrd="1" destOrd="0" presId="urn:microsoft.com/office/officeart/2005/8/layout/hierarchy2"/>
    <dgm:cxn modelId="{CEFF636A-C163-4B12-9737-F25111052961}" type="presParOf" srcId="{24955889-C91C-43C7-986D-8316C59E83F9}" destId="{B3C552C6-9583-4737-B2D6-23FC51DFF657}" srcOrd="0" destOrd="0" presId="urn:microsoft.com/office/officeart/2005/8/layout/hierarchy2"/>
    <dgm:cxn modelId="{C12F9D57-643C-480D-9FE8-568BF67466E6}" type="presParOf" srcId="{24955889-C91C-43C7-986D-8316C59E83F9}" destId="{1DD4D473-C571-48D9-9B18-18636B0D19C1}"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657D44-3329-465A-840A-E88D05B1EF3B}"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30C3846B-F87D-45E1-BCE0-FC3AD796FDE6}">
      <dgm:prSet phldrT="[Text]" custT="1"/>
      <dgm:spPr/>
      <dgm:t>
        <a:bodyPr/>
        <a:lstStyle/>
        <a:p>
          <a:pPr algn="ctr"/>
          <a:r>
            <a:rPr lang="en-US" sz="1100" dirty="0" smtClean="0"/>
            <a:t> 10/5  </a:t>
          </a:r>
          <a:r>
            <a:rPr lang="en-US" sz="1100" dirty="0" smtClean="0">
              <a:highlight>
                <a:srgbClr val="FFFF00"/>
              </a:highlight>
            </a:rPr>
            <a:t>MVI </a:t>
          </a:r>
          <a:r>
            <a:rPr lang="en-US" sz="1100" dirty="0" smtClean="0"/>
            <a:t> </a:t>
          </a:r>
          <a:br>
            <a:rPr lang="en-US" sz="1100" dirty="0" smtClean="0"/>
          </a:br>
          <a:r>
            <a:rPr lang="en-US" sz="1100" dirty="0" smtClean="0"/>
            <a:t>New Customer</a:t>
          </a:r>
          <a:endParaRPr lang="en-US" sz="1100" dirty="0"/>
        </a:p>
      </dgm:t>
    </dgm:pt>
    <dgm:pt modelId="{D9B4C905-12C8-414F-A4B1-241D3BB0DD3C}" type="parTrans" cxnId="{0D3ECA89-CF32-4399-BF8F-121CAD1FAEBF}">
      <dgm:prSet/>
      <dgm:spPr/>
      <dgm:t>
        <a:bodyPr/>
        <a:lstStyle/>
        <a:p>
          <a:endParaRPr lang="en-US"/>
        </a:p>
      </dgm:t>
    </dgm:pt>
    <dgm:pt modelId="{8D252370-4423-432D-AA66-1377BC7556FB}" type="sibTrans" cxnId="{0D3ECA89-CF32-4399-BF8F-121CAD1FAEBF}">
      <dgm:prSet/>
      <dgm:spPr/>
      <dgm:t>
        <a:bodyPr/>
        <a:lstStyle/>
        <a:p>
          <a:endParaRPr lang="en-US"/>
        </a:p>
      </dgm:t>
    </dgm:pt>
    <dgm:pt modelId="{6BDF153C-9CD1-4394-9295-9AB774AC5802}">
      <dgm:prSet phldrT="[Text]" custT="1"/>
      <dgm:spPr/>
      <dgm:t>
        <a:bodyPr/>
        <a:lstStyle/>
        <a:p>
          <a:pPr algn="ctr"/>
          <a:r>
            <a:rPr lang="en-US" sz="1100" dirty="0" smtClean="0"/>
            <a:t> 10/9 </a:t>
          </a:r>
          <a:r>
            <a:rPr lang="en-US" sz="1100" dirty="0" smtClean="0">
              <a:highlight>
                <a:srgbClr val="FFFF00"/>
              </a:highlight>
            </a:rPr>
            <a:t>MVO Existing </a:t>
          </a:r>
          <a:r>
            <a:rPr lang="en-US" sz="1100" dirty="0" smtClean="0"/>
            <a:t>  Customer</a:t>
          </a:r>
          <a:endParaRPr lang="en-US" sz="1100" dirty="0"/>
        </a:p>
      </dgm:t>
    </dgm:pt>
    <dgm:pt modelId="{DA331538-42F7-44BC-8AB3-BAF0D2388BDD}" type="parTrans" cxnId="{6163012F-4868-4A5F-9535-9D1D613BD28D}">
      <dgm:prSet/>
      <dgm:spPr/>
      <dgm:t>
        <a:bodyPr/>
        <a:lstStyle/>
        <a:p>
          <a:endParaRPr lang="en-US"/>
        </a:p>
      </dgm:t>
    </dgm:pt>
    <dgm:pt modelId="{8BC1D0D6-EF8D-497F-8DDF-8F04F29A060B}" type="sibTrans" cxnId="{6163012F-4868-4A5F-9535-9D1D613BD28D}">
      <dgm:prSet/>
      <dgm:spPr/>
      <dgm:t>
        <a:bodyPr/>
        <a:lstStyle/>
        <a:p>
          <a:endParaRPr lang="en-US"/>
        </a:p>
      </dgm:t>
    </dgm:pt>
    <dgm:pt modelId="{42CB925A-7A97-49CF-B009-033728EB8D8C}">
      <dgm:prSet phldrT="[Text]" custT="1"/>
      <dgm:spPr/>
      <dgm:t>
        <a:bodyPr/>
        <a:lstStyle/>
        <a:p>
          <a:r>
            <a:rPr lang="en-US" sz="3600" dirty="0"/>
            <a:t> </a:t>
          </a:r>
          <a:r>
            <a:rPr lang="en-US" sz="1400" dirty="0" smtClean="0"/>
            <a:t>10/8</a:t>
          </a:r>
          <a:endParaRPr lang="en-US" sz="3600" dirty="0"/>
        </a:p>
      </dgm:t>
    </dgm:pt>
    <dgm:pt modelId="{EB4D3283-CD42-40A8-91A2-3C5DE42FC3A1}" type="sibTrans" cxnId="{C4EF2DFF-452F-4619-AC89-A1E54822EF55}">
      <dgm:prSet/>
      <dgm:spPr/>
      <dgm:t>
        <a:bodyPr/>
        <a:lstStyle/>
        <a:p>
          <a:endParaRPr lang="en-US"/>
        </a:p>
      </dgm:t>
    </dgm:pt>
    <dgm:pt modelId="{67E61D7F-9A2C-4D3F-8AF9-A15D39144E97}" type="parTrans" cxnId="{C4EF2DFF-452F-4619-AC89-A1E54822EF55}">
      <dgm:prSet/>
      <dgm:spPr/>
      <dgm:t>
        <a:bodyPr/>
        <a:lstStyle/>
        <a:p>
          <a:endParaRPr lang="en-US"/>
        </a:p>
      </dgm:t>
    </dgm:pt>
    <dgm:pt modelId="{DE7B9D5E-0569-4263-963D-ADA1738B6E37}">
      <dgm:prSet phldrT="[Text]" custT="1"/>
      <dgm:spPr/>
      <dgm:t>
        <a:bodyPr/>
        <a:lstStyle/>
        <a:p>
          <a:r>
            <a:rPr lang="en-US" sz="1400" dirty="0" smtClean="0"/>
            <a:t>10/7</a:t>
          </a:r>
          <a:endParaRPr lang="en-US" sz="3600" dirty="0"/>
        </a:p>
      </dgm:t>
    </dgm:pt>
    <dgm:pt modelId="{B9DE419A-BF23-4DF5-A420-2EF302162E9D}" type="sibTrans" cxnId="{46EF6F7F-414D-4AEC-853D-7D78027F6E1D}">
      <dgm:prSet/>
      <dgm:spPr/>
      <dgm:t>
        <a:bodyPr/>
        <a:lstStyle/>
        <a:p>
          <a:endParaRPr lang="en-US"/>
        </a:p>
      </dgm:t>
    </dgm:pt>
    <dgm:pt modelId="{608E7CB5-5BAA-4A28-974C-52059090073A}" type="parTrans" cxnId="{46EF6F7F-414D-4AEC-853D-7D78027F6E1D}">
      <dgm:prSet/>
      <dgm:spPr/>
      <dgm:t>
        <a:bodyPr/>
        <a:lstStyle/>
        <a:p>
          <a:endParaRPr lang="en-US"/>
        </a:p>
      </dgm:t>
    </dgm:pt>
    <dgm:pt modelId="{76EB6A9B-1428-4114-80A8-A5017A814A59}">
      <dgm:prSet phldrT="[Text]" custT="1"/>
      <dgm:spPr/>
      <dgm:t>
        <a:bodyPr/>
        <a:lstStyle/>
        <a:p>
          <a:r>
            <a:rPr lang="en-US" sz="3400" dirty="0"/>
            <a:t>    </a:t>
          </a:r>
          <a:r>
            <a:rPr lang="en-US" sz="1400" dirty="0" smtClean="0"/>
            <a:t>10/6</a:t>
          </a:r>
          <a:endParaRPr lang="en-US" sz="3400" dirty="0"/>
        </a:p>
      </dgm:t>
    </dgm:pt>
    <dgm:pt modelId="{DA7022AC-69C8-4395-8F72-5529955C6B12}" type="sibTrans" cxnId="{41E6F5AF-2AA4-4041-9384-D52B55AD85CD}">
      <dgm:prSet/>
      <dgm:spPr/>
      <dgm:t>
        <a:bodyPr/>
        <a:lstStyle/>
        <a:p>
          <a:endParaRPr lang="en-US"/>
        </a:p>
      </dgm:t>
    </dgm:pt>
    <dgm:pt modelId="{A60B2AFB-F64C-45B1-A198-F47683C1097F}" type="parTrans" cxnId="{41E6F5AF-2AA4-4041-9384-D52B55AD85CD}">
      <dgm:prSet/>
      <dgm:spPr/>
      <dgm:t>
        <a:bodyPr/>
        <a:lstStyle/>
        <a:p>
          <a:endParaRPr lang="en-US"/>
        </a:p>
      </dgm:t>
    </dgm:pt>
    <dgm:pt modelId="{8C2A82F9-E296-41A8-9DF4-CF28E63E771B}" type="pres">
      <dgm:prSet presAssocID="{A8657D44-3329-465A-840A-E88D05B1EF3B}" presName="Name0" presStyleCnt="0">
        <dgm:presLayoutVars>
          <dgm:dir/>
        </dgm:presLayoutVars>
      </dgm:prSet>
      <dgm:spPr/>
      <dgm:t>
        <a:bodyPr/>
        <a:lstStyle/>
        <a:p>
          <a:endParaRPr lang="en-US"/>
        </a:p>
      </dgm:t>
    </dgm:pt>
    <dgm:pt modelId="{537BC808-BBC0-475D-A8A1-D7AC847527C0}" type="pres">
      <dgm:prSet presAssocID="{30C3846B-F87D-45E1-BCE0-FC3AD796FDE6}" presName="parComposite" presStyleCnt="0"/>
      <dgm:spPr/>
    </dgm:pt>
    <dgm:pt modelId="{0908E00B-A6BC-450F-A304-EB307A6EE7F5}" type="pres">
      <dgm:prSet presAssocID="{30C3846B-F87D-45E1-BCE0-FC3AD796FDE6}" presName="parBigCircle" presStyleLbl="node0" presStyleIdx="0" presStyleCnt="2" custScaleX="125970" custScaleY="124700" custLinFactNeighborX="-10958" custLinFactNeighborY="-8167"/>
      <dgm:spPr/>
    </dgm:pt>
    <dgm:pt modelId="{DBB414CB-FA8B-4C5E-A210-DA83C709A32D}" type="pres">
      <dgm:prSet presAssocID="{30C3846B-F87D-45E1-BCE0-FC3AD796FDE6}" presName="parTx" presStyleLbl="revTx" presStyleIdx="0" presStyleCnt="8" custAng="3900000" custScaleX="64073" custLinFactNeighborX="-55925" custLinFactNeighborY="64905"/>
      <dgm:spPr/>
      <dgm:t>
        <a:bodyPr/>
        <a:lstStyle/>
        <a:p>
          <a:endParaRPr lang="en-US"/>
        </a:p>
      </dgm:t>
    </dgm:pt>
    <dgm:pt modelId="{024AD75B-3BCB-4A3F-B97F-B89B89EBA9BD}" type="pres">
      <dgm:prSet presAssocID="{30C3846B-F87D-45E1-BCE0-FC3AD796FDE6}" presName="bSpace" presStyleCnt="0"/>
      <dgm:spPr/>
    </dgm:pt>
    <dgm:pt modelId="{8F4083DC-BCE3-4BFD-8FF0-0F2C823FF707}" type="pres">
      <dgm:prSet presAssocID="{30C3846B-F87D-45E1-BCE0-FC3AD796FDE6}" presName="parBackupNorm" presStyleCnt="0"/>
      <dgm:spPr/>
    </dgm:pt>
    <dgm:pt modelId="{A7326B40-746C-4483-BDB6-2947F9FE5F02}" type="pres">
      <dgm:prSet presAssocID="{8D252370-4423-432D-AA66-1377BC7556FB}" presName="parSpace" presStyleCnt="0"/>
      <dgm:spPr/>
    </dgm:pt>
    <dgm:pt modelId="{3B4AB2D4-2C43-4A07-B9AC-1AE6C50C2479}" type="pres">
      <dgm:prSet presAssocID="{76EB6A9B-1428-4114-80A8-A5017A814A59}" presName="desBackupLeftNorm" presStyleCnt="0"/>
      <dgm:spPr/>
    </dgm:pt>
    <dgm:pt modelId="{B298D878-0DC4-4D2C-B83B-7AD801DFC92F}" type="pres">
      <dgm:prSet presAssocID="{76EB6A9B-1428-4114-80A8-A5017A814A59}" presName="desComposite" presStyleCnt="0"/>
      <dgm:spPr/>
    </dgm:pt>
    <dgm:pt modelId="{9E1956AF-376C-4763-90EB-21C48367BDD1}" type="pres">
      <dgm:prSet presAssocID="{76EB6A9B-1428-4114-80A8-A5017A814A59}" presName="desCircle" presStyleLbl="node1" presStyleIdx="0" presStyleCnt="3" custLinFactNeighborX="28245" custLinFactNeighborY="-18194"/>
      <dgm:spPr/>
    </dgm:pt>
    <dgm:pt modelId="{E7E9126C-E354-465A-875E-8468743A3431}" type="pres">
      <dgm:prSet presAssocID="{76EB6A9B-1428-4114-80A8-A5017A814A59}" presName="chTx" presStyleLbl="revTx" presStyleIdx="1" presStyleCnt="8" custLinFactNeighborX="33191" custLinFactNeighborY="-41355"/>
      <dgm:spPr/>
      <dgm:t>
        <a:bodyPr/>
        <a:lstStyle/>
        <a:p>
          <a:endParaRPr lang="en-US"/>
        </a:p>
      </dgm:t>
    </dgm:pt>
    <dgm:pt modelId="{E8524687-CFEE-4BF4-9C3E-BC49E4BBFF12}" type="pres">
      <dgm:prSet presAssocID="{76EB6A9B-1428-4114-80A8-A5017A814A59}" presName="desTx" presStyleLbl="revTx" presStyleIdx="2" presStyleCnt="8">
        <dgm:presLayoutVars>
          <dgm:bulletEnabled val="1"/>
        </dgm:presLayoutVars>
      </dgm:prSet>
      <dgm:spPr/>
    </dgm:pt>
    <dgm:pt modelId="{AB1503FE-C37E-43B3-9B06-FFDB696E14B3}" type="pres">
      <dgm:prSet presAssocID="{76EB6A9B-1428-4114-80A8-A5017A814A59}" presName="desBackupRightNorm" presStyleCnt="0"/>
      <dgm:spPr/>
    </dgm:pt>
    <dgm:pt modelId="{ADBA1281-5C3F-4E00-9BFB-83A96E003346}" type="pres">
      <dgm:prSet presAssocID="{DA7022AC-69C8-4395-8F72-5529955C6B12}" presName="desSpace" presStyleCnt="0"/>
      <dgm:spPr/>
    </dgm:pt>
    <dgm:pt modelId="{AB69B5D9-E000-4F99-BEB4-9037F8A68C62}" type="pres">
      <dgm:prSet presAssocID="{DE7B9D5E-0569-4263-963D-ADA1738B6E37}" presName="desBackupLeftNorm" presStyleCnt="0"/>
      <dgm:spPr/>
    </dgm:pt>
    <dgm:pt modelId="{E65BDE7F-46F6-4656-A04F-9B3DCA331DB1}" type="pres">
      <dgm:prSet presAssocID="{DE7B9D5E-0569-4263-963D-ADA1738B6E37}" presName="desComposite" presStyleCnt="0"/>
      <dgm:spPr/>
    </dgm:pt>
    <dgm:pt modelId="{BA3E8567-6960-495B-8B59-E887390DCF03}" type="pres">
      <dgm:prSet presAssocID="{DE7B9D5E-0569-4263-963D-ADA1738B6E37}" presName="desCircle" presStyleLbl="node1" presStyleIdx="1" presStyleCnt="3" custLinFactNeighborX="24690" custLinFactNeighborY="-13875"/>
      <dgm:spPr/>
    </dgm:pt>
    <dgm:pt modelId="{EBAE871F-7E58-4BCB-B55D-718AD2841769}" type="pres">
      <dgm:prSet presAssocID="{DE7B9D5E-0569-4263-963D-ADA1738B6E37}" presName="chTx" presStyleLbl="revTx" presStyleIdx="3" presStyleCnt="8" custLinFactNeighborX="36384" custLinFactNeighborY="-36604"/>
      <dgm:spPr/>
      <dgm:t>
        <a:bodyPr/>
        <a:lstStyle/>
        <a:p>
          <a:endParaRPr lang="en-US"/>
        </a:p>
      </dgm:t>
    </dgm:pt>
    <dgm:pt modelId="{463A0FAB-E107-45BA-B2D9-214E28B31392}" type="pres">
      <dgm:prSet presAssocID="{DE7B9D5E-0569-4263-963D-ADA1738B6E37}" presName="desTx" presStyleLbl="revTx" presStyleIdx="4" presStyleCnt="8">
        <dgm:presLayoutVars>
          <dgm:bulletEnabled val="1"/>
        </dgm:presLayoutVars>
      </dgm:prSet>
      <dgm:spPr/>
    </dgm:pt>
    <dgm:pt modelId="{C25119F6-A948-4C6F-B2A4-4F4E95774A21}" type="pres">
      <dgm:prSet presAssocID="{DE7B9D5E-0569-4263-963D-ADA1738B6E37}" presName="desBackupRightNorm" presStyleCnt="0"/>
      <dgm:spPr/>
    </dgm:pt>
    <dgm:pt modelId="{7D2E6D6C-7430-4A2A-B9F5-E73D498FB6C0}" type="pres">
      <dgm:prSet presAssocID="{B9DE419A-BF23-4DF5-A420-2EF302162E9D}" presName="desSpace" presStyleCnt="0"/>
      <dgm:spPr/>
    </dgm:pt>
    <dgm:pt modelId="{3CD4BCA2-6591-40DC-BD3A-6E9C6C2AA200}" type="pres">
      <dgm:prSet presAssocID="{42CB925A-7A97-49CF-B009-033728EB8D8C}" presName="desBackupLeftNorm" presStyleCnt="0"/>
      <dgm:spPr/>
    </dgm:pt>
    <dgm:pt modelId="{B0693FAD-1697-49A8-8437-99ECA00BC6B3}" type="pres">
      <dgm:prSet presAssocID="{42CB925A-7A97-49CF-B009-033728EB8D8C}" presName="desComposite" presStyleCnt="0"/>
      <dgm:spPr/>
    </dgm:pt>
    <dgm:pt modelId="{C9FC1C1F-D20C-4503-BB1C-020714BF587C}" type="pres">
      <dgm:prSet presAssocID="{42CB925A-7A97-49CF-B009-033728EB8D8C}" presName="desCircle" presStyleLbl="node1" presStyleIdx="2" presStyleCnt="3" custLinFactNeighborX="22823" custLinFactNeighborY="-14988"/>
      <dgm:spPr/>
    </dgm:pt>
    <dgm:pt modelId="{9C0FCFD8-D58D-46D9-88D1-CD89E717C5AB}" type="pres">
      <dgm:prSet presAssocID="{42CB925A-7A97-49CF-B009-033728EB8D8C}" presName="chTx" presStyleLbl="revTx" presStyleIdx="5" presStyleCnt="8" custLinFactNeighborX="27307" custLinFactNeighborY="-41355"/>
      <dgm:spPr/>
      <dgm:t>
        <a:bodyPr/>
        <a:lstStyle/>
        <a:p>
          <a:endParaRPr lang="en-US"/>
        </a:p>
      </dgm:t>
    </dgm:pt>
    <dgm:pt modelId="{F4C8B33E-4682-4311-99A1-34EEE560B234}" type="pres">
      <dgm:prSet presAssocID="{42CB925A-7A97-49CF-B009-033728EB8D8C}" presName="desTx" presStyleLbl="revTx" presStyleIdx="6" presStyleCnt="8">
        <dgm:presLayoutVars>
          <dgm:bulletEnabled val="1"/>
        </dgm:presLayoutVars>
      </dgm:prSet>
      <dgm:spPr/>
    </dgm:pt>
    <dgm:pt modelId="{E3D29D88-A989-408A-8D65-5CF9862A7855}" type="pres">
      <dgm:prSet presAssocID="{42CB925A-7A97-49CF-B009-033728EB8D8C}" presName="desBackupRightNorm" presStyleCnt="0"/>
      <dgm:spPr/>
    </dgm:pt>
    <dgm:pt modelId="{DFE2E342-643B-4F9F-8387-FE717A04E251}" type="pres">
      <dgm:prSet presAssocID="{EB4D3283-CD42-40A8-91A2-3C5DE42FC3A1}" presName="desSpace" presStyleCnt="0"/>
      <dgm:spPr/>
    </dgm:pt>
    <dgm:pt modelId="{6F0B1185-7A3E-4E4C-A354-D38C710C05F2}" type="pres">
      <dgm:prSet presAssocID="{6BDF153C-9CD1-4394-9295-9AB774AC5802}" presName="parComposite" presStyleCnt="0"/>
      <dgm:spPr/>
    </dgm:pt>
    <dgm:pt modelId="{7D93B637-D799-4D1A-9CF1-679E8CADD5DE}" type="pres">
      <dgm:prSet presAssocID="{6BDF153C-9CD1-4394-9295-9AB774AC5802}" presName="parBigCircle" presStyleLbl="node0" presStyleIdx="1" presStyleCnt="2" custScaleX="124744" custScaleY="114269" custLinFactNeighborX="10006" custLinFactNeighborY="-7776"/>
      <dgm:spPr/>
    </dgm:pt>
    <dgm:pt modelId="{5B48F84E-A31E-4155-8BD6-00D317C40A45}" type="pres">
      <dgm:prSet presAssocID="{6BDF153C-9CD1-4394-9295-9AB774AC5802}" presName="parTx" presStyleLbl="revTx" presStyleIdx="7" presStyleCnt="8" custAng="3900000" custScaleX="68731" custLinFactNeighborX="-38503" custLinFactNeighborY="67684"/>
      <dgm:spPr/>
      <dgm:t>
        <a:bodyPr/>
        <a:lstStyle/>
        <a:p>
          <a:endParaRPr lang="en-US"/>
        </a:p>
      </dgm:t>
    </dgm:pt>
    <dgm:pt modelId="{A800F90E-09BC-4EAF-BC07-354084C62A0F}" type="pres">
      <dgm:prSet presAssocID="{6BDF153C-9CD1-4394-9295-9AB774AC5802}" presName="bSpace" presStyleCnt="0"/>
      <dgm:spPr/>
    </dgm:pt>
    <dgm:pt modelId="{63E88F46-D5F7-4ABE-8FDA-2A749872216D}" type="pres">
      <dgm:prSet presAssocID="{6BDF153C-9CD1-4394-9295-9AB774AC5802}" presName="parBackupNorm" presStyleCnt="0"/>
      <dgm:spPr/>
    </dgm:pt>
    <dgm:pt modelId="{AE93B40A-DE3B-47D5-A64B-26EE9ED02E24}" type="pres">
      <dgm:prSet presAssocID="{8BC1D0D6-EF8D-497F-8DDF-8F04F29A060B}" presName="parSpace" presStyleCnt="0"/>
      <dgm:spPr/>
    </dgm:pt>
  </dgm:ptLst>
  <dgm:cxnLst>
    <dgm:cxn modelId="{46EF6F7F-414D-4AEC-853D-7D78027F6E1D}" srcId="{30C3846B-F87D-45E1-BCE0-FC3AD796FDE6}" destId="{DE7B9D5E-0569-4263-963D-ADA1738B6E37}" srcOrd="1" destOrd="0" parTransId="{608E7CB5-5BAA-4A28-974C-52059090073A}" sibTransId="{B9DE419A-BF23-4DF5-A420-2EF302162E9D}"/>
    <dgm:cxn modelId="{0D3ECA89-CF32-4399-BF8F-121CAD1FAEBF}" srcId="{A8657D44-3329-465A-840A-E88D05B1EF3B}" destId="{30C3846B-F87D-45E1-BCE0-FC3AD796FDE6}" srcOrd="0" destOrd="0" parTransId="{D9B4C905-12C8-414F-A4B1-241D3BB0DD3C}" sibTransId="{8D252370-4423-432D-AA66-1377BC7556FB}"/>
    <dgm:cxn modelId="{44E24F97-71DE-4682-B5C0-AAAA14C1B10F}" type="presOf" srcId="{76EB6A9B-1428-4114-80A8-A5017A814A59}" destId="{E7E9126C-E354-465A-875E-8468743A3431}" srcOrd="0" destOrd="0" presId="urn:microsoft.com/office/officeart/2008/layout/CircleAccentTimeline"/>
    <dgm:cxn modelId="{6163012F-4868-4A5F-9535-9D1D613BD28D}" srcId="{A8657D44-3329-465A-840A-E88D05B1EF3B}" destId="{6BDF153C-9CD1-4394-9295-9AB774AC5802}" srcOrd="1" destOrd="0" parTransId="{DA331538-42F7-44BC-8AB3-BAF0D2388BDD}" sibTransId="{8BC1D0D6-EF8D-497F-8DDF-8F04F29A060B}"/>
    <dgm:cxn modelId="{8B0D97FE-7CB8-4B73-AACE-B2259B80100B}" type="presOf" srcId="{6BDF153C-9CD1-4394-9295-9AB774AC5802}" destId="{5B48F84E-A31E-4155-8BD6-00D317C40A45}" srcOrd="0" destOrd="0" presId="urn:microsoft.com/office/officeart/2008/layout/CircleAccentTimeline"/>
    <dgm:cxn modelId="{B671F961-DF13-4CA0-8368-7214602EE280}" type="presOf" srcId="{A8657D44-3329-465A-840A-E88D05B1EF3B}" destId="{8C2A82F9-E296-41A8-9DF4-CF28E63E771B}" srcOrd="0" destOrd="0" presId="urn:microsoft.com/office/officeart/2008/layout/CircleAccentTimeline"/>
    <dgm:cxn modelId="{C4EF2DFF-452F-4619-AC89-A1E54822EF55}" srcId="{30C3846B-F87D-45E1-BCE0-FC3AD796FDE6}" destId="{42CB925A-7A97-49CF-B009-033728EB8D8C}" srcOrd="2" destOrd="0" parTransId="{67E61D7F-9A2C-4D3F-8AF9-A15D39144E97}" sibTransId="{EB4D3283-CD42-40A8-91A2-3C5DE42FC3A1}"/>
    <dgm:cxn modelId="{A8356DDA-960D-4991-B1B9-79C396A23095}" type="presOf" srcId="{30C3846B-F87D-45E1-BCE0-FC3AD796FDE6}" destId="{DBB414CB-FA8B-4C5E-A210-DA83C709A32D}" srcOrd="0" destOrd="0" presId="urn:microsoft.com/office/officeart/2008/layout/CircleAccentTimeline"/>
    <dgm:cxn modelId="{2C7D5ABF-65A5-4FE9-9C32-05D3127D34EF}" type="presOf" srcId="{42CB925A-7A97-49CF-B009-033728EB8D8C}" destId="{9C0FCFD8-D58D-46D9-88D1-CD89E717C5AB}" srcOrd="0" destOrd="0" presId="urn:microsoft.com/office/officeart/2008/layout/CircleAccentTimeline"/>
    <dgm:cxn modelId="{95E6E64D-3579-42F8-BBAF-E573ECB86455}" type="presOf" srcId="{DE7B9D5E-0569-4263-963D-ADA1738B6E37}" destId="{EBAE871F-7E58-4BCB-B55D-718AD2841769}" srcOrd="0" destOrd="0" presId="urn:microsoft.com/office/officeart/2008/layout/CircleAccentTimeline"/>
    <dgm:cxn modelId="{41E6F5AF-2AA4-4041-9384-D52B55AD85CD}" srcId="{30C3846B-F87D-45E1-BCE0-FC3AD796FDE6}" destId="{76EB6A9B-1428-4114-80A8-A5017A814A59}" srcOrd="0" destOrd="0" parTransId="{A60B2AFB-F64C-45B1-A198-F47683C1097F}" sibTransId="{DA7022AC-69C8-4395-8F72-5529955C6B12}"/>
    <dgm:cxn modelId="{A0CADB83-D6F0-41C3-9025-8A3B02889D68}" type="presParOf" srcId="{8C2A82F9-E296-41A8-9DF4-CF28E63E771B}" destId="{537BC808-BBC0-475D-A8A1-D7AC847527C0}" srcOrd="0" destOrd="0" presId="urn:microsoft.com/office/officeart/2008/layout/CircleAccentTimeline"/>
    <dgm:cxn modelId="{B3FD1D42-213D-4B99-A7E7-B647F611BE95}" type="presParOf" srcId="{537BC808-BBC0-475D-A8A1-D7AC847527C0}" destId="{0908E00B-A6BC-450F-A304-EB307A6EE7F5}" srcOrd="0" destOrd="0" presId="urn:microsoft.com/office/officeart/2008/layout/CircleAccentTimeline"/>
    <dgm:cxn modelId="{2BBFADC0-E8DF-46B8-983B-346B7E204F17}" type="presParOf" srcId="{537BC808-BBC0-475D-A8A1-D7AC847527C0}" destId="{DBB414CB-FA8B-4C5E-A210-DA83C709A32D}" srcOrd="1" destOrd="0" presId="urn:microsoft.com/office/officeart/2008/layout/CircleAccentTimeline"/>
    <dgm:cxn modelId="{ADD6BEEB-D2F7-42DC-9CBC-83CFEEE62BE3}" type="presParOf" srcId="{537BC808-BBC0-475D-A8A1-D7AC847527C0}" destId="{024AD75B-3BCB-4A3F-B97F-B89B89EBA9BD}" srcOrd="2" destOrd="0" presId="urn:microsoft.com/office/officeart/2008/layout/CircleAccentTimeline"/>
    <dgm:cxn modelId="{053E5435-5E30-4939-943F-A3D42001320A}" type="presParOf" srcId="{8C2A82F9-E296-41A8-9DF4-CF28E63E771B}" destId="{8F4083DC-BCE3-4BFD-8FF0-0F2C823FF707}" srcOrd="1" destOrd="0" presId="urn:microsoft.com/office/officeart/2008/layout/CircleAccentTimeline"/>
    <dgm:cxn modelId="{A7817D2E-44A7-40B4-A310-31849FAC4260}" type="presParOf" srcId="{8C2A82F9-E296-41A8-9DF4-CF28E63E771B}" destId="{A7326B40-746C-4483-BDB6-2947F9FE5F02}" srcOrd="2" destOrd="0" presId="urn:microsoft.com/office/officeart/2008/layout/CircleAccentTimeline"/>
    <dgm:cxn modelId="{2BD211E5-F6EF-4CA9-9DC4-56B4ED837E40}" type="presParOf" srcId="{8C2A82F9-E296-41A8-9DF4-CF28E63E771B}" destId="{3B4AB2D4-2C43-4A07-B9AC-1AE6C50C2479}" srcOrd="3" destOrd="0" presId="urn:microsoft.com/office/officeart/2008/layout/CircleAccentTimeline"/>
    <dgm:cxn modelId="{23AC47F1-07CE-4350-9B1A-DD5BDB4E7773}" type="presParOf" srcId="{8C2A82F9-E296-41A8-9DF4-CF28E63E771B}" destId="{B298D878-0DC4-4D2C-B83B-7AD801DFC92F}" srcOrd="4" destOrd="0" presId="urn:microsoft.com/office/officeart/2008/layout/CircleAccentTimeline"/>
    <dgm:cxn modelId="{D4094DC8-FEDE-4833-8766-751BEA11EF0F}" type="presParOf" srcId="{B298D878-0DC4-4D2C-B83B-7AD801DFC92F}" destId="{9E1956AF-376C-4763-90EB-21C48367BDD1}" srcOrd="0" destOrd="0" presId="urn:microsoft.com/office/officeart/2008/layout/CircleAccentTimeline"/>
    <dgm:cxn modelId="{49291059-D458-4E4B-AD8D-0B21C1A4DE63}" type="presParOf" srcId="{B298D878-0DC4-4D2C-B83B-7AD801DFC92F}" destId="{E7E9126C-E354-465A-875E-8468743A3431}" srcOrd="1" destOrd="0" presId="urn:microsoft.com/office/officeart/2008/layout/CircleAccentTimeline"/>
    <dgm:cxn modelId="{5229A86D-39C2-4E8C-9271-C1EFE1C656E2}" type="presParOf" srcId="{B298D878-0DC4-4D2C-B83B-7AD801DFC92F}" destId="{E8524687-CFEE-4BF4-9C3E-BC49E4BBFF12}" srcOrd="2" destOrd="0" presId="urn:microsoft.com/office/officeart/2008/layout/CircleAccentTimeline"/>
    <dgm:cxn modelId="{0E1247B8-CC5E-44E0-B38C-9DACFA59608A}" type="presParOf" srcId="{8C2A82F9-E296-41A8-9DF4-CF28E63E771B}" destId="{AB1503FE-C37E-43B3-9B06-FFDB696E14B3}" srcOrd="5" destOrd="0" presId="urn:microsoft.com/office/officeart/2008/layout/CircleAccentTimeline"/>
    <dgm:cxn modelId="{B201C86F-48DC-4800-AFCB-BD159BE62566}" type="presParOf" srcId="{8C2A82F9-E296-41A8-9DF4-CF28E63E771B}" destId="{ADBA1281-5C3F-4E00-9BFB-83A96E003346}" srcOrd="6" destOrd="0" presId="urn:microsoft.com/office/officeart/2008/layout/CircleAccentTimeline"/>
    <dgm:cxn modelId="{B9B02FA7-89B1-4873-9A5A-D2302213F03E}" type="presParOf" srcId="{8C2A82F9-E296-41A8-9DF4-CF28E63E771B}" destId="{AB69B5D9-E000-4F99-BEB4-9037F8A68C62}" srcOrd="7" destOrd="0" presId="urn:microsoft.com/office/officeart/2008/layout/CircleAccentTimeline"/>
    <dgm:cxn modelId="{2D1DBD12-B7AA-4171-892E-78EB1A4BC387}" type="presParOf" srcId="{8C2A82F9-E296-41A8-9DF4-CF28E63E771B}" destId="{E65BDE7F-46F6-4656-A04F-9B3DCA331DB1}" srcOrd="8" destOrd="0" presId="urn:microsoft.com/office/officeart/2008/layout/CircleAccentTimeline"/>
    <dgm:cxn modelId="{5CE0D30B-047A-4927-8B01-C8927EAE618F}" type="presParOf" srcId="{E65BDE7F-46F6-4656-A04F-9B3DCA331DB1}" destId="{BA3E8567-6960-495B-8B59-E887390DCF03}" srcOrd="0" destOrd="0" presId="urn:microsoft.com/office/officeart/2008/layout/CircleAccentTimeline"/>
    <dgm:cxn modelId="{CEDC7EB9-756D-4496-9CB6-9FA25CE0094E}" type="presParOf" srcId="{E65BDE7F-46F6-4656-A04F-9B3DCA331DB1}" destId="{EBAE871F-7E58-4BCB-B55D-718AD2841769}" srcOrd="1" destOrd="0" presId="urn:microsoft.com/office/officeart/2008/layout/CircleAccentTimeline"/>
    <dgm:cxn modelId="{FFB73081-9827-4981-B101-262199C6EAF3}" type="presParOf" srcId="{E65BDE7F-46F6-4656-A04F-9B3DCA331DB1}" destId="{463A0FAB-E107-45BA-B2D9-214E28B31392}" srcOrd="2" destOrd="0" presId="urn:microsoft.com/office/officeart/2008/layout/CircleAccentTimeline"/>
    <dgm:cxn modelId="{86BB0072-6443-4BEE-90C8-887BCA735F1B}" type="presParOf" srcId="{8C2A82F9-E296-41A8-9DF4-CF28E63E771B}" destId="{C25119F6-A948-4C6F-B2A4-4F4E95774A21}" srcOrd="9" destOrd="0" presId="urn:microsoft.com/office/officeart/2008/layout/CircleAccentTimeline"/>
    <dgm:cxn modelId="{B2442B94-BCB9-4355-ADB5-D6FB71D1A2E2}" type="presParOf" srcId="{8C2A82F9-E296-41A8-9DF4-CF28E63E771B}" destId="{7D2E6D6C-7430-4A2A-B9F5-E73D498FB6C0}" srcOrd="10" destOrd="0" presId="urn:microsoft.com/office/officeart/2008/layout/CircleAccentTimeline"/>
    <dgm:cxn modelId="{2913C91B-21E4-4178-834F-8135074D1ECB}" type="presParOf" srcId="{8C2A82F9-E296-41A8-9DF4-CF28E63E771B}" destId="{3CD4BCA2-6591-40DC-BD3A-6E9C6C2AA200}" srcOrd="11" destOrd="0" presId="urn:microsoft.com/office/officeart/2008/layout/CircleAccentTimeline"/>
    <dgm:cxn modelId="{422621AD-F72F-4738-9C20-FB794272B927}" type="presParOf" srcId="{8C2A82F9-E296-41A8-9DF4-CF28E63E771B}" destId="{B0693FAD-1697-49A8-8437-99ECA00BC6B3}" srcOrd="12" destOrd="0" presId="urn:microsoft.com/office/officeart/2008/layout/CircleAccentTimeline"/>
    <dgm:cxn modelId="{BE520B6D-6576-46CA-B5E3-634B3CF34388}" type="presParOf" srcId="{B0693FAD-1697-49A8-8437-99ECA00BC6B3}" destId="{C9FC1C1F-D20C-4503-BB1C-020714BF587C}" srcOrd="0" destOrd="0" presId="urn:microsoft.com/office/officeart/2008/layout/CircleAccentTimeline"/>
    <dgm:cxn modelId="{3FE90891-E115-4388-B393-91B4B5C3E12A}" type="presParOf" srcId="{B0693FAD-1697-49A8-8437-99ECA00BC6B3}" destId="{9C0FCFD8-D58D-46D9-88D1-CD89E717C5AB}" srcOrd="1" destOrd="0" presId="urn:microsoft.com/office/officeart/2008/layout/CircleAccentTimeline"/>
    <dgm:cxn modelId="{FB8196D8-EE55-4BE0-A2D6-A50C00032E6F}" type="presParOf" srcId="{B0693FAD-1697-49A8-8437-99ECA00BC6B3}" destId="{F4C8B33E-4682-4311-99A1-34EEE560B234}" srcOrd="2" destOrd="0" presId="urn:microsoft.com/office/officeart/2008/layout/CircleAccentTimeline"/>
    <dgm:cxn modelId="{DEDCE408-25B6-48DF-81EE-E90433200AD0}" type="presParOf" srcId="{8C2A82F9-E296-41A8-9DF4-CF28E63E771B}" destId="{E3D29D88-A989-408A-8D65-5CF9862A7855}" srcOrd="13" destOrd="0" presId="urn:microsoft.com/office/officeart/2008/layout/CircleAccentTimeline"/>
    <dgm:cxn modelId="{F22EFD7B-528A-4C12-BF5E-13ABA41EAEBE}" type="presParOf" srcId="{8C2A82F9-E296-41A8-9DF4-CF28E63E771B}" destId="{DFE2E342-643B-4F9F-8387-FE717A04E251}" srcOrd="14" destOrd="0" presId="urn:microsoft.com/office/officeart/2008/layout/CircleAccentTimeline"/>
    <dgm:cxn modelId="{09362316-04BB-4129-8978-1AD09DCC4826}" type="presParOf" srcId="{8C2A82F9-E296-41A8-9DF4-CF28E63E771B}" destId="{6F0B1185-7A3E-4E4C-A354-D38C710C05F2}" srcOrd="15" destOrd="0" presId="urn:microsoft.com/office/officeart/2008/layout/CircleAccentTimeline"/>
    <dgm:cxn modelId="{6FA3E000-CEB7-49B0-BD04-F8B19D9B062F}" type="presParOf" srcId="{6F0B1185-7A3E-4E4C-A354-D38C710C05F2}" destId="{7D93B637-D799-4D1A-9CF1-679E8CADD5DE}" srcOrd="0" destOrd="0" presId="urn:microsoft.com/office/officeart/2008/layout/CircleAccentTimeline"/>
    <dgm:cxn modelId="{3FF2656F-D71A-4034-B727-160EF35D5D0D}" type="presParOf" srcId="{6F0B1185-7A3E-4E4C-A354-D38C710C05F2}" destId="{5B48F84E-A31E-4155-8BD6-00D317C40A45}" srcOrd="1" destOrd="0" presId="urn:microsoft.com/office/officeart/2008/layout/CircleAccentTimeline"/>
    <dgm:cxn modelId="{47CC97C5-81AF-48D6-BF77-3B7A9BDA981C}" type="presParOf" srcId="{6F0B1185-7A3E-4E4C-A354-D38C710C05F2}" destId="{A800F90E-09BC-4EAF-BC07-354084C62A0F}" srcOrd="2" destOrd="0" presId="urn:microsoft.com/office/officeart/2008/layout/CircleAccentTimeline"/>
    <dgm:cxn modelId="{CD3BF6D5-4A15-4734-A938-0A202FD16A68}" type="presParOf" srcId="{8C2A82F9-E296-41A8-9DF4-CF28E63E771B}" destId="{63E88F46-D5F7-4ABE-8FDA-2A749872216D}" srcOrd="16" destOrd="0" presId="urn:microsoft.com/office/officeart/2008/layout/CircleAccentTimeline"/>
    <dgm:cxn modelId="{949C8B00-CF68-489B-B8C0-F290DD75B987}" type="presParOf" srcId="{8C2A82F9-E296-41A8-9DF4-CF28E63E771B}" destId="{AE93B40A-DE3B-47D5-A64B-26EE9ED02E24}" srcOrd="17"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72576F-1B2F-4F21-A416-6CC537C51540}"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67345CDA-10D7-456A-AF08-4129D9CBF11C}">
      <dgm:prSet phldrT="[Text]" custT="1"/>
      <dgm:spPr/>
      <dgm:t>
        <a:bodyPr/>
        <a:lstStyle/>
        <a:p>
          <a:pPr algn="ctr"/>
          <a:r>
            <a:rPr lang="en-US" sz="1600" dirty="0"/>
            <a:t>12/1 MVO </a:t>
          </a:r>
          <a:r>
            <a:rPr lang="en-US" sz="1600" dirty="0" smtClean="0"/>
            <a:t/>
          </a:r>
          <a:br>
            <a:rPr lang="en-US" sz="1600" dirty="0" smtClean="0"/>
          </a:br>
          <a:r>
            <a:rPr lang="en-US" sz="1600" b="1" dirty="0" smtClean="0"/>
            <a:t>CR A</a:t>
          </a:r>
          <a:endParaRPr lang="en-US" sz="1600" b="1" dirty="0"/>
        </a:p>
      </dgm:t>
    </dgm:pt>
    <dgm:pt modelId="{0CA525D0-05E6-45F3-A517-773EED9FACAC}" type="parTrans" cxnId="{7A0C8385-1494-4535-83E8-23685083A18B}">
      <dgm:prSet/>
      <dgm:spPr/>
      <dgm:t>
        <a:bodyPr/>
        <a:lstStyle/>
        <a:p>
          <a:endParaRPr lang="en-US"/>
        </a:p>
      </dgm:t>
    </dgm:pt>
    <dgm:pt modelId="{5CDE7D02-8035-4269-95C9-FF5866842EE3}" type="sibTrans" cxnId="{7A0C8385-1494-4535-83E8-23685083A18B}">
      <dgm:prSet/>
      <dgm:spPr/>
      <dgm:t>
        <a:bodyPr/>
        <a:lstStyle/>
        <a:p>
          <a:endParaRPr lang="en-US"/>
        </a:p>
      </dgm:t>
    </dgm:pt>
    <dgm:pt modelId="{E07BF86F-D32A-4B87-A21F-CE6DA8FE951A}">
      <dgm:prSet phldrT="[Text]" custT="1"/>
      <dgm:spPr/>
      <dgm:t>
        <a:bodyPr/>
        <a:lstStyle/>
        <a:p>
          <a:r>
            <a:rPr lang="en-US" sz="1600" dirty="0"/>
            <a:t>12/2</a:t>
          </a:r>
        </a:p>
      </dgm:t>
    </dgm:pt>
    <dgm:pt modelId="{5ECC3309-BD87-4159-BDCD-DC4CA67043BD}" type="parTrans" cxnId="{1A6E1842-8830-49B7-8C47-B91940F50F2D}">
      <dgm:prSet/>
      <dgm:spPr/>
      <dgm:t>
        <a:bodyPr/>
        <a:lstStyle/>
        <a:p>
          <a:endParaRPr lang="en-US"/>
        </a:p>
      </dgm:t>
    </dgm:pt>
    <dgm:pt modelId="{32E8E5A2-34BF-4229-AE08-FC2BEDC60A9A}" type="sibTrans" cxnId="{1A6E1842-8830-49B7-8C47-B91940F50F2D}">
      <dgm:prSet/>
      <dgm:spPr/>
      <dgm:t>
        <a:bodyPr/>
        <a:lstStyle/>
        <a:p>
          <a:endParaRPr lang="en-US"/>
        </a:p>
      </dgm:t>
    </dgm:pt>
    <dgm:pt modelId="{DA0A817B-15FD-4FEC-97B4-74B57E7360E4}">
      <dgm:prSet phldrT="[Text]" custT="1"/>
      <dgm:spPr/>
      <dgm:t>
        <a:bodyPr/>
        <a:lstStyle/>
        <a:p>
          <a:pPr algn="ctr"/>
          <a:r>
            <a:rPr lang="en-US" sz="1600" dirty="0"/>
            <a:t>12/4 SWI </a:t>
          </a:r>
          <a:r>
            <a:rPr lang="en-US" sz="1600" dirty="0" smtClean="0"/>
            <a:t/>
          </a:r>
          <a:br>
            <a:rPr lang="en-US" sz="1600" dirty="0" smtClean="0"/>
          </a:br>
          <a:r>
            <a:rPr lang="en-US" sz="1600" b="1" dirty="0" smtClean="0"/>
            <a:t>CR </a:t>
          </a:r>
          <a:r>
            <a:rPr lang="en-US" sz="1600" b="1" dirty="0"/>
            <a:t>B</a:t>
          </a:r>
        </a:p>
      </dgm:t>
    </dgm:pt>
    <dgm:pt modelId="{2F6DA4F7-5556-4DC8-941C-28FDD1779004}" type="parTrans" cxnId="{9631BDE6-C558-4E38-BEE0-E1A2F86F0B10}">
      <dgm:prSet/>
      <dgm:spPr/>
      <dgm:t>
        <a:bodyPr/>
        <a:lstStyle/>
        <a:p>
          <a:endParaRPr lang="en-US"/>
        </a:p>
      </dgm:t>
    </dgm:pt>
    <dgm:pt modelId="{F192E5ED-83D6-4025-98F0-21236C5A545B}" type="sibTrans" cxnId="{9631BDE6-C558-4E38-BEE0-E1A2F86F0B10}">
      <dgm:prSet/>
      <dgm:spPr/>
      <dgm:t>
        <a:bodyPr/>
        <a:lstStyle/>
        <a:p>
          <a:endParaRPr lang="en-US"/>
        </a:p>
      </dgm:t>
    </dgm:pt>
    <dgm:pt modelId="{EB873932-AF16-4AB2-979E-36A4AF448F80}">
      <dgm:prSet phldrT="[Text]" custT="1"/>
      <dgm:spPr/>
      <dgm:t>
        <a:bodyPr/>
        <a:lstStyle/>
        <a:p>
          <a:r>
            <a:rPr lang="en-US" sz="1600" dirty="0"/>
            <a:t>12/3</a:t>
          </a:r>
        </a:p>
      </dgm:t>
    </dgm:pt>
    <dgm:pt modelId="{DA8BEDA1-3B54-415A-B73E-D4C62FDF74B9}" type="parTrans" cxnId="{98389D7D-33B9-4C48-B717-6B326A4723B2}">
      <dgm:prSet/>
      <dgm:spPr/>
      <dgm:t>
        <a:bodyPr/>
        <a:lstStyle/>
        <a:p>
          <a:endParaRPr lang="en-US"/>
        </a:p>
      </dgm:t>
    </dgm:pt>
    <dgm:pt modelId="{6F973F12-4F9C-4B07-9685-88975A06DCF8}" type="sibTrans" cxnId="{98389D7D-33B9-4C48-B717-6B326A4723B2}">
      <dgm:prSet/>
      <dgm:spPr/>
      <dgm:t>
        <a:bodyPr/>
        <a:lstStyle/>
        <a:p>
          <a:endParaRPr lang="en-US"/>
        </a:p>
      </dgm:t>
    </dgm:pt>
    <dgm:pt modelId="{13AA1944-9640-43B3-81FC-74BE918943A4}" type="pres">
      <dgm:prSet presAssocID="{A872576F-1B2F-4F21-A416-6CC537C51540}" presName="Name0" presStyleCnt="0">
        <dgm:presLayoutVars>
          <dgm:dir/>
        </dgm:presLayoutVars>
      </dgm:prSet>
      <dgm:spPr/>
      <dgm:t>
        <a:bodyPr/>
        <a:lstStyle/>
        <a:p>
          <a:endParaRPr lang="en-US"/>
        </a:p>
      </dgm:t>
    </dgm:pt>
    <dgm:pt modelId="{C11D4211-A9DC-4632-BB62-3EB567F91E30}" type="pres">
      <dgm:prSet presAssocID="{67345CDA-10D7-456A-AF08-4129D9CBF11C}" presName="parComposite" presStyleCnt="0"/>
      <dgm:spPr/>
    </dgm:pt>
    <dgm:pt modelId="{BE77274A-D435-4930-BFA2-906C10CC85D0}" type="pres">
      <dgm:prSet presAssocID="{67345CDA-10D7-456A-AF08-4129D9CBF11C}" presName="parBigCircle" presStyleLbl="node0" presStyleIdx="0" presStyleCnt="2" custScaleX="117472" custScaleY="112576" custLinFactNeighborX="-22732"/>
      <dgm:spPr/>
    </dgm:pt>
    <dgm:pt modelId="{B1595C89-6C70-4D10-B5A0-39363024F3FF}" type="pres">
      <dgm:prSet presAssocID="{67345CDA-10D7-456A-AF08-4129D9CBF11C}" presName="parTx" presStyleLbl="revTx" presStyleIdx="0" presStyleCnt="6" custAng="3900000" custLinFactNeighborX="-68087" custLinFactNeighborY="75017"/>
      <dgm:spPr/>
      <dgm:t>
        <a:bodyPr/>
        <a:lstStyle/>
        <a:p>
          <a:endParaRPr lang="en-US"/>
        </a:p>
      </dgm:t>
    </dgm:pt>
    <dgm:pt modelId="{5CBA7FD9-E6D2-4FE0-AF39-7BFA0510BD0B}" type="pres">
      <dgm:prSet presAssocID="{67345CDA-10D7-456A-AF08-4129D9CBF11C}" presName="bSpace" presStyleCnt="0"/>
      <dgm:spPr/>
    </dgm:pt>
    <dgm:pt modelId="{C19B37F9-BB57-4B38-9EF7-4D8C3C3250EC}" type="pres">
      <dgm:prSet presAssocID="{67345CDA-10D7-456A-AF08-4129D9CBF11C}" presName="parBackupNorm" presStyleCnt="0"/>
      <dgm:spPr/>
    </dgm:pt>
    <dgm:pt modelId="{C2924C82-99EC-4116-8DEC-9D15E169BDB8}" type="pres">
      <dgm:prSet presAssocID="{5CDE7D02-8035-4269-95C9-FF5866842EE3}" presName="parSpace" presStyleCnt="0"/>
      <dgm:spPr/>
    </dgm:pt>
    <dgm:pt modelId="{6445EFC8-85D7-443C-AE8B-2B1CBD0B1BCF}" type="pres">
      <dgm:prSet presAssocID="{E07BF86F-D32A-4B87-A21F-CE6DA8FE951A}" presName="desBackupLeftNorm" presStyleCnt="0"/>
      <dgm:spPr/>
    </dgm:pt>
    <dgm:pt modelId="{588BB062-1E79-4D2F-AF9B-2D5A62B3FCEE}" type="pres">
      <dgm:prSet presAssocID="{E07BF86F-D32A-4B87-A21F-CE6DA8FE951A}" presName="desComposite" presStyleCnt="0"/>
      <dgm:spPr/>
    </dgm:pt>
    <dgm:pt modelId="{3B7A594E-2A83-4142-B2B0-08FB37A3F279}" type="pres">
      <dgm:prSet presAssocID="{E07BF86F-D32A-4B87-A21F-CE6DA8FE951A}" presName="desCircle" presStyleLbl="node1" presStyleIdx="0" presStyleCnt="2" custLinFactNeighborX="-7944"/>
      <dgm:spPr/>
    </dgm:pt>
    <dgm:pt modelId="{08F8DF20-D885-4F64-82B7-0E30D970B8F0}" type="pres">
      <dgm:prSet presAssocID="{E07BF86F-D32A-4B87-A21F-CE6DA8FE951A}" presName="chTx" presStyleLbl="revTx" presStyleIdx="1" presStyleCnt="6" custLinFactNeighborX="16166" custLinFactNeighborY="-30088"/>
      <dgm:spPr/>
      <dgm:t>
        <a:bodyPr/>
        <a:lstStyle/>
        <a:p>
          <a:endParaRPr lang="en-US"/>
        </a:p>
      </dgm:t>
    </dgm:pt>
    <dgm:pt modelId="{FE8C0D2E-E576-491A-8B29-5599D5B1BF7C}" type="pres">
      <dgm:prSet presAssocID="{E07BF86F-D32A-4B87-A21F-CE6DA8FE951A}" presName="desTx" presStyleLbl="revTx" presStyleIdx="2" presStyleCnt="6">
        <dgm:presLayoutVars>
          <dgm:bulletEnabled val="1"/>
        </dgm:presLayoutVars>
      </dgm:prSet>
      <dgm:spPr/>
    </dgm:pt>
    <dgm:pt modelId="{69543E49-9AF9-4926-BEAC-9AEF0020C641}" type="pres">
      <dgm:prSet presAssocID="{E07BF86F-D32A-4B87-A21F-CE6DA8FE951A}" presName="desBackupRightNorm" presStyleCnt="0"/>
      <dgm:spPr/>
    </dgm:pt>
    <dgm:pt modelId="{4A3EC799-690F-4E1B-ACB4-540474CDBCCC}" type="pres">
      <dgm:prSet presAssocID="{32E8E5A2-34BF-4229-AE08-FC2BEDC60A9A}" presName="desSpace" presStyleCnt="0"/>
      <dgm:spPr/>
    </dgm:pt>
    <dgm:pt modelId="{BE6363DF-6779-47A3-975D-F2BD3043326D}" type="pres">
      <dgm:prSet presAssocID="{EB873932-AF16-4AB2-979E-36A4AF448F80}" presName="desBackupLeftNorm" presStyleCnt="0"/>
      <dgm:spPr/>
    </dgm:pt>
    <dgm:pt modelId="{D1771CDC-835B-404F-BBD2-D951EB9DC413}" type="pres">
      <dgm:prSet presAssocID="{EB873932-AF16-4AB2-979E-36A4AF448F80}" presName="desComposite" presStyleCnt="0"/>
      <dgm:spPr/>
    </dgm:pt>
    <dgm:pt modelId="{B59BBDC4-3171-4B8E-9C69-D41F2C4B1DA4}" type="pres">
      <dgm:prSet presAssocID="{EB873932-AF16-4AB2-979E-36A4AF448F80}" presName="desCircle" presStyleLbl="node1" presStyleIdx="1" presStyleCnt="2"/>
      <dgm:spPr/>
    </dgm:pt>
    <dgm:pt modelId="{51651734-70F0-4000-BFA6-C030166B1B43}" type="pres">
      <dgm:prSet presAssocID="{EB873932-AF16-4AB2-979E-36A4AF448F80}" presName="chTx" presStyleLbl="revTx" presStyleIdx="3" presStyleCnt="6" custLinFactNeighborX="20093" custLinFactNeighborY="-30088"/>
      <dgm:spPr/>
      <dgm:t>
        <a:bodyPr/>
        <a:lstStyle/>
        <a:p>
          <a:endParaRPr lang="en-US"/>
        </a:p>
      </dgm:t>
    </dgm:pt>
    <dgm:pt modelId="{FDFB3B0C-E7E3-45A0-9B03-9DCE23370B64}" type="pres">
      <dgm:prSet presAssocID="{EB873932-AF16-4AB2-979E-36A4AF448F80}" presName="desTx" presStyleLbl="revTx" presStyleIdx="4" presStyleCnt="6">
        <dgm:presLayoutVars>
          <dgm:bulletEnabled val="1"/>
        </dgm:presLayoutVars>
      </dgm:prSet>
      <dgm:spPr/>
    </dgm:pt>
    <dgm:pt modelId="{E8773113-ACED-4392-B775-B00E91CCCA4D}" type="pres">
      <dgm:prSet presAssocID="{EB873932-AF16-4AB2-979E-36A4AF448F80}" presName="desBackupRightNorm" presStyleCnt="0"/>
      <dgm:spPr/>
    </dgm:pt>
    <dgm:pt modelId="{47ADF9FE-3BE2-48C6-BE76-A5D11AF42E4D}" type="pres">
      <dgm:prSet presAssocID="{6F973F12-4F9C-4B07-9685-88975A06DCF8}" presName="desSpace" presStyleCnt="0"/>
      <dgm:spPr/>
    </dgm:pt>
    <dgm:pt modelId="{5B195C9D-62FA-4929-B6D5-3A6C98C69609}" type="pres">
      <dgm:prSet presAssocID="{DA0A817B-15FD-4FEC-97B4-74B57E7360E4}" presName="parComposite" presStyleCnt="0"/>
      <dgm:spPr/>
    </dgm:pt>
    <dgm:pt modelId="{EBC0D29B-8FB1-4789-BC99-DB53DA69CA68}" type="pres">
      <dgm:prSet presAssocID="{DA0A817B-15FD-4FEC-97B4-74B57E7360E4}" presName="parBigCircle" presStyleLbl="node0" presStyleIdx="1" presStyleCnt="2" custScaleX="121368" custScaleY="101234"/>
      <dgm:spPr/>
    </dgm:pt>
    <dgm:pt modelId="{8FB09AA0-DD70-4A31-9B7C-73F398FC64B3}" type="pres">
      <dgm:prSet presAssocID="{DA0A817B-15FD-4FEC-97B4-74B57E7360E4}" presName="parTx" presStyleLbl="revTx" presStyleIdx="5" presStyleCnt="6" custAng="3900000" custLinFactNeighborX="-45738" custLinFactNeighborY="22822"/>
      <dgm:spPr/>
      <dgm:t>
        <a:bodyPr/>
        <a:lstStyle/>
        <a:p>
          <a:endParaRPr lang="en-US"/>
        </a:p>
      </dgm:t>
    </dgm:pt>
    <dgm:pt modelId="{C370CDCC-A084-4B18-9AB3-07F5991443C1}" type="pres">
      <dgm:prSet presAssocID="{DA0A817B-15FD-4FEC-97B4-74B57E7360E4}" presName="bSpace" presStyleCnt="0"/>
      <dgm:spPr/>
    </dgm:pt>
    <dgm:pt modelId="{6FFC6763-6BC0-4011-A203-4E8C91B5954B}" type="pres">
      <dgm:prSet presAssocID="{DA0A817B-15FD-4FEC-97B4-74B57E7360E4}" presName="parBackupNorm" presStyleCnt="0"/>
      <dgm:spPr/>
    </dgm:pt>
    <dgm:pt modelId="{B8B5D625-F9B8-439F-8A0A-D69F5209E02C}" type="pres">
      <dgm:prSet presAssocID="{F192E5ED-83D6-4025-98F0-21236C5A545B}" presName="parSpace" presStyleCnt="0"/>
      <dgm:spPr/>
    </dgm:pt>
  </dgm:ptLst>
  <dgm:cxnLst>
    <dgm:cxn modelId="{BAF713C6-C023-46B2-BC6A-3FBD84C7D9FE}" type="presOf" srcId="{DA0A817B-15FD-4FEC-97B4-74B57E7360E4}" destId="{8FB09AA0-DD70-4A31-9B7C-73F398FC64B3}" srcOrd="0" destOrd="0" presId="urn:microsoft.com/office/officeart/2008/layout/CircleAccentTimeline"/>
    <dgm:cxn modelId="{9631BDE6-C558-4E38-BEE0-E1A2F86F0B10}" srcId="{A872576F-1B2F-4F21-A416-6CC537C51540}" destId="{DA0A817B-15FD-4FEC-97B4-74B57E7360E4}" srcOrd="1" destOrd="0" parTransId="{2F6DA4F7-5556-4DC8-941C-28FDD1779004}" sibTransId="{F192E5ED-83D6-4025-98F0-21236C5A545B}"/>
    <dgm:cxn modelId="{A3FD3E55-394F-44CE-8748-87EBA9F28422}" type="presOf" srcId="{67345CDA-10D7-456A-AF08-4129D9CBF11C}" destId="{B1595C89-6C70-4D10-B5A0-39363024F3FF}" srcOrd="0" destOrd="0" presId="urn:microsoft.com/office/officeart/2008/layout/CircleAccentTimeline"/>
    <dgm:cxn modelId="{1FD321AC-42A4-42BE-AAC6-9A18E21F1EFA}" type="presOf" srcId="{A872576F-1B2F-4F21-A416-6CC537C51540}" destId="{13AA1944-9640-43B3-81FC-74BE918943A4}" srcOrd="0" destOrd="0" presId="urn:microsoft.com/office/officeart/2008/layout/CircleAccentTimeline"/>
    <dgm:cxn modelId="{7A0C8385-1494-4535-83E8-23685083A18B}" srcId="{A872576F-1B2F-4F21-A416-6CC537C51540}" destId="{67345CDA-10D7-456A-AF08-4129D9CBF11C}" srcOrd="0" destOrd="0" parTransId="{0CA525D0-05E6-45F3-A517-773EED9FACAC}" sibTransId="{5CDE7D02-8035-4269-95C9-FF5866842EE3}"/>
    <dgm:cxn modelId="{98389D7D-33B9-4C48-B717-6B326A4723B2}" srcId="{67345CDA-10D7-456A-AF08-4129D9CBF11C}" destId="{EB873932-AF16-4AB2-979E-36A4AF448F80}" srcOrd="1" destOrd="0" parTransId="{DA8BEDA1-3B54-415A-B73E-D4C62FDF74B9}" sibTransId="{6F973F12-4F9C-4B07-9685-88975A06DCF8}"/>
    <dgm:cxn modelId="{616B3861-8661-4B36-A0AC-9C250DE2B75B}" type="presOf" srcId="{E07BF86F-D32A-4B87-A21F-CE6DA8FE951A}" destId="{08F8DF20-D885-4F64-82B7-0E30D970B8F0}" srcOrd="0" destOrd="0" presId="urn:microsoft.com/office/officeart/2008/layout/CircleAccentTimeline"/>
    <dgm:cxn modelId="{810D118B-AE79-4CBB-9B47-A5702FCCB339}" type="presOf" srcId="{EB873932-AF16-4AB2-979E-36A4AF448F80}" destId="{51651734-70F0-4000-BFA6-C030166B1B43}" srcOrd="0" destOrd="0" presId="urn:microsoft.com/office/officeart/2008/layout/CircleAccentTimeline"/>
    <dgm:cxn modelId="{1A6E1842-8830-49B7-8C47-B91940F50F2D}" srcId="{67345CDA-10D7-456A-AF08-4129D9CBF11C}" destId="{E07BF86F-D32A-4B87-A21F-CE6DA8FE951A}" srcOrd="0" destOrd="0" parTransId="{5ECC3309-BD87-4159-BDCD-DC4CA67043BD}" sibTransId="{32E8E5A2-34BF-4229-AE08-FC2BEDC60A9A}"/>
    <dgm:cxn modelId="{0D2715E3-008D-4711-8DD3-AE97F7E9326E}" type="presParOf" srcId="{13AA1944-9640-43B3-81FC-74BE918943A4}" destId="{C11D4211-A9DC-4632-BB62-3EB567F91E30}" srcOrd="0" destOrd="0" presId="urn:microsoft.com/office/officeart/2008/layout/CircleAccentTimeline"/>
    <dgm:cxn modelId="{606255B3-EF48-4DC2-A02A-C8AF87EC50B2}" type="presParOf" srcId="{C11D4211-A9DC-4632-BB62-3EB567F91E30}" destId="{BE77274A-D435-4930-BFA2-906C10CC85D0}" srcOrd="0" destOrd="0" presId="urn:microsoft.com/office/officeart/2008/layout/CircleAccentTimeline"/>
    <dgm:cxn modelId="{47198E99-86B9-422A-A304-2E7933963CE5}" type="presParOf" srcId="{C11D4211-A9DC-4632-BB62-3EB567F91E30}" destId="{B1595C89-6C70-4D10-B5A0-39363024F3FF}" srcOrd="1" destOrd="0" presId="urn:microsoft.com/office/officeart/2008/layout/CircleAccentTimeline"/>
    <dgm:cxn modelId="{ED968111-0068-4288-B052-DCF8D605D1B7}" type="presParOf" srcId="{C11D4211-A9DC-4632-BB62-3EB567F91E30}" destId="{5CBA7FD9-E6D2-4FE0-AF39-7BFA0510BD0B}" srcOrd="2" destOrd="0" presId="urn:microsoft.com/office/officeart/2008/layout/CircleAccentTimeline"/>
    <dgm:cxn modelId="{C33B34C0-B07D-4A22-B792-6D59F966F165}" type="presParOf" srcId="{13AA1944-9640-43B3-81FC-74BE918943A4}" destId="{C19B37F9-BB57-4B38-9EF7-4D8C3C3250EC}" srcOrd="1" destOrd="0" presId="urn:microsoft.com/office/officeart/2008/layout/CircleAccentTimeline"/>
    <dgm:cxn modelId="{5C0EDFEE-2AAE-472D-B85F-1C511E0008E4}" type="presParOf" srcId="{13AA1944-9640-43B3-81FC-74BE918943A4}" destId="{C2924C82-99EC-4116-8DEC-9D15E169BDB8}" srcOrd="2" destOrd="0" presId="urn:microsoft.com/office/officeart/2008/layout/CircleAccentTimeline"/>
    <dgm:cxn modelId="{80D53CAB-DE0F-4D7A-B200-9EA5337E6957}" type="presParOf" srcId="{13AA1944-9640-43B3-81FC-74BE918943A4}" destId="{6445EFC8-85D7-443C-AE8B-2B1CBD0B1BCF}" srcOrd="3" destOrd="0" presId="urn:microsoft.com/office/officeart/2008/layout/CircleAccentTimeline"/>
    <dgm:cxn modelId="{CA0DF363-9FB5-47C4-A0D6-4685072A569C}" type="presParOf" srcId="{13AA1944-9640-43B3-81FC-74BE918943A4}" destId="{588BB062-1E79-4D2F-AF9B-2D5A62B3FCEE}" srcOrd="4" destOrd="0" presId="urn:microsoft.com/office/officeart/2008/layout/CircleAccentTimeline"/>
    <dgm:cxn modelId="{CB40E4F8-77F6-4FC2-AD35-7219D57561AA}" type="presParOf" srcId="{588BB062-1E79-4D2F-AF9B-2D5A62B3FCEE}" destId="{3B7A594E-2A83-4142-B2B0-08FB37A3F279}" srcOrd="0" destOrd="0" presId="urn:microsoft.com/office/officeart/2008/layout/CircleAccentTimeline"/>
    <dgm:cxn modelId="{3BC21288-CE69-4066-9AA2-C4DD19AD4466}" type="presParOf" srcId="{588BB062-1E79-4D2F-AF9B-2D5A62B3FCEE}" destId="{08F8DF20-D885-4F64-82B7-0E30D970B8F0}" srcOrd="1" destOrd="0" presId="urn:microsoft.com/office/officeart/2008/layout/CircleAccentTimeline"/>
    <dgm:cxn modelId="{BEDDFACD-B560-4DF7-8913-CE2100BDE73D}" type="presParOf" srcId="{588BB062-1E79-4D2F-AF9B-2D5A62B3FCEE}" destId="{FE8C0D2E-E576-491A-8B29-5599D5B1BF7C}" srcOrd="2" destOrd="0" presId="urn:microsoft.com/office/officeart/2008/layout/CircleAccentTimeline"/>
    <dgm:cxn modelId="{0F3E31F4-4B01-453B-A2B5-2905A762D594}" type="presParOf" srcId="{13AA1944-9640-43B3-81FC-74BE918943A4}" destId="{69543E49-9AF9-4926-BEAC-9AEF0020C641}" srcOrd="5" destOrd="0" presId="urn:microsoft.com/office/officeart/2008/layout/CircleAccentTimeline"/>
    <dgm:cxn modelId="{E3DA3A69-2FA7-4FBE-A424-AFAE900DF5F7}" type="presParOf" srcId="{13AA1944-9640-43B3-81FC-74BE918943A4}" destId="{4A3EC799-690F-4E1B-ACB4-540474CDBCCC}" srcOrd="6" destOrd="0" presId="urn:microsoft.com/office/officeart/2008/layout/CircleAccentTimeline"/>
    <dgm:cxn modelId="{3373655E-DA71-4AE4-80DD-7F3CF88BA187}" type="presParOf" srcId="{13AA1944-9640-43B3-81FC-74BE918943A4}" destId="{BE6363DF-6779-47A3-975D-F2BD3043326D}" srcOrd="7" destOrd="0" presId="urn:microsoft.com/office/officeart/2008/layout/CircleAccentTimeline"/>
    <dgm:cxn modelId="{2589E48A-D4D7-44EE-A61E-27F38B3A3FDA}" type="presParOf" srcId="{13AA1944-9640-43B3-81FC-74BE918943A4}" destId="{D1771CDC-835B-404F-BBD2-D951EB9DC413}" srcOrd="8" destOrd="0" presId="urn:microsoft.com/office/officeart/2008/layout/CircleAccentTimeline"/>
    <dgm:cxn modelId="{7994090D-17BB-4F9B-B9FF-560306AFEF94}" type="presParOf" srcId="{D1771CDC-835B-404F-BBD2-D951EB9DC413}" destId="{B59BBDC4-3171-4B8E-9C69-D41F2C4B1DA4}" srcOrd="0" destOrd="0" presId="urn:microsoft.com/office/officeart/2008/layout/CircleAccentTimeline"/>
    <dgm:cxn modelId="{216F2986-584A-4D06-996A-7D314508822D}" type="presParOf" srcId="{D1771CDC-835B-404F-BBD2-D951EB9DC413}" destId="{51651734-70F0-4000-BFA6-C030166B1B43}" srcOrd="1" destOrd="0" presId="urn:microsoft.com/office/officeart/2008/layout/CircleAccentTimeline"/>
    <dgm:cxn modelId="{CE4E2376-569C-437C-B309-AF068384380F}" type="presParOf" srcId="{D1771CDC-835B-404F-BBD2-D951EB9DC413}" destId="{FDFB3B0C-E7E3-45A0-9B03-9DCE23370B64}" srcOrd="2" destOrd="0" presId="urn:microsoft.com/office/officeart/2008/layout/CircleAccentTimeline"/>
    <dgm:cxn modelId="{181E99E2-1B29-4688-9768-BE65F04CDB9D}" type="presParOf" srcId="{13AA1944-9640-43B3-81FC-74BE918943A4}" destId="{E8773113-ACED-4392-B775-B00E91CCCA4D}" srcOrd="9" destOrd="0" presId="urn:microsoft.com/office/officeart/2008/layout/CircleAccentTimeline"/>
    <dgm:cxn modelId="{9ADD26BC-F5C4-4E6E-9C93-D350E727E99F}" type="presParOf" srcId="{13AA1944-9640-43B3-81FC-74BE918943A4}" destId="{47ADF9FE-3BE2-48C6-BE76-A5D11AF42E4D}" srcOrd="10" destOrd="0" presId="urn:microsoft.com/office/officeart/2008/layout/CircleAccentTimeline"/>
    <dgm:cxn modelId="{71863FF3-5B26-4764-AC11-36E19150071B}" type="presParOf" srcId="{13AA1944-9640-43B3-81FC-74BE918943A4}" destId="{5B195C9D-62FA-4929-B6D5-3A6C98C69609}" srcOrd="11" destOrd="0" presId="urn:microsoft.com/office/officeart/2008/layout/CircleAccentTimeline"/>
    <dgm:cxn modelId="{16906587-06BC-44F0-A114-D892CFD0F604}" type="presParOf" srcId="{5B195C9D-62FA-4929-B6D5-3A6C98C69609}" destId="{EBC0D29B-8FB1-4789-BC99-DB53DA69CA68}" srcOrd="0" destOrd="0" presId="urn:microsoft.com/office/officeart/2008/layout/CircleAccentTimeline"/>
    <dgm:cxn modelId="{4286501D-F170-4C95-9F2A-DDED8A0AB462}" type="presParOf" srcId="{5B195C9D-62FA-4929-B6D5-3A6C98C69609}" destId="{8FB09AA0-DD70-4A31-9B7C-73F398FC64B3}" srcOrd="1" destOrd="0" presId="urn:microsoft.com/office/officeart/2008/layout/CircleAccentTimeline"/>
    <dgm:cxn modelId="{B8737F34-0CAA-43D9-90B4-223EE3C07D7A}" type="presParOf" srcId="{5B195C9D-62FA-4929-B6D5-3A6C98C69609}" destId="{C370CDCC-A084-4B18-9AB3-07F5991443C1}" srcOrd="2" destOrd="0" presId="urn:microsoft.com/office/officeart/2008/layout/CircleAccentTimeline"/>
    <dgm:cxn modelId="{EF4A1F9A-4EEA-47B6-B985-3EB60670BD2B}" type="presParOf" srcId="{13AA1944-9640-43B3-81FC-74BE918943A4}" destId="{6FFC6763-6BC0-4011-A203-4E8C91B5954B}" srcOrd="12" destOrd="0" presId="urn:microsoft.com/office/officeart/2008/layout/CircleAccentTimeline"/>
    <dgm:cxn modelId="{A9D0C395-5AD5-4519-B8EF-47C1722B60A0}" type="presParOf" srcId="{13AA1944-9640-43B3-81FC-74BE918943A4}" destId="{B8B5D625-F9B8-439F-8A0A-D69F5209E02C}" srcOrd="13"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pPr/>
              <a:t>9/4/2018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pPr/>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pPr/>
              <a:t>9/4/2018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pPr/>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term Texas SET can</a:t>
            </a:r>
            <a:r>
              <a:rPr lang="en-US" baseline="0" dirty="0" smtClean="0"/>
              <a:t> refer to two different things.</a:t>
            </a:r>
            <a:endParaRPr lang="en-US" dirty="0" smtClean="0"/>
          </a:p>
          <a:p>
            <a:endParaRPr lang="en-US" dirty="0" smtClean="0"/>
          </a:p>
          <a:p>
            <a:r>
              <a:rPr lang="en-US" dirty="0" smtClean="0"/>
              <a:t>TX SET (Standard Electronic Transactions) are a set of ANSI EDI transaction guidelines customized  by the TX SET Working Group for the ERCOT Retail Market. </a:t>
            </a:r>
          </a:p>
          <a:p>
            <a:endParaRPr lang="en-US" dirty="0" smtClean="0"/>
          </a:p>
          <a:p>
            <a:r>
              <a:rPr lang="en-US" dirty="0" smtClean="0"/>
              <a:t>These  standardized transactions support retail processes  as documented in the various ERCOT Market rules. </a:t>
            </a:r>
          </a:p>
          <a:p>
            <a:endParaRPr lang="en-US" dirty="0" smtClean="0"/>
          </a:p>
          <a:p>
            <a:r>
              <a:rPr lang="en-US" dirty="0" smtClean="0"/>
              <a:t>TX SET is an ERCOT Working group comprised of stakeholders participating in the development and maintenance of TX SET EDI transactions . </a:t>
            </a:r>
          </a:p>
          <a:p>
            <a:endParaRPr lang="en-US" dirty="0" smtClean="0"/>
          </a:p>
          <a:p>
            <a:r>
              <a:rPr lang="en-US" dirty="0" smtClean="0"/>
              <a:t>The Working Group reports to the Retail Market Subcommittee (RMS) and analyzes the need for new electronic transactions or modifications to existing electronic transactions based upon changes that occur within the retail electric market that affect EDI (electronic data interchange) transaction processing.</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4</a:t>
            </a:fld>
            <a:endParaRPr lang="en-US"/>
          </a:p>
        </p:txBody>
      </p:sp>
    </p:spTree>
    <p:extLst>
      <p:ext uri="{BB962C8B-B14F-4D97-AF65-F5344CB8AC3E}">
        <p14:creationId xmlns:p14="http://schemas.microsoft.com/office/powerpoint/2010/main" val="2538919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solidFill>
                  <a:schemeClr val="tx1">
                    <a:lumMod val="85000"/>
                    <a:lumOff val="15000"/>
                  </a:schemeClr>
                </a:solidFill>
              </a:rPr>
              <a:t>This section provides Market Participants and ERCOT with the market rules and transactional timing when operating in ERCOT’s Retail Electric Market and providing Customer Choice, for example:   </a:t>
            </a:r>
          </a:p>
          <a:p>
            <a:pPr lvl="1"/>
            <a:r>
              <a:rPr lang="en-US" sz="2000" dirty="0" smtClean="0">
                <a:solidFill>
                  <a:schemeClr val="tx1">
                    <a:lumMod val="85000"/>
                    <a:lumOff val="15000"/>
                  </a:schemeClr>
                </a:solidFill>
              </a:rPr>
              <a:t>ERCOT </a:t>
            </a:r>
            <a:r>
              <a:rPr lang="en-US" sz="2000" b="0" u="none" dirty="0" smtClean="0">
                <a:solidFill>
                  <a:schemeClr val="tx1">
                    <a:lumMod val="85000"/>
                    <a:lumOff val="15000"/>
                  </a:schemeClr>
                </a:solidFill>
              </a:rPr>
              <a:t>shall</a:t>
            </a:r>
            <a:r>
              <a:rPr lang="en-US" sz="2000" dirty="0" smtClean="0">
                <a:solidFill>
                  <a:schemeClr val="tx1">
                    <a:lumMod val="85000"/>
                    <a:lumOff val="15000"/>
                  </a:schemeClr>
                </a:solidFill>
              </a:rPr>
              <a:t> maintain a registration database of all metered and unmetered Electric Service Identifiers (ESI IDs) in Texas for Customer Choice.</a:t>
            </a:r>
          </a:p>
          <a:p>
            <a:pPr lvl="1"/>
            <a:r>
              <a:rPr lang="en-US" sz="2000" dirty="0" smtClean="0">
                <a:solidFill>
                  <a:schemeClr val="tx1">
                    <a:lumMod val="85000"/>
                    <a:lumOff val="15000"/>
                  </a:schemeClr>
                </a:solidFill>
              </a:rPr>
              <a:t> All Customer registration processes will be conducted using the appropriate Texas Standard Electronic Transactions (TX SETs).  Definitions of all TX SET codes referenced in this Section can be found in Section 19, Texas Standard Electronic Transaction. </a:t>
            </a:r>
          </a:p>
          <a:p>
            <a:pPr lvl="1"/>
            <a:r>
              <a:rPr lang="en-US" sz="2000" dirty="0" smtClean="0">
                <a:solidFill>
                  <a:schemeClr val="tx1">
                    <a:lumMod val="85000"/>
                    <a:lumOff val="15000"/>
                  </a:schemeClr>
                </a:solidFill>
              </a:rPr>
              <a:t>All CRs with Customers in Texas, whether operating inside the ERCOT Region or not, </a:t>
            </a:r>
            <a:r>
              <a:rPr lang="en-US" sz="2000" b="0" u="none" dirty="0" smtClean="0">
                <a:solidFill>
                  <a:schemeClr val="tx1">
                    <a:lumMod val="85000"/>
                    <a:lumOff val="15000"/>
                  </a:schemeClr>
                </a:solidFill>
              </a:rPr>
              <a:t>shall</a:t>
            </a:r>
            <a:r>
              <a:rPr lang="en-US" sz="2000" dirty="0" smtClean="0">
                <a:solidFill>
                  <a:schemeClr val="tx1">
                    <a:lumMod val="85000"/>
                    <a:lumOff val="15000"/>
                  </a:schemeClr>
                </a:solidFill>
              </a:rPr>
              <a:t> be required to register their Customers in accordance with this Section.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19</a:t>
            </a:fld>
            <a:endParaRPr lang="en-US"/>
          </a:p>
        </p:txBody>
      </p:sp>
    </p:spTree>
    <p:extLst>
      <p:ext uri="{BB962C8B-B14F-4D97-AF65-F5344CB8AC3E}">
        <p14:creationId xmlns:p14="http://schemas.microsoft.com/office/powerpoint/2010/main" val="3185002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Provides the mechanism that enables and facilitates the retail business processes in the deregulated Texas electric market.  The Texas SET Implementation Guides </a:t>
            </a:r>
            <a:r>
              <a:rPr lang="en-US" b="0" dirty="0" smtClean="0">
                <a:solidFill>
                  <a:srgbClr val="0070C0"/>
                </a:solidFill>
              </a:rPr>
              <a:t>shall</a:t>
            </a:r>
            <a:r>
              <a:rPr lang="en-US" dirty="0" smtClean="0"/>
              <a:t> serve as the standard for the applicable TX SETs among all Market Participants and ERCOT.</a:t>
            </a:r>
          </a:p>
          <a:p>
            <a:r>
              <a:rPr lang="en-US" dirty="0" smtClean="0"/>
              <a:t>This Section shall cover:</a:t>
            </a:r>
          </a:p>
          <a:p>
            <a:pPr lvl="1"/>
            <a:r>
              <a:rPr lang="en-US" sz="2000" dirty="0" smtClean="0"/>
              <a:t>Transactions between Transmission and/or Distribution Service Providers (TDSPs) (refers to all TDSPs unless otherwise specified), Competitive Retailers (CRs) and ERCOT;</a:t>
            </a:r>
          </a:p>
          <a:p>
            <a:pPr lvl="1"/>
            <a:r>
              <a:rPr lang="en-US" sz="2000" dirty="0" smtClean="0"/>
              <a:t>Technical Advisory Committee (TAC) subcommittee and ERCOT responsibilities; and</a:t>
            </a:r>
          </a:p>
          <a:p>
            <a:pPr lvl="1"/>
            <a:r>
              <a:rPr lang="en-US" sz="2000" dirty="0" smtClean="0"/>
              <a:t>Texas SET Change Control process.</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20</a:t>
            </a:fld>
            <a:endParaRPr lang="en-US"/>
          </a:p>
        </p:txBody>
      </p:sp>
    </p:spTree>
    <p:extLst>
      <p:ext uri="{BB962C8B-B14F-4D97-AF65-F5344CB8AC3E}">
        <p14:creationId xmlns:p14="http://schemas.microsoft.com/office/powerpoint/2010/main" val="3829319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Point to point communications include transactions flowing directly between Competitive Retailers (CRs), and Transmission and/or Distribution Service Providers (TDSPs) and </a:t>
            </a:r>
            <a:r>
              <a:rPr lang="en-US" b="1" i="1" dirty="0" smtClean="0">
                <a:solidFill>
                  <a:schemeClr val="accent1"/>
                </a:solidFill>
              </a:rPr>
              <a:t>do not flow through ERCOT</a:t>
            </a:r>
            <a:r>
              <a:rPr lang="en-US" dirty="0" smtClean="0"/>
              <a:t>.  These point to point transactions may be Customer requested service orders and CR/TDSP invoicing and remittance advise transactions.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21</a:t>
            </a:fld>
            <a:endParaRPr lang="en-US"/>
          </a:p>
        </p:txBody>
      </p:sp>
    </p:spTree>
    <p:extLst>
      <p:ext uri="{BB962C8B-B14F-4D97-AF65-F5344CB8AC3E}">
        <p14:creationId xmlns:p14="http://schemas.microsoft.com/office/powerpoint/2010/main" val="2719173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22</a:t>
            </a:fld>
            <a:endParaRPr lang="en-US"/>
          </a:p>
        </p:txBody>
      </p:sp>
    </p:spTree>
    <p:extLst>
      <p:ext uri="{BB962C8B-B14F-4D97-AF65-F5344CB8AC3E}">
        <p14:creationId xmlns:p14="http://schemas.microsoft.com/office/powerpoint/2010/main" val="749456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 </a:t>
            </a:r>
            <a:r>
              <a:rPr lang="en-US" dirty="0" err="1" smtClean="0"/>
              <a:t>protocals</a:t>
            </a:r>
            <a:r>
              <a:rPr lang="en-US" baseline="0" dirty="0" smtClean="0"/>
              <a:t> section 15</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26</a:t>
            </a:fld>
            <a:endParaRPr lang="en-US"/>
          </a:p>
        </p:txBody>
      </p:sp>
    </p:spTree>
    <p:extLst>
      <p:ext uri="{BB962C8B-B14F-4D97-AF65-F5344CB8AC3E}">
        <p14:creationId xmlns:p14="http://schemas.microsoft.com/office/powerpoint/2010/main" val="1503016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dirty="0" smtClean="0"/>
              <a:t>Section 11.1 - </a:t>
            </a:r>
            <a:r>
              <a:rPr lang="en-US" sz="2000" i="1" dirty="0" smtClean="0">
                <a:solidFill>
                  <a:schemeClr val="dk1"/>
                </a:solidFill>
              </a:rPr>
              <a:t>Overview of Solution to Stacking </a:t>
            </a:r>
          </a:p>
          <a:p>
            <a:pPr lvl="2"/>
            <a:r>
              <a:rPr lang="en-US" dirty="0" smtClean="0">
                <a:solidFill>
                  <a:schemeClr val="dk1"/>
                </a:solidFill>
              </a:rPr>
              <a:t>This Section 11, Solution to Stacking, provides the processes and guidelines for Market Participants operating in the Texas retail market to handle multiple non-sequential Texas Standard Electronic Transactions (TX SETs) on a single Electric Service Identifier (ESI ID).</a:t>
            </a:r>
          </a:p>
          <a:p>
            <a:pPr lvl="1"/>
            <a:endParaRPr lang="en-US" sz="2000" dirty="0" smtClean="0"/>
          </a:p>
          <a:p>
            <a:pPr lvl="1"/>
            <a:r>
              <a:rPr lang="en-US" sz="2000" dirty="0" smtClean="0"/>
              <a:t>Section 11.2 - </a:t>
            </a:r>
            <a:r>
              <a:rPr lang="en-US" sz="2000" i="1" dirty="0" smtClean="0">
                <a:solidFill>
                  <a:schemeClr val="dk1"/>
                </a:solidFill>
              </a:rPr>
              <a:t>ERCOT Operating Rules</a:t>
            </a:r>
            <a:r>
              <a:rPr lang="en-US" sz="2000" dirty="0" smtClean="0">
                <a:solidFill>
                  <a:schemeClr val="dk1"/>
                </a:solidFill>
              </a:rPr>
              <a:t> </a:t>
            </a:r>
          </a:p>
          <a:p>
            <a:pPr lvl="2"/>
            <a:r>
              <a:rPr lang="en-US" dirty="0" smtClean="0">
                <a:solidFill>
                  <a:schemeClr val="dk1"/>
                </a:solidFill>
              </a:rPr>
              <a:t>The ERCOT Operating Rules describe the process and guidelines utilized by ERCOT to process multiple, non-sequential transactions concurrently on a single Electric Service Identifier (ESI ID).</a:t>
            </a:r>
          </a:p>
          <a:p>
            <a:endParaRPr lang="en-US" sz="2000" dirty="0" smtClean="0"/>
          </a:p>
          <a:p>
            <a:pPr lvl="1"/>
            <a:r>
              <a:rPr lang="en-US" sz="2000" dirty="0" smtClean="0"/>
              <a:t>Section 11.2.2 - </a:t>
            </a:r>
            <a:r>
              <a:rPr lang="en-US" sz="2000" i="1" dirty="0" smtClean="0">
                <a:solidFill>
                  <a:schemeClr val="dk1"/>
                </a:solidFill>
              </a:rPr>
              <a:t>Cancellation Rules</a:t>
            </a:r>
          </a:p>
          <a:p>
            <a:pPr lvl="2"/>
            <a:r>
              <a:rPr lang="en-US" dirty="0" smtClean="0">
                <a:solidFill>
                  <a:schemeClr val="dk1"/>
                </a:solidFill>
              </a:rPr>
              <a:t>These rules detail the circumstances under which ERCOT will cancel existing orders.</a:t>
            </a:r>
          </a:p>
          <a:p>
            <a:pPr lvl="1"/>
            <a:endParaRPr lang="en-US" dirty="0" smtClean="0">
              <a:solidFill>
                <a:schemeClr val="dk1"/>
              </a:solidFill>
            </a:endParaRPr>
          </a:p>
          <a:p>
            <a:pPr lvl="1"/>
            <a:r>
              <a:rPr lang="en-US" sz="2000" dirty="0" smtClean="0"/>
              <a:t>Section 11.2.3 - </a:t>
            </a:r>
            <a:r>
              <a:rPr lang="en-US" sz="2000" i="1" dirty="0" smtClean="0">
                <a:solidFill>
                  <a:schemeClr val="dk1"/>
                </a:solidFill>
              </a:rPr>
              <a:t>Concurrent Processing Rules</a:t>
            </a:r>
            <a:r>
              <a:rPr lang="en-US" sz="2400" i="1" dirty="0" smtClean="0">
                <a:solidFill>
                  <a:schemeClr val="dk1"/>
                </a:solidFill>
              </a:rPr>
              <a:t> </a:t>
            </a:r>
          </a:p>
          <a:p>
            <a:pPr lvl="2"/>
            <a:r>
              <a:rPr lang="en-US" dirty="0" smtClean="0">
                <a:solidFill>
                  <a:schemeClr val="dk1"/>
                </a:solidFill>
              </a:rPr>
              <a:t>The concurrent processing rules detail the circumstances in which transactions are allowed to complete after being processed concurrently.</a:t>
            </a:r>
          </a:p>
          <a:p>
            <a:pPr lvl="2"/>
            <a:endParaRPr lang="en-US" dirty="0" smtClean="0">
              <a:solidFill>
                <a:schemeClr val="dk1"/>
              </a:solidFill>
            </a:endParaRPr>
          </a:p>
          <a:p>
            <a:r>
              <a:rPr lang="en-US" sz="2000" dirty="0" smtClean="0"/>
              <a:t>Section 11.2.4 - </a:t>
            </a:r>
            <a:r>
              <a:rPr lang="en-US" sz="2000" i="1" dirty="0" smtClean="0">
                <a:solidFill>
                  <a:schemeClr val="dk1"/>
                </a:solidFill>
              </a:rPr>
              <a:t>Pending Transaction Rules</a:t>
            </a:r>
            <a:r>
              <a:rPr lang="en-US" i="1" dirty="0" smtClean="0">
                <a:solidFill>
                  <a:schemeClr val="dk1"/>
                </a:solidFill>
              </a:rPr>
              <a:t> </a:t>
            </a:r>
          </a:p>
          <a:p>
            <a:pPr lvl="1"/>
            <a:r>
              <a:rPr lang="en-US" dirty="0" smtClean="0">
                <a:solidFill>
                  <a:schemeClr val="dk1"/>
                </a:solidFill>
              </a:rPr>
              <a:t>These rules detail the methods used for Pending REP Notification Transactions.  These rules were developed to ensure that these transactions are sent only when the appropriate recipient can be positively identified.</a:t>
            </a:r>
          </a:p>
          <a:p>
            <a:endParaRPr lang="en-US" dirty="0" smtClean="0"/>
          </a:p>
          <a:p>
            <a:r>
              <a:rPr lang="en-US" sz="2000" dirty="0" smtClean="0"/>
              <a:t>Section 11.3 - </a:t>
            </a:r>
            <a:r>
              <a:rPr lang="en-US" sz="2000" i="1" dirty="0" smtClean="0">
                <a:solidFill>
                  <a:schemeClr val="dk1"/>
                </a:solidFill>
              </a:rPr>
              <a:t>Transmission and/or Distribution Service Provider </a:t>
            </a:r>
          </a:p>
          <a:p>
            <a:r>
              <a:rPr lang="en-US" sz="2000" i="1" dirty="0" smtClean="0">
                <a:solidFill>
                  <a:schemeClr val="dk1"/>
                </a:solidFill>
              </a:rPr>
              <a:t>Operating Rules</a:t>
            </a:r>
          </a:p>
          <a:p>
            <a:pPr lvl="1">
              <a:defRPr/>
            </a:pPr>
            <a:r>
              <a:rPr lang="en-US" dirty="0" smtClean="0">
                <a:solidFill>
                  <a:schemeClr val="dk1"/>
                </a:solidFill>
              </a:rPr>
              <a:t>The business rules Transmission and/or Distribution Service Providers (TDSPs) will follow in order to process multiple, non-sequential transactions concurrently on a single Electric Service Identifier (ESI ID).</a:t>
            </a:r>
          </a:p>
          <a:p>
            <a:endParaRPr lang="en-US" dirty="0" smtClean="0"/>
          </a:p>
          <a:p>
            <a:r>
              <a:rPr lang="en-US" sz="2000" dirty="0" smtClean="0"/>
              <a:t>Section 11.4 - </a:t>
            </a:r>
            <a:r>
              <a:rPr lang="en-US" sz="2000" i="1" dirty="0" smtClean="0">
                <a:solidFill>
                  <a:schemeClr val="dk1"/>
                </a:solidFill>
              </a:rPr>
              <a:t>Retail Electric Provider Operating Rules</a:t>
            </a:r>
          </a:p>
          <a:p>
            <a:pPr lvl="1"/>
            <a:r>
              <a:rPr lang="en-US" dirty="0" smtClean="0">
                <a:solidFill>
                  <a:schemeClr val="dk1"/>
                </a:solidFill>
              </a:rPr>
              <a:t>Retail Electric Providers (REPs), like the Transmission and/or Distribution Service Providers (TDSPs) and ERCOT, will be required to handle multiple, non-sequential transactions on an Electric Service Identifier (ESI ID).</a:t>
            </a:r>
            <a:endParaRPr lang="en-US" dirty="0" smtClean="0"/>
          </a:p>
          <a:p>
            <a:pPr lvl="2"/>
            <a:endParaRPr lang="en-US" dirty="0" smtClean="0">
              <a:solidFill>
                <a:schemeClr val="dk1"/>
              </a:solidFill>
            </a:endParaRP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27</a:t>
            </a:fld>
            <a:endParaRPr lang="en-US"/>
          </a:p>
        </p:txBody>
      </p:sp>
    </p:spTree>
    <p:extLst>
      <p:ext uri="{BB962C8B-B14F-4D97-AF65-F5344CB8AC3E}">
        <p14:creationId xmlns:p14="http://schemas.microsoft.com/office/powerpoint/2010/main" val="3039918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But for quick reference,</a:t>
            </a:r>
            <a:r>
              <a:rPr lang="en-US" baseline="0" dirty="0"/>
              <a:t> there is also a Transaction Name Inventory posted on ERCOT.com, complete with a handy pocket card.  We printed and laminated pocket cards to give you here today.  We hope that you will find them as useful as we do.  We also hope that you will use them in the upcoming class scenarios!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5205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Moved up two slides</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33</a:t>
            </a:fld>
            <a:endParaRPr lang="en-US"/>
          </a:p>
        </p:txBody>
      </p:sp>
    </p:spTree>
    <p:extLst>
      <p:ext uri="{BB962C8B-B14F-4D97-AF65-F5344CB8AC3E}">
        <p14:creationId xmlns:p14="http://schemas.microsoft.com/office/powerpoint/2010/main" val="118637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CF3525-E746-49D9-B709-F10877FAD6D5}" type="slidenum">
              <a:rPr lang="en-US" smtClean="0"/>
              <a:t>38</a:t>
            </a:fld>
            <a:endParaRPr lang="en-US"/>
          </a:p>
        </p:txBody>
      </p:sp>
    </p:spTree>
    <p:extLst>
      <p:ext uri="{BB962C8B-B14F-4D97-AF65-F5344CB8AC3E}">
        <p14:creationId xmlns:p14="http://schemas.microsoft.com/office/powerpoint/2010/main" val="2421289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50</a:t>
            </a:fld>
            <a:endParaRPr lang="en-US"/>
          </a:p>
        </p:txBody>
      </p:sp>
    </p:spTree>
    <p:extLst>
      <p:ext uri="{BB962C8B-B14F-4D97-AF65-F5344CB8AC3E}">
        <p14:creationId xmlns:p14="http://schemas.microsoft.com/office/powerpoint/2010/main" val="1984469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term Texas SET can</a:t>
            </a:r>
            <a:r>
              <a:rPr lang="en-US" baseline="0" dirty="0" smtClean="0"/>
              <a:t> refer to two different things.</a:t>
            </a:r>
            <a:endParaRPr lang="en-US" dirty="0" smtClean="0"/>
          </a:p>
          <a:p>
            <a:endParaRPr lang="en-US" dirty="0" smtClean="0"/>
          </a:p>
          <a:p>
            <a:r>
              <a:rPr lang="en-US" dirty="0" smtClean="0"/>
              <a:t>TX SET (Standard Electronic Transactions) are a set of ANSI EDI transaction guidelines customized  by the TX SET Working Group for the ERCOT Retail Market. </a:t>
            </a:r>
          </a:p>
          <a:p>
            <a:endParaRPr lang="en-US" dirty="0" smtClean="0"/>
          </a:p>
          <a:p>
            <a:r>
              <a:rPr lang="en-US" dirty="0" smtClean="0"/>
              <a:t>These  standardized transactions support retail processes  as documented in the various ERCOT Market rules. </a:t>
            </a:r>
          </a:p>
          <a:p>
            <a:endParaRPr lang="en-US" dirty="0" smtClean="0"/>
          </a:p>
          <a:p>
            <a:r>
              <a:rPr lang="en-US" dirty="0" smtClean="0"/>
              <a:t>TX SET is an ERCOT Working group comprised of stakeholders participating in the development and maintenance of TX SET EDI transactions . </a:t>
            </a:r>
          </a:p>
          <a:p>
            <a:endParaRPr lang="en-US" dirty="0" smtClean="0"/>
          </a:p>
          <a:p>
            <a:r>
              <a:rPr lang="en-US" dirty="0" smtClean="0"/>
              <a:t>The Working Group reports to the Retail Market Subcommittee (RMS) and analyzes the need for new electronic transactions or modifications to existing electronic transactions based upon changes that occur within the retail electric market that affect EDI (electronic data interchange) transaction processing.</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7</a:t>
            </a:fld>
            <a:endParaRPr lang="en-US"/>
          </a:p>
        </p:txBody>
      </p:sp>
    </p:spTree>
    <p:extLst>
      <p:ext uri="{BB962C8B-B14F-4D97-AF65-F5344CB8AC3E}">
        <p14:creationId xmlns:p14="http://schemas.microsoft.com/office/powerpoint/2010/main" val="550279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53</a:t>
            </a:fld>
            <a:endParaRPr lang="en-US"/>
          </a:p>
        </p:txBody>
      </p:sp>
    </p:spTree>
    <p:extLst>
      <p:ext uri="{BB962C8B-B14F-4D97-AF65-F5344CB8AC3E}">
        <p14:creationId xmlns:p14="http://schemas.microsoft.com/office/powerpoint/2010/main" val="4095207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55</a:t>
            </a:fld>
            <a:endParaRPr lang="en-US"/>
          </a:p>
        </p:txBody>
      </p:sp>
    </p:spTree>
    <p:extLst>
      <p:ext uri="{BB962C8B-B14F-4D97-AF65-F5344CB8AC3E}">
        <p14:creationId xmlns:p14="http://schemas.microsoft.com/office/powerpoint/2010/main" val="2950189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63</a:t>
            </a:fld>
            <a:endParaRPr lang="en-US"/>
          </a:p>
        </p:txBody>
      </p:sp>
    </p:spTree>
    <p:extLst>
      <p:ext uri="{BB962C8B-B14F-4D97-AF65-F5344CB8AC3E}">
        <p14:creationId xmlns:p14="http://schemas.microsoft.com/office/powerpoint/2010/main" val="2005966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78</a:t>
            </a:fld>
            <a:endParaRPr lang="en-US"/>
          </a:p>
        </p:txBody>
      </p:sp>
    </p:spTree>
    <p:extLst>
      <p:ext uri="{BB962C8B-B14F-4D97-AF65-F5344CB8AC3E}">
        <p14:creationId xmlns:p14="http://schemas.microsoft.com/office/powerpoint/2010/main" val="3178189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79</a:t>
            </a:fld>
            <a:endParaRPr lang="en-US"/>
          </a:p>
        </p:txBody>
      </p:sp>
    </p:spTree>
    <p:extLst>
      <p:ext uri="{BB962C8B-B14F-4D97-AF65-F5344CB8AC3E}">
        <p14:creationId xmlns:p14="http://schemas.microsoft.com/office/powerpoint/2010/main" val="12838318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81</a:t>
            </a:fld>
            <a:endParaRPr lang="en-US"/>
          </a:p>
        </p:txBody>
      </p:sp>
    </p:spTree>
    <p:extLst>
      <p:ext uri="{BB962C8B-B14F-4D97-AF65-F5344CB8AC3E}">
        <p14:creationId xmlns:p14="http://schemas.microsoft.com/office/powerpoint/2010/main" val="3576327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82</a:t>
            </a:fld>
            <a:endParaRPr lang="en-US"/>
          </a:p>
        </p:txBody>
      </p:sp>
    </p:spTree>
    <p:extLst>
      <p:ext uri="{BB962C8B-B14F-4D97-AF65-F5344CB8AC3E}">
        <p14:creationId xmlns:p14="http://schemas.microsoft.com/office/powerpoint/2010/main" val="1269572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83</a:t>
            </a:fld>
            <a:endParaRPr lang="en-US"/>
          </a:p>
        </p:txBody>
      </p:sp>
    </p:spTree>
    <p:extLst>
      <p:ext uri="{BB962C8B-B14F-4D97-AF65-F5344CB8AC3E}">
        <p14:creationId xmlns:p14="http://schemas.microsoft.com/office/powerpoint/2010/main" val="2619959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84</a:t>
            </a:fld>
            <a:endParaRPr lang="en-US"/>
          </a:p>
        </p:txBody>
      </p:sp>
    </p:spTree>
    <p:extLst>
      <p:ext uri="{BB962C8B-B14F-4D97-AF65-F5344CB8AC3E}">
        <p14:creationId xmlns:p14="http://schemas.microsoft.com/office/powerpoint/2010/main" val="21585721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93</a:t>
            </a:fld>
            <a:endParaRPr lang="en-US"/>
          </a:p>
        </p:txBody>
      </p:sp>
    </p:spTree>
    <p:extLst>
      <p:ext uri="{BB962C8B-B14F-4D97-AF65-F5344CB8AC3E}">
        <p14:creationId xmlns:p14="http://schemas.microsoft.com/office/powerpoint/2010/main" val="2027479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0" dirty="0" smtClean="0"/>
              <a:t>Why do we have it?</a:t>
            </a:r>
          </a:p>
          <a:p>
            <a:pPr lvl="1"/>
            <a:r>
              <a:rPr lang="en-US" dirty="0" smtClean="0"/>
              <a:t>Can you imagine the volumes of transactions per day? (Average daily volume for ERCOT, inbound and outbound, is in excess of 150,000)</a:t>
            </a:r>
            <a:endParaRPr lang="en-US" i="1" dirty="0" smtClean="0"/>
          </a:p>
          <a:p>
            <a:r>
              <a:rPr lang="en-US" dirty="0" smtClean="0"/>
              <a:t> 	Standardization is key!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8</a:t>
            </a:fld>
            <a:endParaRPr lang="en-US"/>
          </a:p>
        </p:txBody>
      </p:sp>
    </p:spTree>
    <p:extLst>
      <p:ext uri="{BB962C8B-B14F-4D97-AF65-F5344CB8AC3E}">
        <p14:creationId xmlns:p14="http://schemas.microsoft.com/office/powerpoint/2010/main" val="13978953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94</a:t>
            </a:fld>
            <a:endParaRPr lang="en-US"/>
          </a:p>
        </p:txBody>
      </p:sp>
    </p:spTree>
    <p:extLst>
      <p:ext uri="{BB962C8B-B14F-4D97-AF65-F5344CB8AC3E}">
        <p14:creationId xmlns:p14="http://schemas.microsoft.com/office/powerpoint/2010/main" val="32535814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This process provides Market Participants with a formal way to communicate transactional or market processing issues that should be reviewed and discussed by the Texas SET Working Group for a recommendation and/or resolution.  </a:t>
            </a:r>
          </a:p>
          <a:p>
            <a:pPr marL="0" indent="0">
              <a:buNone/>
            </a:pPr>
            <a:r>
              <a:rPr lang="en-US" dirty="0" smtClean="0"/>
              <a:t>Issues brought forth through this process may be used by the Texas SET Working Group representatives to develop a Change Control(s) that may be implemented with a future TX SET version.  </a:t>
            </a:r>
          </a:p>
          <a:p>
            <a:pPr marL="0" indent="0">
              <a:buNone/>
            </a:pPr>
            <a:r>
              <a:rPr lang="en-US" dirty="0" smtClean="0"/>
              <a:t>Market Participants submitting issues to be considered by the Texas SET Working Group should use the Texas SET Issue Form at this link:</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98</a:t>
            </a:fld>
            <a:endParaRPr lang="en-US"/>
          </a:p>
        </p:txBody>
      </p:sp>
    </p:spTree>
    <p:extLst>
      <p:ext uri="{BB962C8B-B14F-4D97-AF65-F5344CB8AC3E}">
        <p14:creationId xmlns:p14="http://schemas.microsoft.com/office/powerpoint/2010/main" val="2776050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dk1"/>
                </a:solidFill>
                <a:effectLst/>
                <a:latin typeface="+mn-lt"/>
                <a:ea typeface="+mn-ea"/>
                <a:cs typeface="+mn-cs"/>
              </a:rPr>
              <a:t>The Texas Market Test Plan (TMTP) applies to Market Participants doing business in the Texas Electric Choice Market. </a:t>
            </a:r>
          </a:p>
          <a:p>
            <a:pPr lvl="0"/>
            <a:endParaRPr lang="en-US" sz="1200" kern="1200" dirty="0" smtClean="0">
              <a:solidFill>
                <a:schemeClr val="dk1"/>
              </a:solidFill>
              <a:effectLst/>
              <a:latin typeface="+mn-lt"/>
              <a:ea typeface="+mn-ea"/>
              <a:cs typeface="+mn-cs"/>
            </a:endParaRPr>
          </a:p>
          <a:p>
            <a:pPr lvl="0"/>
            <a:r>
              <a:rPr lang="en-US" sz="1200" kern="1200" dirty="0" smtClean="0">
                <a:solidFill>
                  <a:schemeClr val="dk1"/>
                </a:solidFill>
                <a:effectLst/>
                <a:latin typeface="+mn-lt"/>
                <a:ea typeface="+mn-ea"/>
                <a:cs typeface="+mn-cs"/>
              </a:rPr>
              <a:t>The purpose of this document is to define the market plan for testing commercial operations systems and business processes to support the Texas Electric Choice Market.  </a:t>
            </a:r>
          </a:p>
          <a:p>
            <a:pPr lvl="0"/>
            <a:endParaRPr lang="en-US" sz="1200" kern="1200" dirty="0" smtClean="0">
              <a:solidFill>
                <a:schemeClr val="dk1"/>
              </a:solidFill>
              <a:effectLst/>
              <a:latin typeface="+mn-lt"/>
              <a:ea typeface="+mn-ea"/>
              <a:cs typeface="+mn-cs"/>
            </a:endParaRPr>
          </a:p>
          <a:p>
            <a:pPr lvl="0"/>
            <a:r>
              <a:rPr lang="en-US" sz="1200" kern="1200" dirty="0" smtClean="0">
                <a:solidFill>
                  <a:schemeClr val="dk1"/>
                </a:solidFill>
                <a:effectLst/>
                <a:latin typeface="+mn-lt"/>
                <a:ea typeface="+mn-ea"/>
                <a:cs typeface="+mn-cs"/>
              </a:rPr>
              <a:t>This document covers all testing requirements and procedures between ERCOT and the Market Participants and Point-to-Point testing between Market Participants.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99</a:t>
            </a:fld>
            <a:endParaRPr lang="en-US"/>
          </a:p>
        </p:txBody>
      </p:sp>
    </p:spTree>
    <p:extLst>
      <p:ext uri="{BB962C8B-B14F-4D97-AF65-F5344CB8AC3E}">
        <p14:creationId xmlns:p14="http://schemas.microsoft.com/office/powerpoint/2010/main" val="1418977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TX SET transactions should be used when needing to execute a Retail Market </a:t>
            </a:r>
          </a:p>
          <a:p>
            <a:r>
              <a:rPr lang="en-US" dirty="0" smtClean="0"/>
              <a:t>Process supported by TX SET EDI. </a:t>
            </a:r>
          </a:p>
          <a:p>
            <a:endParaRPr lang="en-US" dirty="0" smtClean="0"/>
          </a:p>
          <a:p>
            <a:r>
              <a:rPr lang="en-US" dirty="0" smtClean="0"/>
              <a:t>In the event a process cannot be supported by TX SET EDI transactions, the </a:t>
            </a:r>
          </a:p>
          <a:p>
            <a:r>
              <a:rPr lang="en-US" dirty="0" smtClean="0"/>
              <a:t>Market standard method should be used. Please consult the ERCOT Retail Market Guide. </a:t>
            </a:r>
          </a:p>
          <a:p>
            <a:endParaRPr lang="en-US" dirty="0" smtClean="0"/>
          </a:p>
          <a:p>
            <a:r>
              <a:rPr lang="en-US" dirty="0" smtClean="0"/>
              <a:t>Some of these processes include:</a:t>
            </a:r>
          </a:p>
          <a:p>
            <a:pPr marL="285750" indent="-285750">
              <a:buFont typeface="Arial" pitchFamily="34" charset="0"/>
              <a:buChar char="•"/>
            </a:pPr>
            <a:r>
              <a:rPr lang="en-US" dirty="0" smtClean="0"/>
              <a:t>The Safety Net Spreadsheet</a:t>
            </a:r>
          </a:p>
          <a:p>
            <a:pPr marL="285750" indent="-285750">
              <a:buFont typeface="Arial" pitchFamily="34" charset="0"/>
              <a:buChar char="•"/>
            </a:pPr>
            <a:r>
              <a:rPr lang="en-US" dirty="0" err="1" smtClean="0"/>
              <a:t>MarkeTrak</a:t>
            </a:r>
            <a:r>
              <a:rPr lang="en-US" dirty="0" smtClean="0"/>
              <a:t>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9</a:t>
            </a:fld>
            <a:endParaRPr lang="en-US"/>
          </a:p>
        </p:txBody>
      </p:sp>
    </p:spTree>
    <p:extLst>
      <p:ext uri="{BB962C8B-B14F-4D97-AF65-F5344CB8AC3E}">
        <p14:creationId xmlns:p14="http://schemas.microsoft.com/office/powerpoint/2010/main" val="413568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TX SET EDI Transactions are securely transmitted through </a:t>
            </a:r>
          </a:p>
          <a:p>
            <a:r>
              <a:rPr lang="en-US" dirty="0" smtClean="0"/>
              <a:t>servers from sender to receiver with the NAESB EDM (Electronic Delivery Mechanism) v1.6 Protocol installed on each server. </a:t>
            </a:r>
          </a:p>
          <a:p>
            <a:endParaRPr lang="en-US" dirty="0" smtClean="0"/>
          </a:p>
          <a:p>
            <a:r>
              <a:rPr lang="en-US" dirty="0" smtClean="0"/>
              <a:t>This is a protocol with specialized technical enhancements modified to fit the ERCOT retail market. </a:t>
            </a:r>
          </a:p>
          <a:p>
            <a:endParaRPr lang="en-US" dirty="0" smtClean="0"/>
          </a:p>
          <a:p>
            <a:r>
              <a:rPr lang="en-US" dirty="0" smtClean="0"/>
              <a:t>The NAESB EDM v1.6 is a National Standard maintained by the North American Energy Standards Board. </a:t>
            </a:r>
          </a:p>
          <a:p>
            <a:endParaRPr lang="en-US" dirty="0" smtClean="0"/>
          </a:p>
          <a:p>
            <a:r>
              <a:rPr lang="en-US" dirty="0" smtClean="0"/>
              <a:t>The ERCOT NAESB EDM v1.6 guideline is managed by the ERCOT Working Group TDTMS (Texas Data Transport and </a:t>
            </a:r>
            <a:r>
              <a:rPr lang="en-US" dirty="0" err="1" smtClean="0"/>
              <a:t>MarkeTrak</a:t>
            </a:r>
            <a:r>
              <a:rPr lang="en-US" dirty="0" smtClean="0"/>
              <a:t> System).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10</a:t>
            </a:fld>
            <a:endParaRPr lang="en-US"/>
          </a:p>
        </p:txBody>
      </p:sp>
    </p:spTree>
    <p:extLst>
      <p:ext uri="{BB962C8B-B14F-4D97-AF65-F5344CB8AC3E}">
        <p14:creationId xmlns:p14="http://schemas.microsoft.com/office/powerpoint/2010/main" val="2273420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TX SET Transactions could potentially follow two paths. </a:t>
            </a:r>
          </a:p>
          <a:p>
            <a:pPr marL="285750" indent="-285750">
              <a:buFont typeface="Arial" pitchFamily="34" charset="0"/>
              <a:buChar char="•"/>
            </a:pPr>
            <a:r>
              <a:rPr lang="en-US" dirty="0" smtClean="0"/>
              <a:t>Point to point (REP – TDSP)</a:t>
            </a:r>
          </a:p>
          <a:p>
            <a:pPr marL="285750" indent="-285750">
              <a:buFont typeface="Arial" pitchFamily="34" charset="0"/>
              <a:buChar char="•"/>
            </a:pPr>
            <a:r>
              <a:rPr lang="en-US" dirty="0" smtClean="0"/>
              <a:t>Flow through ERCOT</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11</a:t>
            </a:fld>
            <a:endParaRPr lang="en-US"/>
          </a:p>
        </p:txBody>
      </p:sp>
    </p:spTree>
    <p:extLst>
      <p:ext uri="{BB962C8B-B14F-4D97-AF65-F5344CB8AC3E}">
        <p14:creationId xmlns:p14="http://schemas.microsoft.com/office/powerpoint/2010/main" val="1630061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12</a:t>
            </a:fld>
            <a:endParaRPr lang="en-US"/>
          </a:p>
        </p:txBody>
      </p:sp>
    </p:spTree>
    <p:extLst>
      <p:ext uri="{BB962C8B-B14F-4D97-AF65-F5344CB8AC3E}">
        <p14:creationId xmlns:p14="http://schemas.microsoft.com/office/powerpoint/2010/main" val="3794743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lumMod val="85000"/>
                    <a:lumOff val="15000"/>
                  </a:schemeClr>
                </a:solidFill>
              </a:rPr>
              <a:t>The Electric Reliability Council of Texas (ERCOT) Protocols, created through the collaborative efforts of representatives of all segments of Market Participants, as amended from time to time, that contains the scheduling, operating, planning, reliability, and Settlement (including Customer registration) policies, rules, guidelines, procedures, standards, and criteria of ERCOT. </a:t>
            </a:r>
          </a:p>
          <a:p>
            <a:r>
              <a:rPr lang="en-US" dirty="0" smtClean="0">
                <a:solidFill>
                  <a:schemeClr val="tx1">
                    <a:lumMod val="85000"/>
                    <a:lumOff val="15000"/>
                  </a:schemeClr>
                </a:solidFill>
              </a:rPr>
              <a:t>These Protocols outline the procedures and processes used by ERCOT and Market Participants for the orderly functioning of the ERCOT system and nodal market. </a:t>
            </a:r>
          </a:p>
          <a:p>
            <a:r>
              <a:rPr lang="x-none" b="0" dirty="0" smtClean="0">
                <a:solidFill>
                  <a:schemeClr val="tx1">
                    <a:lumMod val="85000"/>
                    <a:lumOff val="15000"/>
                  </a:schemeClr>
                </a:solidFill>
              </a:rPr>
              <a:t>Market Participants, the Independent Market Monitor (IMM), and ERCOT </a:t>
            </a:r>
            <a:r>
              <a:rPr lang="x-none" b="0" u="none" dirty="0" smtClean="0">
                <a:solidFill>
                  <a:schemeClr val="tx1">
                    <a:lumMod val="85000"/>
                    <a:lumOff val="15000"/>
                  </a:schemeClr>
                </a:solidFill>
              </a:rPr>
              <a:t>shall</a:t>
            </a:r>
            <a:r>
              <a:rPr lang="x-none" b="0" dirty="0" smtClean="0">
                <a:solidFill>
                  <a:schemeClr val="tx1">
                    <a:lumMod val="85000"/>
                    <a:lumOff val="15000"/>
                  </a:schemeClr>
                </a:solidFill>
              </a:rPr>
              <a:t> abide by these Protocols. </a:t>
            </a:r>
            <a:endParaRPr lang="en-US" b="0" dirty="0" smtClean="0">
              <a:solidFill>
                <a:schemeClr val="tx1">
                  <a:lumMod val="85000"/>
                  <a:lumOff val="15000"/>
                </a:schemeClr>
              </a:solidFill>
            </a:endParaRP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16</a:t>
            </a:fld>
            <a:endParaRPr lang="en-US"/>
          </a:p>
        </p:txBody>
      </p:sp>
    </p:spTree>
    <p:extLst>
      <p:ext uri="{BB962C8B-B14F-4D97-AF65-F5344CB8AC3E}">
        <p14:creationId xmlns:p14="http://schemas.microsoft.com/office/powerpoint/2010/main" val="4225438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18</a:t>
            </a:fld>
            <a:endParaRPr lang="en-US"/>
          </a:p>
        </p:txBody>
      </p:sp>
    </p:spTree>
    <p:extLst>
      <p:ext uri="{BB962C8B-B14F-4D97-AF65-F5344CB8AC3E}">
        <p14:creationId xmlns:p14="http://schemas.microsoft.com/office/powerpoint/2010/main" val="2805992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D83FBA-11D0-4627-8081-9E47F20A04F4}" type="datetime1">
              <a:rPr lang="en-US" smtClean="0"/>
              <a:t>9/4/2018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2348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ody Slide">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a:defRPr>
                <a:solidFill>
                  <a:schemeClr val="accent1">
                    <a:lumMod val="50000"/>
                  </a:schemeClr>
                </a:solidFill>
              </a:defRPr>
            </a:lvl1pPr>
          </a:lstStyle>
          <a:p>
            <a:fld id="{17EAC447-3327-4999-A9BE-AA2D53A9E4E7}" type="datetime1">
              <a:rPr lang="en-US" smtClean="0"/>
              <a:t>9/4/2018</a:t>
            </a:fld>
            <a:endParaRPr lang="en-US" dirty="0"/>
          </a:p>
        </p:txBody>
      </p:sp>
      <p:sp>
        <p:nvSpPr>
          <p:cNvPr id="8" name="Footer Placeholder 7"/>
          <p:cNvSpPr>
            <a:spLocks noGrp="1"/>
          </p:cNvSpPr>
          <p:nvPr>
            <p:ph type="ftr" sz="quarter" idx="11"/>
          </p:nvPr>
        </p:nvSpPr>
        <p:spPr/>
        <p:txBody>
          <a:bodyPr/>
          <a:lstStyle>
            <a:lvl1pPr>
              <a:defRPr>
                <a:solidFill>
                  <a:schemeClr val="accent1">
                    <a:lumMod val="50000"/>
                  </a:schemeClr>
                </a:solidFill>
              </a:defRPr>
            </a:lvl1pPr>
          </a:lstStyle>
          <a:p>
            <a:r>
              <a:rPr lang="en-US" dirty="0" err="1" smtClean="0"/>
              <a:t>TxSET</a:t>
            </a:r>
            <a:endParaRPr lang="en-US" dirty="0"/>
          </a:p>
        </p:txBody>
      </p:sp>
      <p:sp>
        <p:nvSpPr>
          <p:cNvPr id="9" name="Slide Number Placeholder 8"/>
          <p:cNvSpPr>
            <a:spLocks noGrp="1"/>
          </p:cNvSpPr>
          <p:nvPr>
            <p:ph type="sldNum" sz="quarter" idx="12"/>
          </p:nvPr>
        </p:nvSpPr>
        <p:spPr/>
        <p:txBody>
          <a:bodyPr/>
          <a:lstStyle>
            <a:lvl1pPr>
              <a:defRPr>
                <a:solidFill>
                  <a:schemeClr val="accent1">
                    <a:lumMod val="50000"/>
                  </a:schemeClr>
                </a:solidFill>
              </a:defRPr>
            </a:lvl1pPr>
          </a:lstStyle>
          <a:p>
            <a:fld id="{D57F1E4F-1CFF-5643-939E-02111984F565}" type="slidenum">
              <a:rPr lang="en-US" smtClean="0"/>
              <a:pPr/>
              <a:t>‹#›</a:t>
            </a:fld>
            <a:endParaRPr lang="en-US" dirty="0"/>
          </a:p>
        </p:txBody>
      </p:sp>
      <p:sp>
        <p:nvSpPr>
          <p:cNvPr id="10" name="Title 1"/>
          <p:cNvSpPr>
            <a:spLocks noGrp="1"/>
          </p:cNvSpPr>
          <p:nvPr>
            <p:ph type="title"/>
          </p:nvPr>
        </p:nvSpPr>
        <p:spPr>
          <a:xfrm>
            <a:off x="228600" y="228600"/>
            <a:ext cx="7543800" cy="627796"/>
          </a:xfrm>
        </p:spPr>
        <p:txBody>
          <a:bodyPr>
            <a:normAutofit/>
          </a:bodyPr>
          <a:lstStyle>
            <a:lvl1pPr>
              <a:defRPr sz="2800" baseline="0"/>
            </a:lvl1pPr>
          </a:lstStyle>
          <a:p>
            <a:r>
              <a:rPr lang="en-US" dirty="0" smtClean="0"/>
              <a:t>Click to edit Master title style</a:t>
            </a:r>
            <a:endParaRPr lang="en-US" dirty="0"/>
          </a:p>
        </p:txBody>
      </p:sp>
      <p:cxnSp>
        <p:nvCxnSpPr>
          <p:cNvPr id="4" name="Straight Connector 3"/>
          <p:cNvCxnSpPr/>
          <p:nvPr userDrawn="1"/>
        </p:nvCxnSpPr>
        <p:spPr>
          <a:xfrm>
            <a:off x="228600" y="915382"/>
            <a:ext cx="8686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49337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Quiz">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a:defRPr>
                <a:solidFill>
                  <a:schemeClr val="accent1">
                    <a:lumMod val="50000"/>
                  </a:schemeClr>
                </a:solidFill>
              </a:defRPr>
            </a:lvl1pPr>
          </a:lstStyle>
          <a:p>
            <a:fld id="{17EAC447-3327-4999-A9BE-AA2D53A9E4E7}" type="datetime1">
              <a:rPr lang="en-US" smtClean="0"/>
              <a:t>9/4/2018</a:t>
            </a:fld>
            <a:endParaRPr lang="en-US" dirty="0"/>
          </a:p>
        </p:txBody>
      </p:sp>
      <p:sp>
        <p:nvSpPr>
          <p:cNvPr id="8" name="Footer Placeholder 7"/>
          <p:cNvSpPr>
            <a:spLocks noGrp="1"/>
          </p:cNvSpPr>
          <p:nvPr>
            <p:ph type="ftr" sz="quarter" idx="11"/>
          </p:nvPr>
        </p:nvSpPr>
        <p:spPr/>
        <p:txBody>
          <a:bodyPr/>
          <a:lstStyle>
            <a:lvl1pPr>
              <a:defRPr>
                <a:solidFill>
                  <a:schemeClr val="accent1">
                    <a:lumMod val="50000"/>
                  </a:schemeClr>
                </a:solidFill>
              </a:defRPr>
            </a:lvl1pPr>
          </a:lstStyle>
          <a:p>
            <a:r>
              <a:rPr lang="en-US" dirty="0" err="1" smtClean="0"/>
              <a:t>TxSET</a:t>
            </a:r>
            <a:endParaRPr lang="en-US" dirty="0"/>
          </a:p>
        </p:txBody>
      </p:sp>
      <p:sp>
        <p:nvSpPr>
          <p:cNvPr id="9" name="Slide Number Placeholder 8"/>
          <p:cNvSpPr>
            <a:spLocks noGrp="1"/>
          </p:cNvSpPr>
          <p:nvPr>
            <p:ph type="sldNum" sz="quarter" idx="12"/>
          </p:nvPr>
        </p:nvSpPr>
        <p:spPr/>
        <p:txBody>
          <a:bodyPr/>
          <a:lstStyle>
            <a:lvl1pPr>
              <a:defRPr>
                <a:solidFill>
                  <a:schemeClr val="accent1">
                    <a:lumMod val="50000"/>
                  </a:schemeClr>
                </a:solidFill>
              </a:defRPr>
            </a:lvl1pPr>
          </a:lstStyle>
          <a:p>
            <a:fld id="{D57F1E4F-1CFF-5643-939E-02111984F565}" type="slidenum">
              <a:rPr lang="en-US" smtClean="0"/>
              <a:pPr/>
              <a:t>‹#›</a:t>
            </a:fld>
            <a:endParaRPr lang="en-US" dirty="0"/>
          </a:p>
        </p:txBody>
      </p:sp>
      <p:sp>
        <p:nvSpPr>
          <p:cNvPr id="10" name="Title 1"/>
          <p:cNvSpPr>
            <a:spLocks noGrp="1"/>
          </p:cNvSpPr>
          <p:nvPr>
            <p:ph type="title"/>
          </p:nvPr>
        </p:nvSpPr>
        <p:spPr>
          <a:xfrm>
            <a:off x="228600" y="228600"/>
            <a:ext cx="7543800" cy="627796"/>
          </a:xfrm>
        </p:spPr>
        <p:txBody>
          <a:bodyPr>
            <a:normAutofit/>
          </a:bodyPr>
          <a:lstStyle>
            <a:lvl1pPr>
              <a:defRPr sz="2800" baseline="0"/>
            </a:lvl1pPr>
          </a:lstStyle>
          <a:p>
            <a:r>
              <a:rPr lang="en-US" dirty="0" smtClean="0"/>
              <a:t>Click to edit Master title style</a:t>
            </a:r>
            <a:endParaRPr lang="en-US" dirty="0"/>
          </a:p>
        </p:txBody>
      </p:sp>
      <p:cxnSp>
        <p:nvCxnSpPr>
          <p:cNvPr id="4" name="Straight Connector 3"/>
          <p:cNvCxnSpPr/>
          <p:nvPr userDrawn="1"/>
        </p:nvCxnSpPr>
        <p:spPr>
          <a:xfrm>
            <a:off x="228600" y="915382"/>
            <a:ext cx="8686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9907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5563" y="2209800"/>
            <a:ext cx="7543800" cy="1450757"/>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accent1">
                    <a:lumMod val="75000"/>
                  </a:schemeClr>
                </a:solidFill>
              </a:defRPr>
            </a:lvl1pPr>
          </a:lstStyle>
          <a:p>
            <a:fld id="{D44CC2C8-5408-449A-B6ED-552E7ABA89E7}" type="datetime1">
              <a:rPr lang="en-US" smtClean="0"/>
              <a:pPr/>
              <a:t>9/4/2018</a:t>
            </a:fld>
            <a:endParaRPr lang="en-US" dirty="0"/>
          </a:p>
        </p:txBody>
      </p:sp>
      <p:sp>
        <p:nvSpPr>
          <p:cNvPr id="4" name="Footer Placeholder 3"/>
          <p:cNvSpPr>
            <a:spLocks noGrp="1"/>
          </p:cNvSpPr>
          <p:nvPr>
            <p:ph type="ftr" sz="quarter" idx="11"/>
          </p:nvPr>
        </p:nvSpPr>
        <p:spPr/>
        <p:txBody>
          <a:bodyPr/>
          <a:lstStyle>
            <a:lvl1pPr>
              <a:defRPr>
                <a:solidFill>
                  <a:schemeClr val="accent1">
                    <a:lumMod val="75000"/>
                  </a:schemeClr>
                </a:solidFill>
              </a:defRPr>
            </a:lvl1pPr>
          </a:lstStyle>
          <a:p>
            <a:r>
              <a:rPr lang="en-US" smtClean="0"/>
              <a:t>TxSET</a:t>
            </a:r>
            <a:endParaRPr lang="en-US" dirty="0"/>
          </a:p>
        </p:txBody>
      </p:sp>
      <p:sp>
        <p:nvSpPr>
          <p:cNvPr id="5" name="Slide Number Placeholder 4"/>
          <p:cNvSpPr>
            <a:spLocks noGrp="1"/>
          </p:cNvSpPr>
          <p:nvPr>
            <p:ph type="sldNum" sz="quarter" idx="12"/>
          </p:nvPr>
        </p:nvSpPr>
        <p:spPr/>
        <p:txBody>
          <a:bodyPr/>
          <a:lstStyle>
            <a:lvl1pPr>
              <a:defRPr>
                <a:solidFill>
                  <a:schemeClr val="accent1">
                    <a:lumMod val="75000"/>
                  </a:schemeClr>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0913027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Grey">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395246"/>
            <a:ext cx="8540496" cy="4929354"/>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sz="2000">
                <a:solidFill>
                  <a:srgbClr val="5B6770"/>
                </a:solidFill>
                <a:latin typeface="Arial" panose="020B0604020202020204" pitchFamily="34" charset="0"/>
                <a:cs typeface="Arial" panose="020B0604020202020204" pitchFamily="34" charset="0"/>
              </a:defRPr>
            </a:lvl3pPr>
            <a:lvl4pPr>
              <a:lnSpc>
                <a:spcPct val="100000"/>
              </a:lnSpc>
              <a:spcBef>
                <a:spcPts val="1800"/>
              </a:spcBef>
              <a:defRPr sz="2000">
                <a:solidFill>
                  <a:srgbClr val="5B6770"/>
                </a:solidFill>
                <a:latin typeface="Arial" panose="020B0604020202020204" pitchFamily="34" charset="0"/>
                <a:cs typeface="Arial" panose="020B0604020202020204" pitchFamily="34" charset="0"/>
              </a:defRPr>
            </a:lvl4pPr>
            <a:lvl5pPr>
              <a:lnSpc>
                <a:spcPct val="100000"/>
              </a:lnSpc>
              <a:spcBef>
                <a:spcPts val="1800"/>
              </a:spcBef>
              <a:defRPr sz="2000">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p:nvPr>
        </p:nvSpPr>
        <p:spPr>
          <a:xfrm>
            <a:off x="304800" y="731520"/>
            <a:ext cx="8540496" cy="461665"/>
          </a:xfrm>
          <a:prstGeom prst="rect">
            <a:avLst/>
          </a:prstGeom>
        </p:spPr>
        <p:txBody>
          <a:bodyPr tIns="45720" bIns="45720" anchor="t">
            <a:spAutoFit/>
          </a:bodyP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endParaRPr lang="en-US" dirty="0"/>
          </a:p>
        </p:txBody>
      </p:sp>
      <p:sp>
        <p:nvSpPr>
          <p:cNvPr id="5"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
        <p:nvSpPr>
          <p:cNvPr id="2" name="Date Placeholder 1"/>
          <p:cNvSpPr>
            <a:spLocks noGrp="1"/>
          </p:cNvSpPr>
          <p:nvPr>
            <p:ph type="dt" sz="half" idx="14"/>
          </p:nvPr>
        </p:nvSpPr>
        <p:spPr/>
        <p:txBody>
          <a:bodyPr/>
          <a:lstStyle/>
          <a:p>
            <a:fld id="{898358C1-8DC9-43A9-8061-A6ACA52D4190}" type="datetime1">
              <a:rPr lang="en-US" smtClean="0"/>
              <a:t>9/4/2018</a:t>
            </a:fld>
            <a:endParaRPr lang="en-US" dirty="0"/>
          </a:p>
        </p:txBody>
      </p:sp>
      <p:sp>
        <p:nvSpPr>
          <p:cNvPr id="3" name="Footer Placeholder 2"/>
          <p:cNvSpPr>
            <a:spLocks noGrp="1"/>
          </p:cNvSpPr>
          <p:nvPr>
            <p:ph type="ftr" sz="quarter" idx="15"/>
          </p:nvPr>
        </p:nvSpPr>
        <p:spPr/>
        <p:txBody>
          <a:bodyPr/>
          <a:lstStyle/>
          <a:p>
            <a:r>
              <a:rPr lang="en-US" smtClean="0"/>
              <a:t>TxSET</a:t>
            </a:r>
            <a:endParaRPr lang="en-US" dirty="0"/>
          </a:p>
        </p:txBody>
      </p:sp>
      <p:sp>
        <p:nvSpPr>
          <p:cNvPr id="6" name="Slide Number Placeholder 5"/>
          <p:cNvSpPr>
            <a:spLocks noGrp="1"/>
          </p:cNvSpPr>
          <p:nvPr>
            <p:ph type="sldNum" sz="quarter" idx="16"/>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435875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Grey No Sub Head">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04800" y="822960"/>
            <a:ext cx="8535924" cy="5577840"/>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sz="2000">
                <a:solidFill>
                  <a:srgbClr val="5B6770"/>
                </a:solidFill>
                <a:latin typeface="Arial" panose="020B0604020202020204" pitchFamily="34" charset="0"/>
                <a:cs typeface="Arial" panose="020B0604020202020204" pitchFamily="34" charset="0"/>
              </a:defRPr>
            </a:lvl3pPr>
            <a:lvl4pPr>
              <a:lnSpc>
                <a:spcPct val="100000"/>
              </a:lnSpc>
              <a:spcBef>
                <a:spcPts val="1800"/>
              </a:spcBef>
              <a:defRPr sz="2000">
                <a:solidFill>
                  <a:srgbClr val="5B6770"/>
                </a:solidFill>
                <a:latin typeface="Arial" panose="020B0604020202020204" pitchFamily="34" charset="0"/>
                <a:cs typeface="Arial" panose="020B0604020202020204" pitchFamily="34" charset="0"/>
              </a:defRPr>
            </a:lvl4pPr>
            <a:lvl5pPr>
              <a:lnSpc>
                <a:spcPct val="100000"/>
              </a:lnSpc>
              <a:spcBef>
                <a:spcPts val="1800"/>
              </a:spcBef>
              <a:defRPr sz="2000">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
        <p:nvSpPr>
          <p:cNvPr id="2" name="Date Placeholder 1"/>
          <p:cNvSpPr>
            <a:spLocks noGrp="1"/>
          </p:cNvSpPr>
          <p:nvPr>
            <p:ph type="dt" sz="half" idx="14"/>
          </p:nvPr>
        </p:nvSpPr>
        <p:spPr/>
        <p:txBody>
          <a:bodyPr/>
          <a:lstStyle/>
          <a:p>
            <a:fld id="{A815C697-FADE-4294-82D6-EF3C1FACDC68}" type="datetime1">
              <a:rPr lang="en-US" smtClean="0"/>
              <a:t>9/4/2018</a:t>
            </a:fld>
            <a:endParaRPr lang="en-US" dirty="0"/>
          </a:p>
        </p:txBody>
      </p:sp>
      <p:sp>
        <p:nvSpPr>
          <p:cNvPr id="3" name="Footer Placeholder 2"/>
          <p:cNvSpPr>
            <a:spLocks noGrp="1"/>
          </p:cNvSpPr>
          <p:nvPr>
            <p:ph type="ftr" sz="quarter" idx="15"/>
          </p:nvPr>
        </p:nvSpPr>
        <p:spPr/>
        <p:txBody>
          <a:bodyPr/>
          <a:lstStyle/>
          <a:p>
            <a:r>
              <a:rPr lang="en-US" smtClean="0"/>
              <a:t>TxSET</a:t>
            </a:r>
            <a:endParaRPr lang="en-US" dirty="0"/>
          </a:p>
        </p:txBody>
      </p:sp>
      <p:sp>
        <p:nvSpPr>
          <p:cNvPr id="5" name="Slide Number Placeholder 4"/>
          <p:cNvSpPr>
            <a:spLocks noGrp="1"/>
          </p:cNvSpPr>
          <p:nvPr>
            <p:ph type="sldNum" sz="quarter" idx="16"/>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340829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No Sub Heading">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
        <p:nvSpPr>
          <p:cNvPr id="6" name="Content Placeholder 3"/>
          <p:cNvSpPr>
            <a:spLocks noGrp="1"/>
          </p:cNvSpPr>
          <p:nvPr>
            <p:ph sz="quarter" idx="10"/>
          </p:nvPr>
        </p:nvSpPr>
        <p:spPr>
          <a:xfrm>
            <a:off x="304800" y="822960"/>
            <a:ext cx="8535924" cy="5577840"/>
          </a:xfrm>
          <a:prstGeom prst="rect">
            <a:avLst/>
          </a:prstGeom>
        </p:spPr>
        <p:txBody>
          <a:bodyPr/>
          <a:lstStyle>
            <a:lvl1pPr marL="228600" indent="-228600">
              <a:spcBef>
                <a:spcPts val="2400"/>
              </a:spcBef>
              <a:buFont typeface="Wingdings" panose="05000000000000000000" pitchFamily="2" charset="2"/>
              <a:buChar char="§"/>
              <a:defRPr sz="2400">
                <a:solidFill>
                  <a:srgbClr val="5B6770"/>
                </a:solidFill>
                <a:latin typeface="Arial" panose="020B0604020202020204" pitchFamily="34" charset="0"/>
                <a:cs typeface="Arial" panose="020B0604020202020204" pitchFamily="34" charset="0"/>
              </a:defRPr>
            </a:lvl1pPr>
            <a:lvl2pPr marL="685800" indent="-228600">
              <a:spcBef>
                <a:spcPts val="2400"/>
              </a:spcBef>
              <a:buFont typeface="Arial" panose="020B0604020202020204" pitchFamily="34" charset="0"/>
              <a:buChar char="•"/>
              <a:defRPr sz="2000">
                <a:solidFill>
                  <a:srgbClr val="5B6770"/>
                </a:solidFill>
                <a:latin typeface="Arial" panose="020B0604020202020204" pitchFamily="34" charset="0"/>
                <a:cs typeface="Arial" panose="020B0604020202020204" pitchFamily="34" charset="0"/>
              </a:defRPr>
            </a:lvl2pPr>
            <a:lvl3pPr>
              <a:spcBef>
                <a:spcPts val="2400"/>
              </a:spcBef>
              <a:defRPr>
                <a:solidFill>
                  <a:srgbClr val="5B6770"/>
                </a:solidFill>
                <a:latin typeface="Arial" panose="020B0604020202020204" pitchFamily="34" charset="0"/>
                <a:cs typeface="Arial" panose="020B0604020202020204" pitchFamily="34" charset="0"/>
              </a:defRPr>
            </a:lvl3pPr>
            <a:lvl4pPr>
              <a:spcBef>
                <a:spcPts val="2400"/>
              </a:spcBef>
              <a:defRPr>
                <a:solidFill>
                  <a:srgbClr val="5B6770"/>
                </a:solidFill>
                <a:latin typeface="Arial" panose="020B0604020202020204" pitchFamily="34" charset="0"/>
                <a:cs typeface="Arial" panose="020B0604020202020204" pitchFamily="34" charset="0"/>
              </a:defRPr>
            </a:lvl4pPr>
            <a:lvl5pPr>
              <a:spcBef>
                <a:spcPts val="2400"/>
              </a:spcBef>
              <a:defRPr>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2"/>
          </p:nvPr>
        </p:nvSpPr>
        <p:spPr/>
        <p:txBody>
          <a:bodyPr/>
          <a:lstStyle/>
          <a:p>
            <a:fld id="{0FB55661-D0E1-4D62-9E5A-EBD01DB8ECCA}" type="datetime1">
              <a:rPr lang="en-US" smtClean="0"/>
              <a:t>9/4/2018</a:t>
            </a:fld>
            <a:endParaRPr lang="en-US" dirty="0"/>
          </a:p>
        </p:txBody>
      </p:sp>
      <p:sp>
        <p:nvSpPr>
          <p:cNvPr id="3" name="Footer Placeholder 2"/>
          <p:cNvSpPr>
            <a:spLocks noGrp="1"/>
          </p:cNvSpPr>
          <p:nvPr>
            <p:ph type="ftr" sz="quarter" idx="13"/>
          </p:nvPr>
        </p:nvSpPr>
        <p:spPr/>
        <p:txBody>
          <a:bodyPr/>
          <a:lstStyle/>
          <a:p>
            <a:r>
              <a:rPr lang="en-US" smtClean="0"/>
              <a:t>TxSET</a:t>
            </a:r>
            <a:endParaRPr lang="en-US" dirty="0"/>
          </a:p>
        </p:txBody>
      </p:sp>
      <p:sp>
        <p:nvSpPr>
          <p:cNvPr id="4" name="Slide Number Placeholder 3"/>
          <p:cNvSpPr>
            <a:spLocks noGrp="1"/>
          </p:cNvSpPr>
          <p:nvPr>
            <p:ph type="sldNum" sz="quarter" idx="14"/>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57248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
        <p:nvSpPr>
          <p:cNvPr id="2" name="Date Placeholder 1"/>
          <p:cNvSpPr>
            <a:spLocks noGrp="1"/>
          </p:cNvSpPr>
          <p:nvPr>
            <p:ph type="dt" sz="half" idx="12"/>
          </p:nvPr>
        </p:nvSpPr>
        <p:spPr/>
        <p:txBody>
          <a:bodyPr/>
          <a:lstStyle/>
          <a:p>
            <a:fld id="{B87DFC7E-2C52-4247-8E09-1C6B049D7D90}" type="datetime1">
              <a:rPr lang="en-US" smtClean="0"/>
              <a:t>9/4/2018</a:t>
            </a:fld>
            <a:endParaRPr lang="en-US" dirty="0"/>
          </a:p>
        </p:txBody>
      </p:sp>
      <p:sp>
        <p:nvSpPr>
          <p:cNvPr id="3" name="Footer Placeholder 2"/>
          <p:cNvSpPr>
            <a:spLocks noGrp="1"/>
          </p:cNvSpPr>
          <p:nvPr>
            <p:ph type="ftr" sz="quarter" idx="13"/>
          </p:nvPr>
        </p:nvSpPr>
        <p:spPr/>
        <p:txBody>
          <a:bodyPr/>
          <a:lstStyle/>
          <a:p>
            <a:r>
              <a:rPr lang="en-US" smtClean="0"/>
              <a:t>TxSET</a:t>
            </a:r>
            <a:endParaRPr lang="en-US" dirty="0"/>
          </a:p>
        </p:txBody>
      </p:sp>
      <p:sp>
        <p:nvSpPr>
          <p:cNvPr id="4" name="Slide Number Placeholder 3"/>
          <p:cNvSpPr>
            <a:spLocks noGrp="1"/>
          </p:cNvSpPr>
          <p:nvPr>
            <p:ph type="sldNum" sz="quarter" idx="14"/>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071655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ub Headin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316736"/>
            <a:ext cx="8540496" cy="5029200"/>
          </a:xfrm>
          <a:prstGeom prst="rect">
            <a:avLst/>
          </a:prstGeom>
        </p:spPr>
        <p:txBody>
          <a:bodyPr/>
          <a:lstStyle>
            <a:lvl1pPr marL="228600" indent="-228600">
              <a:spcBef>
                <a:spcPts val="2400"/>
              </a:spcBef>
              <a:buFont typeface="Wingdings" panose="05000000000000000000" pitchFamily="2" charset="2"/>
              <a:buChar char="§"/>
              <a:defRPr sz="2400">
                <a:solidFill>
                  <a:srgbClr val="5B6770"/>
                </a:solidFill>
                <a:latin typeface="Arial" panose="020B0604020202020204" pitchFamily="34" charset="0"/>
                <a:cs typeface="Arial" panose="020B0604020202020204" pitchFamily="34" charset="0"/>
              </a:defRPr>
            </a:lvl1pPr>
            <a:lvl2pPr marL="685800" indent="-228600">
              <a:spcBef>
                <a:spcPts val="2400"/>
              </a:spcBef>
              <a:buFont typeface="Arial" panose="020B0604020202020204" pitchFamily="34" charset="0"/>
              <a:buChar char="•"/>
              <a:defRPr sz="2000">
                <a:solidFill>
                  <a:srgbClr val="5B6770"/>
                </a:solidFill>
                <a:latin typeface="Arial" panose="020B0604020202020204" pitchFamily="34" charset="0"/>
                <a:cs typeface="Arial" panose="020B0604020202020204" pitchFamily="34" charset="0"/>
              </a:defRPr>
            </a:lvl2pPr>
            <a:lvl3pPr>
              <a:spcBef>
                <a:spcPts val="2400"/>
              </a:spcBef>
              <a:defRPr>
                <a:solidFill>
                  <a:srgbClr val="5B6770"/>
                </a:solidFill>
                <a:latin typeface="Arial" panose="020B0604020202020204" pitchFamily="34" charset="0"/>
                <a:cs typeface="Arial" panose="020B0604020202020204" pitchFamily="34" charset="0"/>
              </a:defRPr>
            </a:lvl3pPr>
            <a:lvl4pPr>
              <a:spcBef>
                <a:spcPts val="2400"/>
              </a:spcBef>
              <a:defRPr>
                <a:solidFill>
                  <a:srgbClr val="5B6770"/>
                </a:solidFill>
                <a:latin typeface="Arial" panose="020B0604020202020204" pitchFamily="34" charset="0"/>
                <a:cs typeface="Arial" panose="020B0604020202020204" pitchFamily="34" charset="0"/>
              </a:defRPr>
            </a:lvl4pPr>
            <a:lvl5pPr>
              <a:spcBef>
                <a:spcPts val="2400"/>
              </a:spcBef>
              <a:defRPr>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hasCustomPrompt="1"/>
          </p:nvPr>
        </p:nvSpPr>
        <p:spPr>
          <a:xfrm>
            <a:off x="304800" y="685800"/>
            <a:ext cx="8540496" cy="457200"/>
          </a:xfrm>
          <a:prstGeom prst="rect">
            <a:avLst/>
          </a:prstGeom>
        </p:spPr>
        <p:txBody>
          <a:bodyPr anchor="ct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r>
              <a:rPr lang="en-US" dirty="0"/>
              <a:t>Sub Heading</a:t>
            </a:r>
          </a:p>
        </p:txBody>
      </p:sp>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
        <p:nvSpPr>
          <p:cNvPr id="2" name="Date Placeholder 1"/>
          <p:cNvSpPr>
            <a:spLocks noGrp="1"/>
          </p:cNvSpPr>
          <p:nvPr>
            <p:ph type="dt" sz="half" idx="13"/>
          </p:nvPr>
        </p:nvSpPr>
        <p:spPr/>
        <p:txBody>
          <a:bodyPr/>
          <a:lstStyle/>
          <a:p>
            <a:fld id="{1CC6C22A-EF8F-4054-A25D-8843D9D67217}" type="datetime1">
              <a:rPr lang="en-US" smtClean="0"/>
              <a:t>9/4/2018</a:t>
            </a:fld>
            <a:endParaRPr lang="en-US" dirty="0"/>
          </a:p>
        </p:txBody>
      </p:sp>
      <p:sp>
        <p:nvSpPr>
          <p:cNvPr id="3" name="Footer Placeholder 2"/>
          <p:cNvSpPr>
            <a:spLocks noGrp="1"/>
          </p:cNvSpPr>
          <p:nvPr>
            <p:ph type="ftr" sz="quarter" idx="14"/>
          </p:nvPr>
        </p:nvSpPr>
        <p:spPr/>
        <p:txBody>
          <a:bodyPr/>
          <a:lstStyle/>
          <a:p>
            <a:r>
              <a:rPr lang="en-US" smtClean="0"/>
              <a:t>TxSET</a:t>
            </a:r>
            <a:endParaRPr lang="en-US" dirty="0"/>
          </a:p>
        </p:txBody>
      </p:sp>
      <p:sp>
        <p:nvSpPr>
          <p:cNvPr id="5" name="Slide Number Placeholder 4"/>
          <p:cNvSpPr>
            <a:spLocks noGrp="1"/>
          </p:cNvSpPr>
          <p:nvPr>
            <p:ph type="sldNum" sz="quarter" idx="15"/>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743354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A218043-69B3-4262-90C7-59F2D9E4A367}" type="datetime1">
              <a:rPr lang="en-US" smtClean="0"/>
              <a:t>9/4/2018</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TxSET</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57F1E4F-1CFF-5643-939E-02111984F565}"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485660"/>
      </p:ext>
    </p:extLst>
  </p:cSld>
  <p:clrMap bg1="lt1" tx1="dk1" bg2="lt2" tx2="dk2" accent1="accent1" accent2="accent2" accent3="accent3" accent4="accent4" accent5="accent5" accent6="accent6" hlink="hlink" folHlink="folHlink"/>
  <p:sldLayoutIdLst>
    <p:sldLayoutId id="2147483942" r:id="rId1"/>
    <p:sldLayoutId id="2147483948" r:id="rId2"/>
    <p:sldLayoutId id="2147483955" r:id="rId3"/>
    <p:sldLayoutId id="2147483949" r:id="rId4"/>
    <p:sldLayoutId id="2147483950" r:id="rId5"/>
    <p:sldLayoutId id="2147483951" r:id="rId6"/>
    <p:sldLayoutId id="2147483952" r:id="rId7"/>
    <p:sldLayoutId id="2147483953" r:id="rId8"/>
    <p:sldLayoutId id="2147483954" r:id="rId9"/>
  </p:sldLayoutIdLst>
  <p:timing>
    <p:tnLst>
      <p:par>
        <p:cTn id="1" dur="indefinite" restart="never" nodeType="tmRoot"/>
      </p:par>
    </p:tnLst>
  </p:timing>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lists.ercot.com/scripts/wa-ERCOT.exe?INDEX"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lists.ercot.com/" TargetMode="External"/><Relationship Id="rId2" Type="http://schemas.openxmlformats.org/officeDocument/2006/relationships/hyperlink" Target="mailto:Clientservices@ercot.com" TargetMode="External"/><Relationship Id="rId1" Type="http://schemas.openxmlformats.org/officeDocument/2006/relationships/slideLayout" Target="../slideLayouts/slideLayout2.xml"/><Relationship Id="rId4" Type="http://schemas.openxmlformats.org/officeDocument/2006/relationships/hyperlink" Target="http://www.ercot.com/services/training/" TargetMode="Externa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ercot.com/content/wcm/key_documents_lists/90837/CSAScenarios.zip" TargetMode="External"/><Relationship Id="rId2" Type="http://schemas.openxmlformats.org/officeDocument/2006/relationships/hyperlink" Target="http://ercot.com/content/wcm/key_documents_lists/90837/BillingScenarios.zip" TargetMode="External"/><Relationship Id="rId1" Type="http://schemas.openxmlformats.org/officeDocument/2006/relationships/slideLayout" Target="../slideLayouts/slideLayout2.xml"/><Relationship Id="rId6" Type="http://schemas.openxmlformats.org/officeDocument/2006/relationships/hyperlink" Target="http://ercot.com/content/wcm/key_documents_lists/90837/Switch.pdf" TargetMode="External"/><Relationship Id="rId5" Type="http://schemas.openxmlformats.org/officeDocument/2006/relationships/hyperlink" Target="http://ercot.com/content/wcm/key_documents_lists/90837/CustomerMVOScenarios.zip" TargetMode="External"/><Relationship Id="rId4" Type="http://schemas.openxmlformats.org/officeDocument/2006/relationships/hyperlink" Target="http://ercot.com/content/wcm/key_documents_lists/90837/CustomerMVIScenarios.zip"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ercot.com/content/wcm/key_documents_lists/90837/MassTrans_Acquisition_Scenarios.zip" TargetMode="External"/><Relationship Id="rId2" Type="http://schemas.openxmlformats.org/officeDocument/2006/relationships/hyperlink" Target="http://ercot.com/content/wcm/key_documents_lists/90837/DisconnectReconnectNonPayScenarios.zip" TargetMode="External"/><Relationship Id="rId1" Type="http://schemas.openxmlformats.org/officeDocument/2006/relationships/slideLayout" Target="../slideLayouts/slideLayout2.xml"/><Relationship Id="rId5" Type="http://schemas.openxmlformats.org/officeDocument/2006/relationships/hyperlink" Target="http://ercot.com/content/mktrules/guides/txset/sw/OutageScenarios.zip" TargetMode="External"/><Relationship Id="rId4" Type="http://schemas.openxmlformats.org/officeDocument/2006/relationships/hyperlink" Target="http://ercot.com/content/mktrules/guides/txset/sw/SwitchHoldScenarios.zip" TargetMode="External"/></Relationships>
</file>

<file path=ppt/slides/_rels/slide10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ercot.com/mktrules/guides/txset/curren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0.xml.rels><?xml version="1.0" encoding="UTF-8" standalone="yes"?>
<Relationships xmlns="http://schemas.openxmlformats.org/package/2006/relationships"><Relationship Id="rId8" Type="http://schemas.openxmlformats.org/officeDocument/2006/relationships/hyperlink" Target="http://ercot.com/content/wcm/lists/106872/820_Examples_V4.0_Updated092017.zip" TargetMode="External"/><Relationship Id="rId3" Type="http://schemas.openxmlformats.org/officeDocument/2006/relationships/hyperlink" Target="http://ercot.com/content/mktrules/guides/txset/4.0/01_650/650_Examples_V4.0_Baseline061112.zip" TargetMode="External"/><Relationship Id="rId7" Type="http://schemas.openxmlformats.org/officeDocument/2006/relationships/hyperlink" Target="http://ercot.com/content/mktrules/guides/txset/4.0/04_820/820s_V4.0_Baseline061112.zip" TargetMode="External"/><Relationship Id="rId2" Type="http://schemas.openxmlformats.org/officeDocument/2006/relationships/hyperlink" Target="http://ercot.com/content/mktrules/guides/txset/4.0/01_650/650s_V4.0_Baseline061112.zip" TargetMode="External"/><Relationship Id="rId1" Type="http://schemas.openxmlformats.org/officeDocument/2006/relationships/slideLayout" Target="../slideLayouts/slideLayout2.xml"/><Relationship Id="rId6" Type="http://schemas.openxmlformats.org/officeDocument/2006/relationships/hyperlink" Target="http://ercot.com/content/wcm/lists/106870/SAC04_Codes_list_Sept2016.xls" TargetMode="External"/><Relationship Id="rId5" Type="http://schemas.openxmlformats.org/officeDocument/2006/relationships/hyperlink" Target="http://ercot.com/content/wcm/lists/106870/810_Examples_V4.0_Baseline061112.zip" TargetMode="External"/><Relationship Id="rId4" Type="http://schemas.openxmlformats.org/officeDocument/2006/relationships/hyperlink" Target="http://ercot.com/content/mktrules/guides/txset/4.0/02_810/810s_V4.0_Baseline061112.zip"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ercot.com/content/mktrules/guides/txset/4.0/03_814/814_Examples_V4.0_Baseline061112.zip" TargetMode="External"/><Relationship Id="rId2" Type="http://schemas.openxmlformats.org/officeDocument/2006/relationships/hyperlink" Target="http://ercot.com/content/mktrules/guides/txset/4.0/03_814/814s_V4.0_Baseline061112.zip" TargetMode="External"/><Relationship Id="rId1" Type="http://schemas.openxmlformats.org/officeDocument/2006/relationships/slideLayout" Target="../slideLayouts/slideLayout2.xml"/><Relationship Id="rId6" Type="http://schemas.openxmlformats.org/officeDocument/2006/relationships/hyperlink" Target="http://ercot.com/content/mktrules/guides/txset/4.0/06_867/867_Examples_V4.0_Baseline061112.zip" TargetMode="External"/><Relationship Id="rId5" Type="http://schemas.openxmlformats.org/officeDocument/2006/relationships/hyperlink" Target="http://ercot.com/content/mktrules/guides/txset/4.0/05_824/824_Example_V4.0_Baseline061112.zip" TargetMode="External"/><Relationship Id="rId4" Type="http://schemas.openxmlformats.org/officeDocument/2006/relationships/hyperlink" Target="http://ercot.com/content/mktrules/guides/txset/4.0/05_824/824_V4.0_Baseline061112.zip"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ercot.com/content/mktrules/guides/txset/4.0/08_tseries/T_Series_V4.0_Baseline061112.zip" TargetMode="External"/><Relationship Id="rId2" Type="http://schemas.openxmlformats.org/officeDocument/2006/relationships/hyperlink" Target="http://ercot.com/content/mktrules/guides/txset/4.0/07_997/997_V4.0_Baseline061112.zip" TargetMode="Externa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www.puc.state.tx.us/industry/electric/business/rep/Rep.aspx" TargetMode="External"/><Relationship Id="rId2" Type="http://schemas.openxmlformats.org/officeDocument/2006/relationships/hyperlink" Target="http://ercot.com/services/rq/lse/trt/index.html" TargetMode="External"/><Relationship Id="rId1" Type="http://schemas.openxmlformats.org/officeDocument/2006/relationships/slideLayout" Target="../slideLayouts/slideLayout2.xml"/><Relationship Id="rId4" Type="http://schemas.openxmlformats.org/officeDocument/2006/relationships/hyperlink" Target="http://ercot.com/committee/txset" TargetMode="External"/></Relationships>
</file>

<file path=ppt/slides/_rels/slide114.xml.rels><?xml version="1.0" encoding="UTF-8" standalone="yes"?>
<Relationships xmlns="http://schemas.openxmlformats.org/package/2006/relationships"><Relationship Id="rId3" Type="http://schemas.openxmlformats.org/officeDocument/2006/relationships/hyperlink" Target="https://etod.ercot.com/" TargetMode="External"/><Relationship Id="rId2" Type="http://schemas.openxmlformats.org/officeDocument/2006/relationships/hyperlink" Target="http://etod.ercot.com/" TargetMode="External"/><Relationship Id="rId1" Type="http://schemas.openxmlformats.org/officeDocument/2006/relationships/slideLayout" Target="../slideLayouts/slideLayout2.xml"/><Relationship Id="rId6" Type="http://schemas.openxmlformats.org/officeDocument/2006/relationships/hyperlink" Target="http://www.ercot.com/mktinfo/retail/" TargetMode="External"/><Relationship Id="rId5" Type="http://schemas.openxmlformats.org/officeDocument/2006/relationships/hyperlink" Target="https://etod.ercot.com/FileCabinet.asp" TargetMode="External"/><Relationship Id="rId4" Type="http://schemas.openxmlformats.org/officeDocument/2006/relationships/hyperlink" Target="http://www.ercot.com/services/rq/lse/trt/" TargetMode="External"/></Relationships>
</file>

<file path=ppt/slides/_rels/slide115.xml.rels><?xml version="1.0" encoding="UTF-8" standalone="yes"?>
<Relationships xmlns="http://schemas.openxmlformats.org/package/2006/relationships"><Relationship Id="rId3" Type="http://schemas.openxmlformats.org/officeDocument/2006/relationships/hyperlink" Target="https://etod.ercot.com/tw/TestingWorksheetOverview.asp" TargetMode="External"/><Relationship Id="rId2" Type="http://schemas.openxmlformats.org/officeDocument/2006/relationships/hyperlink" Target="https://etod.ercot.com/DailyAgenda.asp?Method=E2E"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4.png"/><Relationship Id="rId4" Type="http://schemas.openxmlformats.org/officeDocument/2006/relationships/hyperlink" Target="https://etod.ercot.com/checklist.asp"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https://etod.ercot.com/FileCabinet.asp" TargetMode="External"/><Relationship Id="rId2" Type="http://schemas.openxmlformats.org/officeDocument/2006/relationships/hyperlink" Target="https://etod.ercot.com/flightscenarios.asp?Method=TOC" TargetMode="External"/><Relationship Id="rId1" Type="http://schemas.openxmlformats.org/officeDocument/2006/relationships/slideLayout" Target="../slideLayouts/slideLayout2.xml"/><Relationship Id="rId4" Type="http://schemas.openxmlformats.org/officeDocument/2006/relationships/hyperlink" Target="https://etod.ercot.com/Contacts.asp"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ercot.com/committee/txse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ercot.com/mktrules/guides/txset/current"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8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8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ercot.com/committee/txset"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ercot.com/committee/txset"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25038" y="762000"/>
            <a:ext cx="7543800" cy="3566160"/>
          </a:xfrm>
        </p:spPr>
        <p:txBody>
          <a:bodyPr>
            <a:normAutofit fontScale="90000"/>
          </a:bodyPr>
          <a:lstStyle/>
          <a:p>
            <a:r>
              <a:rPr lang="en-US" dirty="0" smtClean="0">
                <a:solidFill>
                  <a:schemeClr val="accent2">
                    <a:lumMod val="75000"/>
                  </a:schemeClr>
                </a:solidFill>
              </a:rPr>
              <a:t>T</a:t>
            </a:r>
            <a:r>
              <a:rPr lang="en-US" dirty="0" smtClean="0">
                <a:solidFill>
                  <a:schemeClr val="tx1">
                    <a:lumMod val="50000"/>
                    <a:lumOff val="50000"/>
                  </a:schemeClr>
                </a:solidFill>
              </a:rPr>
              <a:t>e</a:t>
            </a:r>
            <a:r>
              <a:rPr lang="en-US" dirty="0">
                <a:solidFill>
                  <a:schemeClr val="accent2">
                    <a:lumMod val="75000"/>
                  </a:schemeClr>
                </a:solidFill>
              </a:rPr>
              <a:t>x</a:t>
            </a:r>
            <a:r>
              <a:rPr lang="en-US" dirty="0" smtClean="0">
                <a:solidFill>
                  <a:schemeClr val="tx1">
                    <a:lumMod val="50000"/>
                    <a:lumOff val="50000"/>
                  </a:schemeClr>
                </a:solidFill>
              </a:rPr>
              <a:t>as</a:t>
            </a:r>
            <a:r>
              <a:rPr lang="en-US" dirty="0" smtClean="0"/>
              <a:t> </a:t>
            </a:r>
            <a:r>
              <a:rPr lang="en-US" dirty="0"/>
              <a:t/>
            </a:r>
            <a:br>
              <a:rPr lang="en-US" dirty="0"/>
            </a:br>
            <a:r>
              <a:rPr lang="en-US" dirty="0">
                <a:solidFill>
                  <a:schemeClr val="accent2">
                    <a:lumMod val="75000"/>
                  </a:schemeClr>
                </a:solidFill>
              </a:rPr>
              <a:t>S</a:t>
            </a:r>
            <a:r>
              <a:rPr lang="en-US" dirty="0">
                <a:solidFill>
                  <a:schemeClr val="tx1">
                    <a:lumMod val="50000"/>
                    <a:lumOff val="50000"/>
                  </a:schemeClr>
                </a:solidFill>
              </a:rPr>
              <a:t>tandard</a:t>
            </a:r>
            <a:r>
              <a:rPr lang="en-US" dirty="0"/>
              <a:t> </a:t>
            </a:r>
            <a:br>
              <a:rPr lang="en-US" dirty="0"/>
            </a:br>
            <a:r>
              <a:rPr lang="en-US" dirty="0">
                <a:solidFill>
                  <a:schemeClr val="accent2">
                    <a:lumMod val="75000"/>
                  </a:schemeClr>
                </a:solidFill>
              </a:rPr>
              <a:t>E</a:t>
            </a:r>
            <a:r>
              <a:rPr lang="en-US" dirty="0">
                <a:solidFill>
                  <a:schemeClr val="tx1">
                    <a:lumMod val="50000"/>
                    <a:lumOff val="50000"/>
                  </a:schemeClr>
                </a:solidFill>
              </a:rPr>
              <a:t>lectronic</a:t>
            </a:r>
            <a:r>
              <a:rPr lang="en-US" dirty="0"/>
              <a:t> </a:t>
            </a:r>
            <a:br>
              <a:rPr lang="en-US" dirty="0"/>
            </a:br>
            <a:r>
              <a:rPr lang="en-US" dirty="0">
                <a:solidFill>
                  <a:schemeClr val="accent2">
                    <a:lumMod val="75000"/>
                  </a:schemeClr>
                </a:solidFill>
              </a:rPr>
              <a:t>T</a:t>
            </a:r>
            <a:r>
              <a:rPr lang="en-US" dirty="0">
                <a:solidFill>
                  <a:schemeClr val="tx1">
                    <a:lumMod val="50000"/>
                    <a:lumOff val="50000"/>
                  </a:schemeClr>
                </a:solidFill>
              </a:rPr>
              <a:t>ransactions</a:t>
            </a:r>
            <a:endParaRPr lang="en-US" dirty="0"/>
          </a:p>
        </p:txBody>
      </p:sp>
      <p:sp>
        <p:nvSpPr>
          <p:cNvPr id="4" name="Subtitle 3"/>
          <p:cNvSpPr>
            <a:spLocks noGrp="1"/>
          </p:cNvSpPr>
          <p:nvPr>
            <p:ph type="subTitle" idx="1"/>
          </p:nvPr>
        </p:nvSpPr>
        <p:spPr/>
        <p:txBody>
          <a:bodyPr/>
          <a:lstStyle/>
          <a:p>
            <a:r>
              <a:rPr lang="en-US" dirty="0"/>
              <a:t>Introduction to </a:t>
            </a:r>
            <a:r>
              <a:rPr lang="en-US" dirty="0" smtClean="0"/>
              <a:t>TX SET</a:t>
            </a:r>
            <a:endParaRPr lang="en-US" dirty="0"/>
          </a:p>
          <a:p>
            <a:endParaRPr lang="en-US" dirty="0"/>
          </a:p>
        </p:txBody>
      </p:sp>
    </p:spTree>
    <p:extLst>
      <p:ext uri="{BB962C8B-B14F-4D97-AF65-F5344CB8AC3E}">
        <p14:creationId xmlns:p14="http://schemas.microsoft.com/office/powerpoint/2010/main" val="1868023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TX SET Delivered</a:t>
            </a:r>
            <a:endParaRPr lang="en-US" dirty="0"/>
          </a:p>
        </p:txBody>
      </p:sp>
      <p:sp>
        <p:nvSpPr>
          <p:cNvPr id="3" name="TextBox 2"/>
          <p:cNvSpPr txBox="1"/>
          <p:nvPr/>
        </p:nvSpPr>
        <p:spPr>
          <a:xfrm>
            <a:off x="457200" y="1188720"/>
            <a:ext cx="8268789" cy="4401205"/>
          </a:xfrm>
          <a:prstGeom prst="rect">
            <a:avLst/>
          </a:prstGeom>
          <a:noFill/>
        </p:spPr>
        <p:txBody>
          <a:bodyPr wrap="square" rtlCol="0">
            <a:spAutoFit/>
          </a:bodyPr>
          <a:lstStyle/>
          <a:p>
            <a:r>
              <a:rPr lang="en-US" sz="2800" b="1" dirty="0">
                <a:solidFill>
                  <a:schemeClr val="tx1">
                    <a:lumMod val="75000"/>
                    <a:lumOff val="25000"/>
                  </a:schemeClr>
                </a:solidFill>
              </a:rPr>
              <a:t>NAESB </a:t>
            </a:r>
            <a:r>
              <a:rPr lang="en-US" sz="2800" b="1" dirty="0" smtClean="0">
                <a:solidFill>
                  <a:schemeClr val="tx1">
                    <a:lumMod val="75000"/>
                    <a:lumOff val="25000"/>
                  </a:schemeClr>
                </a:solidFill>
              </a:rPr>
              <a:t>EDM v1.6</a:t>
            </a:r>
          </a:p>
          <a:p>
            <a:endParaRPr lang="en-US" sz="2800" b="1" dirty="0" smtClean="0">
              <a:solidFill>
                <a:schemeClr val="tx1">
                  <a:lumMod val="75000"/>
                  <a:lumOff val="25000"/>
                </a:schemeClr>
              </a:solidFill>
            </a:endParaRPr>
          </a:p>
          <a:p>
            <a:r>
              <a:rPr lang="en-US" sz="2800" b="1" dirty="0" smtClean="0">
                <a:solidFill>
                  <a:schemeClr val="accent2">
                    <a:lumMod val="75000"/>
                  </a:schemeClr>
                </a:solidFill>
              </a:rPr>
              <a:t>N</a:t>
            </a:r>
            <a:r>
              <a:rPr lang="en-US" sz="2800" dirty="0" smtClean="0">
                <a:solidFill>
                  <a:schemeClr val="tx1">
                    <a:lumMod val="75000"/>
                    <a:lumOff val="25000"/>
                  </a:schemeClr>
                </a:solidFill>
              </a:rPr>
              <a:t>orth </a:t>
            </a:r>
            <a:r>
              <a:rPr lang="en-US" sz="2800" b="1" dirty="0" smtClean="0">
                <a:solidFill>
                  <a:schemeClr val="accent2">
                    <a:lumMod val="75000"/>
                  </a:schemeClr>
                </a:solidFill>
              </a:rPr>
              <a:t>A</a:t>
            </a:r>
            <a:r>
              <a:rPr lang="en-US" sz="2800" dirty="0" smtClean="0">
                <a:solidFill>
                  <a:schemeClr val="tx1">
                    <a:lumMod val="75000"/>
                    <a:lumOff val="25000"/>
                  </a:schemeClr>
                </a:solidFill>
              </a:rPr>
              <a:t>merican </a:t>
            </a:r>
            <a:r>
              <a:rPr lang="en-US" sz="2800" b="1" dirty="0" smtClean="0">
                <a:solidFill>
                  <a:schemeClr val="accent2">
                    <a:lumMod val="75000"/>
                  </a:schemeClr>
                </a:solidFill>
              </a:rPr>
              <a:t>E</a:t>
            </a:r>
            <a:r>
              <a:rPr lang="en-US" sz="2800" dirty="0" smtClean="0">
                <a:solidFill>
                  <a:schemeClr val="tx1">
                    <a:lumMod val="75000"/>
                    <a:lumOff val="25000"/>
                  </a:schemeClr>
                </a:solidFill>
              </a:rPr>
              <a:t>nergy </a:t>
            </a:r>
            <a:r>
              <a:rPr lang="en-US" sz="2800" b="1" dirty="0" smtClean="0">
                <a:solidFill>
                  <a:schemeClr val="accent2">
                    <a:lumMod val="75000"/>
                  </a:schemeClr>
                </a:solidFill>
              </a:rPr>
              <a:t>S</a:t>
            </a:r>
            <a:r>
              <a:rPr lang="en-US" sz="2800" dirty="0" smtClean="0">
                <a:solidFill>
                  <a:schemeClr val="tx1">
                    <a:lumMod val="75000"/>
                    <a:lumOff val="25000"/>
                  </a:schemeClr>
                </a:solidFill>
              </a:rPr>
              <a:t>tandards </a:t>
            </a:r>
            <a:r>
              <a:rPr lang="en-US" sz="2800" b="1" dirty="0" smtClean="0">
                <a:solidFill>
                  <a:schemeClr val="accent2">
                    <a:lumMod val="75000"/>
                  </a:schemeClr>
                </a:solidFill>
              </a:rPr>
              <a:t>B</a:t>
            </a:r>
            <a:r>
              <a:rPr lang="en-US" sz="2800" dirty="0" smtClean="0">
                <a:solidFill>
                  <a:schemeClr val="tx1">
                    <a:lumMod val="75000"/>
                    <a:lumOff val="25000"/>
                  </a:schemeClr>
                </a:solidFill>
              </a:rPr>
              <a:t>oard </a:t>
            </a:r>
          </a:p>
          <a:p>
            <a:r>
              <a:rPr lang="en-US" sz="2800" b="1" dirty="0" smtClean="0">
                <a:solidFill>
                  <a:schemeClr val="accent2">
                    <a:lumMod val="75000"/>
                  </a:schemeClr>
                </a:solidFill>
              </a:rPr>
              <a:t>E</a:t>
            </a:r>
            <a:r>
              <a:rPr lang="en-US" sz="2800" dirty="0" smtClean="0">
                <a:solidFill>
                  <a:schemeClr val="tx1">
                    <a:lumMod val="75000"/>
                    <a:lumOff val="25000"/>
                  </a:schemeClr>
                </a:solidFill>
              </a:rPr>
              <a:t>lectronic </a:t>
            </a:r>
            <a:r>
              <a:rPr lang="en-US" sz="2800" b="1" dirty="0" smtClean="0">
                <a:solidFill>
                  <a:schemeClr val="accent2">
                    <a:lumMod val="75000"/>
                  </a:schemeClr>
                </a:solidFill>
              </a:rPr>
              <a:t>D</a:t>
            </a:r>
            <a:r>
              <a:rPr lang="en-US" sz="2800" dirty="0" smtClean="0">
                <a:solidFill>
                  <a:schemeClr val="tx1">
                    <a:lumMod val="75000"/>
                    <a:lumOff val="25000"/>
                  </a:schemeClr>
                </a:solidFill>
              </a:rPr>
              <a:t>elivery </a:t>
            </a:r>
            <a:r>
              <a:rPr lang="en-US" sz="2800" b="1" dirty="0" smtClean="0">
                <a:solidFill>
                  <a:schemeClr val="accent2">
                    <a:lumMod val="75000"/>
                  </a:schemeClr>
                </a:solidFill>
              </a:rPr>
              <a:t>M</a:t>
            </a:r>
            <a:r>
              <a:rPr lang="en-US" sz="2800" dirty="0" smtClean="0">
                <a:solidFill>
                  <a:schemeClr val="tx1">
                    <a:lumMod val="75000"/>
                    <a:lumOff val="25000"/>
                  </a:schemeClr>
                </a:solidFill>
              </a:rPr>
              <a:t>echanism</a:t>
            </a:r>
          </a:p>
          <a:p>
            <a:endParaRPr lang="en-US" sz="2800" dirty="0" smtClean="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smtClean="0">
                <a:solidFill>
                  <a:schemeClr val="tx1">
                    <a:lumMod val="75000"/>
                    <a:lumOff val="25000"/>
                  </a:schemeClr>
                </a:solidFill>
              </a:rPr>
              <a:t>Version 1.6 </a:t>
            </a:r>
            <a:r>
              <a:rPr lang="en-US" sz="2800" dirty="0">
                <a:solidFill>
                  <a:schemeClr val="tx1">
                    <a:lumMod val="75000"/>
                    <a:lumOff val="25000"/>
                  </a:schemeClr>
                </a:solidFill>
              </a:rPr>
              <a:t>is a National </a:t>
            </a:r>
            <a:r>
              <a:rPr lang="en-US" sz="2800" dirty="0" smtClean="0">
                <a:solidFill>
                  <a:schemeClr val="tx1">
                    <a:lumMod val="75000"/>
                    <a:lumOff val="25000"/>
                  </a:schemeClr>
                </a:solidFill>
              </a:rPr>
              <a:t>Standard</a:t>
            </a:r>
          </a:p>
          <a:p>
            <a:pPr marL="365760" indent="-365760">
              <a:buClr>
                <a:srgbClr val="B45F07"/>
              </a:buClr>
              <a:buFont typeface="Arial" panose="020B0604020202020204" pitchFamily="34" charset="0"/>
              <a:buChar char="•"/>
            </a:pPr>
            <a:endParaRPr lang="en-US" sz="2800" dirty="0" smtClean="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smtClean="0">
                <a:solidFill>
                  <a:schemeClr val="tx1">
                    <a:lumMod val="75000"/>
                    <a:lumOff val="25000"/>
                  </a:schemeClr>
                </a:solidFill>
              </a:rPr>
              <a:t>Secured computer to computer data protocol</a:t>
            </a:r>
          </a:p>
          <a:p>
            <a:pPr marL="365760" indent="-365760">
              <a:buClr>
                <a:srgbClr val="B45F07"/>
              </a:buClr>
              <a:buFont typeface="Arial" panose="020B0604020202020204" pitchFamily="34" charset="0"/>
              <a:buChar char="•"/>
            </a:pPr>
            <a:endParaRPr lang="en-US" sz="2800" dirty="0" smtClean="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smtClean="0">
                <a:solidFill>
                  <a:schemeClr val="tx1">
                    <a:lumMod val="75000"/>
                    <a:lumOff val="25000"/>
                  </a:schemeClr>
                </a:solidFill>
              </a:rPr>
              <a:t>Modified to fit ERCOT Market</a:t>
            </a:r>
            <a:endParaRPr lang="en-US" sz="2400" dirty="0">
              <a:solidFill>
                <a:schemeClr val="tx1">
                  <a:lumMod val="75000"/>
                  <a:lumOff val="25000"/>
                </a:schemeClr>
              </a:solidFill>
            </a:endParaRPr>
          </a:p>
        </p:txBody>
      </p:sp>
      <p:sp>
        <p:nvSpPr>
          <p:cNvPr id="4" name="Date Placeholder 3"/>
          <p:cNvSpPr>
            <a:spLocks noGrp="1"/>
          </p:cNvSpPr>
          <p:nvPr>
            <p:ph type="dt" sz="half" idx="10"/>
          </p:nvPr>
        </p:nvSpPr>
        <p:spPr/>
        <p:txBody>
          <a:bodyPr/>
          <a:lstStyle/>
          <a:p>
            <a:fld id="{16C87C9E-9375-40CF-9B56-7CA675C08CA8}" type="datetime1">
              <a:rPr lang="en-US" smtClean="0"/>
              <a:t>9/4/2018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10</a:t>
            </a:fld>
            <a:endParaRPr lang="en-US" dirty="0"/>
          </a:p>
        </p:txBody>
      </p:sp>
    </p:spTree>
    <p:extLst>
      <p:ext uri="{BB962C8B-B14F-4D97-AF65-F5344CB8AC3E}">
        <p14:creationId xmlns:p14="http://schemas.microsoft.com/office/powerpoint/2010/main" val="262765015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9/4/2018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100</a:t>
            </a:fld>
            <a:endParaRPr lang="en-US" dirty="0"/>
          </a:p>
        </p:txBody>
      </p:sp>
      <p:sp>
        <p:nvSpPr>
          <p:cNvPr id="5" name="Title 4"/>
          <p:cNvSpPr>
            <a:spLocks noGrp="1"/>
          </p:cNvSpPr>
          <p:nvPr>
            <p:ph type="title"/>
          </p:nvPr>
        </p:nvSpPr>
        <p:spPr/>
        <p:txBody>
          <a:bodyPr/>
          <a:lstStyle/>
          <a:p>
            <a:r>
              <a:rPr lang="en-US" dirty="0"/>
              <a:t>Retail Market Testing</a:t>
            </a:r>
          </a:p>
        </p:txBody>
      </p:sp>
      <p:sp>
        <p:nvSpPr>
          <p:cNvPr id="6" name="Rectangle 5"/>
          <p:cNvSpPr/>
          <p:nvPr/>
        </p:nvSpPr>
        <p:spPr>
          <a:xfrm>
            <a:off x="533400" y="1828800"/>
            <a:ext cx="7239000" cy="2308324"/>
          </a:xfrm>
          <a:prstGeom prst="rect">
            <a:avLst/>
          </a:prstGeom>
        </p:spPr>
        <p:txBody>
          <a:bodyPr wrap="square">
            <a:spAutoFit/>
          </a:bodyPr>
          <a:lstStyle/>
          <a:p>
            <a:pPr marL="0" lvl="1"/>
            <a:r>
              <a:rPr lang="en-US" sz="2400" dirty="0">
                <a:solidFill>
                  <a:schemeClr val="tx1">
                    <a:lumMod val="75000"/>
                    <a:lumOff val="25000"/>
                  </a:schemeClr>
                </a:solidFill>
              </a:rPr>
              <a:t>Governed by Texas Market Test Plan:</a:t>
            </a:r>
          </a:p>
          <a:p>
            <a:pPr marL="0" lvl="1"/>
            <a:endParaRPr lang="en-US" sz="2400" dirty="0">
              <a:solidFill>
                <a:schemeClr val="tx1">
                  <a:lumMod val="75000"/>
                  <a:lumOff val="25000"/>
                </a:schemeClr>
              </a:solidFill>
            </a:endParaRPr>
          </a:p>
          <a:p>
            <a:pPr marL="800100" lvl="1" indent="-342900">
              <a:buFont typeface="Arial" panose="020B0604020202020204" pitchFamily="34" charset="0"/>
              <a:buChar char="•"/>
            </a:pPr>
            <a:r>
              <a:rPr lang="en-US" sz="2400" dirty="0" smtClean="0">
                <a:solidFill>
                  <a:schemeClr val="tx1">
                    <a:lumMod val="75000"/>
                    <a:lumOff val="25000"/>
                  </a:schemeClr>
                </a:solidFill>
              </a:rPr>
              <a:t>Maintained </a:t>
            </a:r>
            <a:r>
              <a:rPr lang="en-US" sz="2400" dirty="0">
                <a:solidFill>
                  <a:schemeClr val="tx1">
                    <a:lumMod val="75000"/>
                    <a:lumOff val="25000"/>
                  </a:schemeClr>
                </a:solidFill>
              </a:rPr>
              <a:t>by TX SET working group</a:t>
            </a:r>
          </a:p>
          <a:p>
            <a:pPr marL="800100" lvl="1" indent="-342900">
              <a:buFont typeface="Arial" panose="020B0604020202020204" pitchFamily="34" charset="0"/>
              <a:buChar char="•"/>
            </a:pPr>
            <a:endParaRPr lang="en-US" sz="2400" dirty="0">
              <a:solidFill>
                <a:schemeClr val="tx1">
                  <a:lumMod val="75000"/>
                  <a:lumOff val="25000"/>
                </a:schemeClr>
              </a:solidFill>
            </a:endParaRPr>
          </a:p>
          <a:p>
            <a:pPr marL="800100" lvl="1" indent="-342900">
              <a:buFont typeface="Arial" panose="020B0604020202020204" pitchFamily="34" charset="0"/>
              <a:buChar char="•"/>
            </a:pPr>
            <a:r>
              <a:rPr lang="en-US" sz="2400" dirty="0">
                <a:solidFill>
                  <a:schemeClr val="tx1">
                    <a:lumMod val="75000"/>
                    <a:lumOff val="25000"/>
                  </a:schemeClr>
                </a:solidFill>
              </a:rPr>
              <a:t>Outlines testing processes and requirements</a:t>
            </a:r>
          </a:p>
          <a:p>
            <a:endParaRPr lang="en-US" sz="2400" dirty="0">
              <a:solidFill>
                <a:schemeClr val="tx1">
                  <a:lumMod val="65000"/>
                  <a:lumOff val="35000"/>
                </a:schemeClr>
              </a:solidFill>
            </a:endParaRPr>
          </a:p>
        </p:txBody>
      </p:sp>
      <p:sp>
        <p:nvSpPr>
          <p:cNvPr id="9" name="TextBox 19">
            <a:extLst>
              <a:ext uri="{FF2B5EF4-FFF2-40B4-BE49-F238E27FC236}">
                <a16:creationId xmlns:lc="http://schemas.openxmlformats.org/drawingml/2006/lockedCanvas" xmlns:a16="http://schemas.microsoft.com/office/drawing/2014/main" xmlns="" id="{493D3287-B9CF-4FD5-8DD0-C35CF51B6789}"/>
              </a:ext>
            </a:extLst>
          </p:cNvPr>
          <p:cNvSpPr txBox="1"/>
          <p:nvPr/>
        </p:nvSpPr>
        <p:spPr>
          <a:xfrm>
            <a:off x="822961" y="4836790"/>
            <a:ext cx="7676514" cy="923330"/>
          </a:xfrm>
          <a:prstGeom prst="rect">
            <a:avLst/>
          </a:prstGeom>
          <a:solidFill>
            <a:schemeClr val="tx1">
              <a:lumMod val="50000"/>
              <a:lumOff val="50000"/>
            </a:schemeClr>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All retail Market Participants must participate in and successfully complete testing as described in Protocol Section 19.8, Retail Market Testing, prior to commencing operations with ERCOT.</a:t>
            </a:r>
          </a:p>
        </p:txBody>
      </p:sp>
    </p:spTree>
    <p:extLst>
      <p:ext uri="{BB962C8B-B14F-4D97-AF65-F5344CB8AC3E}">
        <p14:creationId xmlns:p14="http://schemas.microsoft.com/office/powerpoint/2010/main" val="338852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50220-2BD5-4060-A169-AB110F082BC7}" type="datetime1">
              <a:rPr lang="en-US" smtClean="0"/>
              <a:t>9/4/2018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err="1" smtClean="0"/>
              <a:t>ListServe</a:t>
            </a:r>
            <a:endParaRPr lang="en-US" dirty="0"/>
          </a:p>
        </p:txBody>
      </p:sp>
      <p:sp>
        <p:nvSpPr>
          <p:cNvPr id="6" name="Rectangle 5"/>
          <p:cNvSpPr/>
          <p:nvPr/>
        </p:nvSpPr>
        <p:spPr>
          <a:xfrm>
            <a:off x="304800" y="1158423"/>
            <a:ext cx="6760361" cy="369332"/>
          </a:xfrm>
          <a:prstGeom prst="rect">
            <a:avLst/>
          </a:prstGeom>
        </p:spPr>
        <p:txBody>
          <a:bodyPr wrap="square">
            <a:spAutoFit/>
          </a:bodyPr>
          <a:lstStyle/>
          <a:p>
            <a:r>
              <a:rPr lang="en-US" dirty="0">
                <a:hlinkClick r:id="rId2"/>
              </a:rPr>
              <a:t>http://</a:t>
            </a:r>
            <a:r>
              <a:rPr lang="en-US" dirty="0" smtClean="0">
                <a:hlinkClick r:id="rId2"/>
              </a:rPr>
              <a:t>lists.ercot.com</a:t>
            </a:r>
            <a:endParaRPr lang="en-US" dirty="0"/>
          </a:p>
        </p:txBody>
      </p:sp>
      <p:pic>
        <p:nvPicPr>
          <p:cNvPr id="7" name="Picture 6"/>
          <p:cNvPicPr>
            <a:picLocks noChangeAspect="1"/>
          </p:cNvPicPr>
          <p:nvPr/>
        </p:nvPicPr>
        <p:blipFill rotWithShape="1">
          <a:blip r:embed="rId3"/>
          <a:srcRect b="43502"/>
          <a:stretch/>
        </p:blipFill>
        <p:spPr>
          <a:xfrm>
            <a:off x="375828" y="1866996"/>
            <a:ext cx="7249344" cy="4305204"/>
          </a:xfrm>
          <a:prstGeom prst="rect">
            <a:avLst/>
          </a:prstGeom>
        </p:spPr>
      </p:pic>
      <p:sp>
        <p:nvSpPr>
          <p:cNvPr id="8" name="Slide Number Placeholder 7"/>
          <p:cNvSpPr>
            <a:spLocks noGrp="1"/>
          </p:cNvSpPr>
          <p:nvPr>
            <p:ph type="sldNum" sz="quarter" idx="12"/>
          </p:nvPr>
        </p:nvSpPr>
        <p:spPr/>
        <p:txBody>
          <a:bodyPr/>
          <a:lstStyle/>
          <a:p>
            <a:fld id="{D57F1E4F-1CFF-5643-939E-02111984F565}" type="slidenum">
              <a:rPr lang="en-US" smtClean="0"/>
              <a:pPr/>
              <a:t>101</a:t>
            </a:fld>
            <a:endParaRPr lang="en-US" dirty="0"/>
          </a:p>
        </p:txBody>
      </p:sp>
    </p:spTree>
    <p:extLst>
      <p:ext uri="{BB962C8B-B14F-4D97-AF65-F5344CB8AC3E}">
        <p14:creationId xmlns:p14="http://schemas.microsoft.com/office/powerpoint/2010/main" val="313759564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9/4/2018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102</a:t>
            </a:fld>
            <a:endParaRPr lang="en-US" dirty="0"/>
          </a:p>
        </p:txBody>
      </p:sp>
      <p:sp>
        <p:nvSpPr>
          <p:cNvPr id="5" name="Title 4"/>
          <p:cNvSpPr>
            <a:spLocks noGrp="1"/>
          </p:cNvSpPr>
          <p:nvPr>
            <p:ph type="title"/>
          </p:nvPr>
        </p:nvSpPr>
        <p:spPr/>
        <p:txBody>
          <a:bodyPr/>
          <a:lstStyle/>
          <a:p>
            <a:r>
              <a:rPr lang="en-US" dirty="0" smtClean="0"/>
              <a:t>Additional resources</a:t>
            </a:r>
            <a:endParaRPr lang="en-US" dirty="0"/>
          </a:p>
        </p:txBody>
      </p:sp>
      <p:sp>
        <p:nvSpPr>
          <p:cNvPr id="6" name="Rectangle 5"/>
          <p:cNvSpPr/>
          <p:nvPr/>
        </p:nvSpPr>
        <p:spPr>
          <a:xfrm>
            <a:off x="228600" y="1227131"/>
            <a:ext cx="7543800" cy="4524315"/>
          </a:xfrm>
          <a:prstGeom prst="rect">
            <a:avLst/>
          </a:prstGeom>
        </p:spPr>
        <p:txBody>
          <a:bodyPr wrap="square">
            <a:spAutoFit/>
          </a:bodyPr>
          <a:lstStyle/>
          <a:p>
            <a:pPr marL="457200" indent="-457200">
              <a:lnSpc>
                <a:spcPct val="150000"/>
              </a:lnSpc>
              <a:buFont typeface="Arial" panose="020B0604020202020204" pitchFamily="34" charset="0"/>
              <a:buChar char="•"/>
            </a:pPr>
            <a:r>
              <a:rPr lang="en-US" sz="2400" dirty="0"/>
              <a:t>ERCOT Client Services</a:t>
            </a:r>
            <a:br>
              <a:rPr lang="en-US" sz="2400" dirty="0"/>
            </a:br>
            <a:r>
              <a:rPr lang="en-US" sz="2400" dirty="0">
                <a:hlinkClick r:id="rId2"/>
              </a:rPr>
              <a:t>Clientservices@ercot.com</a:t>
            </a:r>
            <a:r>
              <a:rPr lang="en-US" sz="2400" dirty="0"/>
              <a:t> </a:t>
            </a:r>
            <a:endParaRPr lang="en-US" sz="2400" dirty="0" smtClean="0"/>
          </a:p>
          <a:p>
            <a:pPr marL="457200" indent="-457200">
              <a:lnSpc>
                <a:spcPct val="150000"/>
              </a:lnSpc>
              <a:buFont typeface="Arial" panose="020B0604020202020204" pitchFamily="34" charset="0"/>
              <a:buChar char="•"/>
            </a:pPr>
            <a:endParaRPr lang="en-US" sz="2400" dirty="0"/>
          </a:p>
          <a:p>
            <a:pPr marL="457200" indent="-457200">
              <a:lnSpc>
                <a:spcPct val="150000"/>
              </a:lnSpc>
              <a:buFont typeface="Arial" panose="020B0604020202020204" pitchFamily="34" charset="0"/>
              <a:buChar char="•"/>
            </a:pPr>
            <a:r>
              <a:rPr lang="en-US" sz="2400" dirty="0"/>
              <a:t>ERCOT Mailing Lists</a:t>
            </a:r>
            <a:br>
              <a:rPr lang="en-US" sz="2400" dirty="0"/>
            </a:br>
            <a:r>
              <a:rPr lang="en-US" sz="2400" dirty="0">
                <a:hlinkClick r:id="rId3"/>
              </a:rPr>
              <a:t>http://lists.ercot.com</a:t>
            </a:r>
            <a:r>
              <a:rPr lang="en-US" sz="2400" dirty="0" smtClean="0">
                <a:hlinkClick r:id="rId3"/>
              </a:rPr>
              <a:t>/</a:t>
            </a:r>
            <a:endParaRPr lang="en-US" sz="2400" dirty="0" smtClean="0"/>
          </a:p>
          <a:p>
            <a:pPr marL="457200" indent="-457200">
              <a:lnSpc>
                <a:spcPct val="150000"/>
              </a:lnSpc>
              <a:buFont typeface="Arial" panose="020B0604020202020204" pitchFamily="34" charset="0"/>
              <a:buChar char="•"/>
            </a:pPr>
            <a:endParaRPr lang="en-US" sz="2400" dirty="0"/>
          </a:p>
          <a:p>
            <a:pPr marL="457200" indent="-457200">
              <a:lnSpc>
                <a:spcPct val="150000"/>
              </a:lnSpc>
              <a:buFont typeface="Arial" panose="020B0604020202020204" pitchFamily="34" charset="0"/>
              <a:buChar char="•"/>
            </a:pPr>
            <a:r>
              <a:rPr lang="en-US" sz="2400" dirty="0" smtClean="0"/>
              <a:t>ERCOT </a:t>
            </a:r>
            <a:r>
              <a:rPr lang="en-US" sz="2400" dirty="0"/>
              <a:t>Training</a:t>
            </a:r>
            <a:br>
              <a:rPr lang="en-US" sz="2400" dirty="0"/>
            </a:br>
            <a:r>
              <a:rPr lang="en-US" sz="2400" dirty="0">
                <a:hlinkClick r:id="rId4"/>
              </a:rPr>
              <a:t>http://www.ercot.com/services/training/ </a:t>
            </a:r>
            <a:endParaRPr lang="en-US" sz="2400" dirty="0"/>
          </a:p>
        </p:txBody>
      </p:sp>
    </p:spTree>
    <p:extLst>
      <p:ext uri="{BB962C8B-B14F-4D97-AF65-F5344CB8AC3E}">
        <p14:creationId xmlns:p14="http://schemas.microsoft.com/office/powerpoint/2010/main" val="424632099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9/4/2018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103</a:t>
            </a:fld>
            <a:endParaRPr lang="en-US" dirty="0"/>
          </a:p>
        </p:txBody>
      </p:sp>
      <p:sp>
        <p:nvSpPr>
          <p:cNvPr id="5" name="Title 4"/>
          <p:cNvSpPr>
            <a:spLocks noGrp="1"/>
          </p:cNvSpPr>
          <p:nvPr>
            <p:ph type="title"/>
          </p:nvPr>
        </p:nvSpPr>
        <p:spPr/>
        <p:txBody>
          <a:bodyPr/>
          <a:lstStyle/>
          <a:p>
            <a:r>
              <a:rPr lang="en-US" dirty="0" smtClean="0"/>
              <a:t>Available Training</a:t>
            </a:r>
            <a:endParaRPr lang="en-US" dirty="0"/>
          </a:p>
        </p:txBody>
      </p:sp>
      <p:sp>
        <p:nvSpPr>
          <p:cNvPr id="6" name="TextBox 5"/>
          <p:cNvSpPr txBox="1"/>
          <p:nvPr/>
        </p:nvSpPr>
        <p:spPr>
          <a:xfrm>
            <a:off x="822961" y="1498600"/>
            <a:ext cx="1804725" cy="1200329"/>
          </a:xfrm>
          <a:prstGeom prst="rect">
            <a:avLst/>
          </a:prstGeom>
          <a:noFill/>
        </p:spPr>
        <p:txBody>
          <a:bodyPr wrap="none" rtlCol="0">
            <a:spAutoFit/>
          </a:bodyPr>
          <a:lstStyle/>
          <a:p>
            <a:r>
              <a:rPr lang="en-US" dirty="0" smtClean="0"/>
              <a:t>Retail 101</a:t>
            </a:r>
          </a:p>
          <a:p>
            <a:r>
              <a:rPr lang="en-US" dirty="0" smtClean="0"/>
              <a:t>LSE 201</a:t>
            </a:r>
          </a:p>
          <a:p>
            <a:r>
              <a:rPr lang="en-US" dirty="0" err="1" smtClean="0"/>
              <a:t>MarkeTrak</a:t>
            </a:r>
            <a:r>
              <a:rPr lang="en-US" dirty="0" smtClean="0"/>
              <a:t>…….</a:t>
            </a:r>
          </a:p>
          <a:p>
            <a:endParaRPr lang="en-US" dirty="0"/>
          </a:p>
        </p:txBody>
      </p:sp>
    </p:spTree>
    <p:extLst>
      <p:ext uri="{BB962C8B-B14F-4D97-AF65-F5344CB8AC3E}">
        <p14:creationId xmlns:p14="http://schemas.microsoft.com/office/powerpoint/2010/main" val="7744731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9/4/2018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104</a:t>
            </a:fld>
            <a:endParaRPr lang="en-US" dirty="0"/>
          </a:p>
        </p:txBody>
      </p:sp>
      <p:sp>
        <p:nvSpPr>
          <p:cNvPr id="5" name="Title 4"/>
          <p:cNvSpPr>
            <a:spLocks noGrp="1"/>
          </p:cNvSpPr>
          <p:nvPr>
            <p:ph type="title"/>
          </p:nvPr>
        </p:nvSpPr>
        <p:spPr/>
        <p:txBody>
          <a:bodyPr/>
          <a:lstStyle/>
          <a:p>
            <a:r>
              <a:rPr lang="en-US" dirty="0" smtClean="0"/>
              <a:t>Survey</a:t>
            </a:r>
            <a:endParaRPr lang="en-US" dirty="0"/>
          </a:p>
        </p:txBody>
      </p:sp>
      <p:sp>
        <p:nvSpPr>
          <p:cNvPr id="6" name="TextBox 5"/>
          <p:cNvSpPr txBox="1"/>
          <p:nvPr/>
        </p:nvSpPr>
        <p:spPr>
          <a:xfrm>
            <a:off x="2764639" y="3104093"/>
            <a:ext cx="3168816" cy="369332"/>
          </a:xfrm>
          <a:prstGeom prst="rect">
            <a:avLst/>
          </a:prstGeom>
          <a:noFill/>
        </p:spPr>
        <p:txBody>
          <a:bodyPr wrap="none" rtlCol="0">
            <a:spAutoFit/>
          </a:bodyPr>
          <a:lstStyle/>
          <a:p>
            <a:r>
              <a:rPr lang="en-US" dirty="0" smtClean="0"/>
              <a:t>INSERT SURVEY QR CODE</a:t>
            </a:r>
            <a:endParaRPr lang="en-US" dirty="0"/>
          </a:p>
        </p:txBody>
      </p:sp>
    </p:spTree>
    <p:extLst>
      <p:ext uri="{BB962C8B-B14F-4D97-AF65-F5344CB8AC3E}">
        <p14:creationId xmlns:p14="http://schemas.microsoft.com/office/powerpoint/2010/main" val="168403298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t"/>
          <a:lstStyle/>
          <a:p>
            <a:r>
              <a:rPr lang="en-US" dirty="0">
                <a:solidFill>
                  <a:srgbClr val="B45F07"/>
                </a:solidFill>
              </a:rPr>
              <a:t>Appendix</a:t>
            </a:r>
          </a:p>
        </p:txBody>
      </p:sp>
      <p:sp>
        <p:nvSpPr>
          <p:cNvPr id="2" name="Date Placeholder 1"/>
          <p:cNvSpPr>
            <a:spLocks noGrp="1"/>
          </p:cNvSpPr>
          <p:nvPr>
            <p:ph type="dt" sz="half" idx="10"/>
          </p:nvPr>
        </p:nvSpPr>
        <p:spPr/>
        <p:txBody>
          <a:bodyPr/>
          <a:lstStyle/>
          <a:p>
            <a:fld id="{17EAC447-3327-4999-A9BE-AA2D53A9E4E7}" type="datetime1">
              <a:rPr lang="en-US" smtClean="0"/>
              <a:t>9/4/2018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105</a:t>
            </a:fld>
            <a:endParaRPr lang="en-US" dirty="0"/>
          </a:p>
        </p:txBody>
      </p:sp>
    </p:spTree>
    <p:extLst>
      <p:ext uri="{BB962C8B-B14F-4D97-AF65-F5344CB8AC3E}">
        <p14:creationId xmlns:p14="http://schemas.microsoft.com/office/powerpoint/2010/main" val="220158139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ERCOT Retail Market </a:t>
            </a:r>
            <a:r>
              <a:rPr lang="en-US" dirty="0" smtClean="0"/>
              <a:t>Guide</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1793956043"/>
              </p:ext>
            </p:extLst>
          </p:nvPr>
        </p:nvGraphicFramePr>
        <p:xfrm>
          <a:off x="609600" y="1105988"/>
          <a:ext cx="8011886" cy="4815840"/>
        </p:xfrm>
        <a:graphic>
          <a:graphicData uri="http://schemas.openxmlformats.org/drawingml/2006/table">
            <a:tbl>
              <a:tblPr firstRow="1" bandRow="1">
                <a:tableStyleId>{5C22544A-7EE6-4342-B048-85BDC9FD1C3A}</a:tableStyleId>
              </a:tblPr>
              <a:tblGrid>
                <a:gridCol w="3471817">
                  <a:extLst>
                    <a:ext uri="{9D8B030D-6E8A-4147-A177-3AD203B41FA5}">
                      <a16:colId xmlns="" xmlns:a16="http://schemas.microsoft.com/office/drawing/2014/main" val="20000"/>
                    </a:ext>
                  </a:extLst>
                </a:gridCol>
                <a:gridCol w="4540069">
                  <a:extLst>
                    <a:ext uri="{9D8B030D-6E8A-4147-A177-3AD203B41FA5}">
                      <a16:colId xmlns="" xmlns:a16="http://schemas.microsoft.com/office/drawing/2014/main" val="20001"/>
                    </a:ext>
                  </a:extLst>
                </a:gridCol>
              </a:tblGrid>
              <a:tr h="548640">
                <a:tc gridSpan="2">
                  <a:txBody>
                    <a:bodyPr/>
                    <a:lstStyle/>
                    <a:p>
                      <a:pPr algn="ctr"/>
                      <a:r>
                        <a:rPr lang="en-US" sz="2000" dirty="0"/>
                        <a:t>Other Binding Documents List </a:t>
                      </a:r>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5978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File Name and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Web Link To Documentation </a:t>
                      </a:r>
                    </a:p>
                  </a:txBody>
                  <a:tcPr marT="91440" marB="91440" anchor="ctr"/>
                </a:tc>
                <a:tc>
                  <a:txBody>
                    <a:bodyPr/>
                    <a:lstStyle/>
                    <a:p>
                      <a:r>
                        <a:rPr lang="en-US" sz="1400" b="1" dirty="0">
                          <a:solidFill>
                            <a:schemeClr val="tx1"/>
                          </a:solidFill>
                        </a:rPr>
                        <a:t>Description</a:t>
                      </a:r>
                    </a:p>
                  </a:txBody>
                  <a:tcPr marT="91440" marB="91440" anchor="ctr"/>
                </a:tc>
                <a:extLst>
                  <a:ext uri="{0D108BD9-81ED-4DB2-BD59-A6C34878D82A}">
                    <a16:rowId xmlns="" xmlns:a16="http://schemas.microsoft.com/office/drawing/2014/main" val="10001"/>
                  </a:ext>
                </a:extLst>
              </a:tr>
              <a:tr h="6501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1" i="0" u="none" strike="noStrike" kern="1200" dirty="0">
                        <a:solidFill>
                          <a:schemeClr val="dk1"/>
                        </a:solidFill>
                        <a:effectLst/>
                        <a:latin typeface="+mn-lt"/>
                        <a:ea typeface="+mn-ea"/>
                        <a:cs typeface="+mn-cs"/>
                        <a:hlinkClick r:id=""/>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i="0" u="none" strike="noStrike" kern="1200" dirty="0">
                          <a:solidFill>
                            <a:schemeClr val="dk1"/>
                          </a:solidFill>
                          <a:effectLst/>
                          <a:latin typeface="+mn-lt"/>
                          <a:ea typeface="+mn-ea"/>
                          <a:cs typeface="+mn-cs"/>
                          <a:hlinkClick r:id=""/>
                        </a:rPr>
                        <a:t>Commercial Operations Market Guide</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r>
                        <a:rPr lang="en-US" sz="1050" b="0" i="0" kern="1200" dirty="0">
                          <a:solidFill>
                            <a:schemeClr val="dk1"/>
                          </a:solidFill>
                          <a:effectLst/>
                          <a:latin typeface="+mn-lt"/>
                          <a:ea typeface="+mn-ea"/>
                          <a:cs typeface="+mn-cs"/>
                        </a:rPr>
                        <a:t>Supplements the ERCOT protocols and describes the process through which ERCOT market data is translated into financial settlements in the ERCOT market.</a:t>
                      </a:r>
                      <a:endParaRPr lang="en-US" sz="1050" b="0" dirty="0">
                        <a:solidFill>
                          <a:schemeClr val="tx1"/>
                        </a:solidFill>
                      </a:endParaRPr>
                    </a:p>
                  </a:txBody>
                  <a:tcPr marT="91440" marB="91440" anchor="ctr"/>
                </a:tc>
                <a:extLst>
                  <a:ext uri="{0D108BD9-81ED-4DB2-BD59-A6C34878D82A}">
                    <a16:rowId xmlns="" xmlns:a16="http://schemas.microsoft.com/office/drawing/2014/main" val="10002"/>
                  </a:ext>
                </a:extLst>
              </a:tr>
              <a:tr h="650191">
                <a:tc>
                  <a:txBody>
                    <a:bodyPr/>
                    <a:lstStyle/>
                    <a:p>
                      <a:pPr algn="ctr"/>
                      <a:endParaRPr lang="en-US" sz="1050" b="1" i="0" u="none" strike="noStrike" kern="1200" dirty="0">
                        <a:solidFill>
                          <a:schemeClr val="dk1"/>
                        </a:solidFill>
                        <a:effectLst/>
                        <a:latin typeface="+mn-lt"/>
                        <a:ea typeface="+mn-ea"/>
                        <a:cs typeface="+mn-cs"/>
                        <a:hlinkClick r:id=""/>
                      </a:endParaRPr>
                    </a:p>
                    <a:p>
                      <a:pPr algn="ctr"/>
                      <a:r>
                        <a:rPr lang="en-US" sz="1050" b="1" i="0" u="none" strike="noStrike" kern="1200" dirty="0">
                          <a:solidFill>
                            <a:schemeClr val="dk1"/>
                          </a:solidFill>
                          <a:effectLst/>
                          <a:latin typeface="+mn-lt"/>
                          <a:ea typeface="+mn-ea"/>
                          <a:cs typeface="+mn-cs"/>
                          <a:hlinkClick r:id=""/>
                        </a:rPr>
                        <a:t>Load Profiling Guide</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r>
                        <a:rPr lang="en-US" sz="1050" b="0" i="0" kern="1200" dirty="0">
                          <a:solidFill>
                            <a:schemeClr val="dk1"/>
                          </a:solidFill>
                          <a:effectLst/>
                          <a:latin typeface="+mn-lt"/>
                          <a:ea typeface="+mn-ea"/>
                          <a:cs typeface="+mn-cs"/>
                        </a:rPr>
                        <a:t>A reference document used by market participants and ERCOT, expands upon and details the responsibilities and processes listed in the ERCOT protocols. </a:t>
                      </a:r>
                      <a:endParaRPr lang="en-US" sz="1050" b="0" dirty="0">
                        <a:solidFill>
                          <a:schemeClr val="tx1"/>
                        </a:solidFill>
                      </a:endParaRPr>
                    </a:p>
                  </a:txBody>
                  <a:tcPr marT="91440" marB="91440" anchor="ctr"/>
                </a:tc>
                <a:extLst>
                  <a:ext uri="{0D108BD9-81ED-4DB2-BD59-A6C34878D82A}">
                    <a16:rowId xmlns="" xmlns:a16="http://schemas.microsoft.com/office/drawing/2014/main" val="10003"/>
                  </a:ext>
                </a:extLst>
              </a:tr>
              <a:tr h="493248">
                <a:tc>
                  <a:txBody>
                    <a:bodyPr/>
                    <a:lstStyle/>
                    <a:p>
                      <a:pPr algn="ctr"/>
                      <a:endParaRPr lang="en-US" sz="1050" b="1" i="0" u="none" strike="noStrike" kern="1200" dirty="0">
                        <a:solidFill>
                          <a:schemeClr val="dk1"/>
                        </a:solidFill>
                        <a:effectLst/>
                        <a:latin typeface="+mn-lt"/>
                        <a:ea typeface="+mn-ea"/>
                        <a:cs typeface="+mn-cs"/>
                        <a:hlinkClick r:id=""/>
                      </a:endParaRPr>
                    </a:p>
                    <a:p>
                      <a:pPr algn="ctr"/>
                      <a:r>
                        <a:rPr lang="en-US" sz="1050" b="1" i="0" u="none" strike="noStrike" kern="1200" dirty="0">
                          <a:solidFill>
                            <a:schemeClr val="dk1"/>
                          </a:solidFill>
                          <a:effectLst/>
                          <a:latin typeface="+mn-lt"/>
                          <a:ea typeface="+mn-ea"/>
                          <a:cs typeface="+mn-cs"/>
                          <a:hlinkClick r:id=""/>
                        </a:rPr>
                        <a:t>Retail Market Guide</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r>
                        <a:rPr lang="en-US" sz="1050" b="0" i="0" kern="1200" dirty="0">
                          <a:solidFill>
                            <a:schemeClr val="dk1"/>
                          </a:solidFill>
                          <a:effectLst/>
                          <a:latin typeface="+mn-lt"/>
                          <a:ea typeface="+mn-ea"/>
                          <a:cs typeface="+mn-cs"/>
                        </a:rPr>
                        <a:t>A reference document for rules affecting the competitive retail electric market in Texas.</a:t>
                      </a:r>
                      <a:endParaRPr lang="en-US" sz="1050" b="0" dirty="0">
                        <a:solidFill>
                          <a:schemeClr val="tx1"/>
                        </a:solidFill>
                      </a:endParaRPr>
                    </a:p>
                  </a:txBody>
                  <a:tcPr marT="91440" marB="91440" anchor="ctr"/>
                </a:tc>
                <a:extLst>
                  <a:ext uri="{0D108BD9-81ED-4DB2-BD59-A6C34878D82A}">
                    <a16:rowId xmlns="" xmlns:a16="http://schemas.microsoft.com/office/drawing/2014/main" val="10004"/>
                  </a:ext>
                </a:extLst>
              </a:tr>
              <a:tr h="8071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1" i="0" u="none" strike="noStrike" kern="1200" dirty="0">
                        <a:solidFill>
                          <a:schemeClr val="dk1"/>
                        </a:solidFill>
                        <a:effectLst/>
                        <a:latin typeface="+mn-lt"/>
                        <a:ea typeface="+mn-ea"/>
                        <a:cs typeface="+mn-cs"/>
                        <a:hlinkClick r:id=""/>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i="0" u="none" strike="noStrike" kern="1200" dirty="0">
                          <a:solidFill>
                            <a:schemeClr val="dk1"/>
                          </a:solidFill>
                          <a:effectLst/>
                          <a:latin typeface="+mn-lt"/>
                          <a:ea typeface="+mn-ea"/>
                          <a:cs typeface="+mn-cs"/>
                          <a:hlinkClick r:id=""/>
                        </a:rPr>
                        <a:t>Texas Data Transport Guides</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r>
                        <a:rPr lang="en-US" sz="1050" b="0" i="0" kern="1200" dirty="0">
                          <a:solidFill>
                            <a:schemeClr val="dk1"/>
                          </a:solidFill>
                          <a:effectLst/>
                          <a:latin typeface="+mn-lt"/>
                          <a:ea typeface="+mn-ea"/>
                          <a:cs typeface="+mn-cs"/>
                        </a:rPr>
                        <a:t>Provides information on secure data transport utilized by the Retail Electric Market and enabled by the North American Energy Standards Board (NAESB) Electronic Delivery Mechanism (EDM), ebXML and digital certificates. </a:t>
                      </a:r>
                      <a:endParaRPr lang="en-US" sz="1050" b="0" u="none" dirty="0">
                        <a:solidFill>
                          <a:schemeClr val="tx1"/>
                        </a:solidFill>
                      </a:endParaRPr>
                    </a:p>
                  </a:txBody>
                  <a:tcPr marT="91440" marB="91440" anchor="ctr"/>
                </a:tc>
                <a:extLst>
                  <a:ext uri="{0D108BD9-81ED-4DB2-BD59-A6C34878D82A}">
                    <a16:rowId xmlns="" xmlns:a16="http://schemas.microsoft.com/office/drawing/2014/main" val="10005"/>
                  </a:ext>
                </a:extLst>
              </a:tr>
              <a:tr h="4932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1" i="0" u="none" strike="noStrike" kern="1200" dirty="0">
                        <a:solidFill>
                          <a:schemeClr val="dk1"/>
                        </a:solidFill>
                        <a:effectLst/>
                        <a:latin typeface="+mn-lt"/>
                        <a:ea typeface="+mn-ea"/>
                        <a:cs typeface="+mn-cs"/>
                        <a:hlinkClick r:id=""/>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i="0" u="none" strike="noStrike" kern="1200" dirty="0">
                          <a:solidFill>
                            <a:schemeClr val="dk1"/>
                          </a:solidFill>
                          <a:effectLst/>
                          <a:latin typeface="+mn-lt"/>
                          <a:ea typeface="+mn-ea"/>
                          <a:cs typeface="+mn-cs"/>
                          <a:hlinkClick r:id=""/>
                        </a:rPr>
                        <a:t>Texas Market Test Plan</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r>
                        <a:rPr lang="en-US" sz="1050" b="0" i="0" kern="1200" dirty="0">
                          <a:solidFill>
                            <a:schemeClr val="dk1"/>
                          </a:solidFill>
                          <a:effectLst/>
                          <a:latin typeface="+mn-lt"/>
                          <a:ea typeface="+mn-ea"/>
                          <a:cs typeface="+mn-cs"/>
                        </a:rPr>
                        <a:t>Defines the market plan for testing retail commercial operations systems and business processes to support the Texas Electric Choice Market. </a:t>
                      </a:r>
                      <a:endParaRPr lang="en-US" sz="1050" b="1" i="1" u="none" dirty="0">
                        <a:solidFill>
                          <a:srgbClr val="FF0000"/>
                        </a:solidFill>
                      </a:endParaRPr>
                    </a:p>
                  </a:txBody>
                  <a:tcPr marT="91440" marB="91440" anchor="ctr"/>
                </a:tc>
                <a:extLst>
                  <a:ext uri="{0D108BD9-81ED-4DB2-BD59-A6C34878D82A}">
                    <a16:rowId xmlns="" xmlns:a16="http://schemas.microsoft.com/office/drawing/2014/main" val="10006"/>
                  </a:ext>
                </a:extLst>
              </a:tr>
              <a:tr h="4932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1" i="0" u="none" strike="noStrike" kern="1200" dirty="0">
                        <a:solidFill>
                          <a:schemeClr val="dk1"/>
                        </a:solidFill>
                        <a:effectLst/>
                        <a:latin typeface="+mn-lt"/>
                        <a:ea typeface="+mn-ea"/>
                        <a:cs typeface="+mn-cs"/>
                        <a:hlinkClick r:id=""/>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i="0" u="none" strike="noStrike" kern="1200" dirty="0">
                          <a:solidFill>
                            <a:schemeClr val="dk1"/>
                          </a:solidFill>
                          <a:effectLst/>
                          <a:latin typeface="+mn-lt"/>
                          <a:ea typeface="+mn-ea"/>
                          <a:cs typeface="+mn-cs"/>
                          <a:hlinkClick r:id=""/>
                        </a:rPr>
                        <a:t>Texas SET Implementation Guides</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1050" b="0" i="0" kern="1200" dirty="0">
                          <a:solidFill>
                            <a:schemeClr val="dk1"/>
                          </a:solidFill>
                          <a:effectLst/>
                          <a:latin typeface="+mn-lt"/>
                          <a:ea typeface="+mn-ea"/>
                          <a:cs typeface="+mn-cs"/>
                        </a:rPr>
                        <a:t>Provides details of information contained within the electronic transactions used in the competitive retail electric market in Texas. </a:t>
                      </a:r>
                      <a:endParaRPr lang="en-US" sz="1050" b="0" u="none" dirty="0">
                        <a:solidFill>
                          <a:schemeClr val="tx1"/>
                        </a:solidFill>
                      </a:endParaRPr>
                    </a:p>
                  </a:txBody>
                  <a:tcPr marT="91440" marB="91440" anchor="ctr"/>
                </a:tc>
                <a:extLst>
                  <a:ext uri="{0D108BD9-81ED-4DB2-BD59-A6C34878D82A}">
                    <a16:rowId xmlns="" xmlns:a16="http://schemas.microsoft.com/office/drawing/2014/main" val="10007"/>
                  </a:ext>
                </a:extLst>
              </a:tr>
            </a:tbl>
          </a:graphicData>
        </a:graphic>
      </p:graphicFrame>
      <p:sp>
        <p:nvSpPr>
          <p:cNvPr id="2" name="Date Placeholder 1"/>
          <p:cNvSpPr>
            <a:spLocks noGrp="1"/>
          </p:cNvSpPr>
          <p:nvPr>
            <p:ph type="dt" sz="half" idx="10"/>
          </p:nvPr>
        </p:nvSpPr>
        <p:spPr/>
        <p:txBody>
          <a:bodyPr/>
          <a:lstStyle/>
          <a:p>
            <a:fld id="{4F7C233B-376A-4EE7-8DBA-06FC68D9DEC4}" type="datetime1">
              <a:rPr lang="en-US" smtClean="0"/>
              <a:t>9/4/2018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106</a:t>
            </a:fld>
            <a:endParaRPr lang="en-US" dirty="0"/>
          </a:p>
        </p:txBody>
      </p:sp>
    </p:spTree>
    <p:extLst>
      <p:ext uri="{BB962C8B-B14F-4D97-AF65-F5344CB8AC3E}">
        <p14:creationId xmlns:p14="http://schemas.microsoft.com/office/powerpoint/2010/main" val="343854152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a:t>
            </a:r>
            <a:r>
              <a:rPr lang="en-US" dirty="0" err="1"/>
              <a:t>Swimlanes</a:t>
            </a:r>
            <a:r>
              <a:rPr lang="en-US" dirty="0"/>
              <a:t> </a:t>
            </a:r>
          </a:p>
        </p:txBody>
      </p:sp>
      <p:graphicFrame>
        <p:nvGraphicFramePr>
          <p:cNvPr id="3" name="Content Placeholder 8"/>
          <p:cNvGraphicFramePr>
            <a:graphicFrameLocks/>
          </p:cNvGraphicFramePr>
          <p:nvPr>
            <p:extLst>
              <p:ext uri="{D42A27DB-BD31-4B8C-83A1-F6EECF244321}">
                <p14:modId xmlns:p14="http://schemas.microsoft.com/office/powerpoint/2010/main" val="4269336300"/>
              </p:ext>
            </p:extLst>
          </p:nvPr>
        </p:nvGraphicFramePr>
        <p:xfrm>
          <a:off x="304800" y="1044408"/>
          <a:ext cx="8641976" cy="5087745"/>
        </p:xfrm>
        <a:graphic>
          <a:graphicData uri="http://schemas.openxmlformats.org/drawingml/2006/table">
            <a:tbl>
              <a:tblPr firstRow="1" bandRow="1">
                <a:tableStyleId>{5C22544A-7EE6-4342-B048-85BDC9FD1C3A}</a:tableStyleId>
              </a:tblPr>
              <a:tblGrid>
                <a:gridCol w="4359916">
                  <a:extLst>
                    <a:ext uri="{9D8B030D-6E8A-4147-A177-3AD203B41FA5}">
                      <a16:colId xmlns="" xmlns:a16="http://schemas.microsoft.com/office/drawing/2014/main" val="20000"/>
                    </a:ext>
                  </a:extLst>
                </a:gridCol>
                <a:gridCol w="4282060">
                  <a:extLst>
                    <a:ext uri="{9D8B030D-6E8A-4147-A177-3AD203B41FA5}">
                      <a16:colId xmlns="" xmlns:a16="http://schemas.microsoft.com/office/drawing/2014/main" val="20001"/>
                    </a:ext>
                  </a:extLst>
                </a:gridCol>
              </a:tblGrid>
              <a:tr h="603093">
                <a:tc gridSpan="2">
                  <a:txBody>
                    <a:bodyPr/>
                    <a:lstStyle/>
                    <a:p>
                      <a:pPr algn="ctr"/>
                      <a:r>
                        <a:rPr lang="en-US" sz="2400" dirty="0"/>
                        <a:t>Texas SET Swimlanes Scenarios </a:t>
                      </a:r>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6778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Description</a:t>
                      </a:r>
                    </a:p>
                  </a:txBody>
                  <a:tcPr marT="91440" marB="91440" anchor="ctr"/>
                </a:tc>
                <a:tc>
                  <a:txBody>
                    <a:bodyPr/>
                    <a:lstStyle/>
                    <a:p>
                      <a:r>
                        <a:rPr lang="en-US" sz="2000" b="0" dirty="0">
                          <a:solidFill>
                            <a:schemeClr val="tx1"/>
                          </a:solidFill>
                        </a:rPr>
                        <a:t>File Name and </a:t>
                      </a:r>
                    </a:p>
                    <a:p>
                      <a:r>
                        <a:rPr lang="en-US" sz="2000" b="0" dirty="0">
                          <a:solidFill>
                            <a:schemeClr val="tx1"/>
                          </a:solidFill>
                        </a:rPr>
                        <a:t>Web Link to Documentation </a:t>
                      </a:r>
                    </a:p>
                  </a:txBody>
                  <a:tcPr marT="91440" marB="91440" anchor="ctr"/>
                </a:tc>
                <a:extLst>
                  <a:ext uri="{0D108BD9-81ED-4DB2-BD59-A6C34878D82A}">
                    <a16:rowId xmlns="" xmlns:a16="http://schemas.microsoft.com/office/drawing/2014/main" val="10001"/>
                  </a:ext>
                </a:extLst>
              </a:tr>
              <a:tr h="7660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TX SET flow documentation for consolidated billing, remittance and dual billing </a:t>
                      </a:r>
                      <a:endParaRPr lang="en-US" sz="1600" b="1" dirty="0">
                        <a:solidFill>
                          <a:schemeClr val="tx1"/>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2"/>
                        </a:rPr>
                        <a:t>Billing Scenarios Version February 2017</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2"/>
                  </a:ext>
                </a:extLst>
              </a:tr>
              <a:tr h="904640">
                <a:tc>
                  <a:txBody>
                    <a:bodyPr/>
                    <a:lstStyle/>
                    <a:p>
                      <a:pPr algn="l"/>
                      <a:r>
                        <a:rPr lang="en-US" sz="1600" b="0" i="0" kern="1200" dirty="0">
                          <a:solidFill>
                            <a:schemeClr val="dk1"/>
                          </a:solidFill>
                          <a:effectLst/>
                          <a:latin typeface="+mn-lt"/>
                          <a:ea typeface="+mn-ea"/>
                          <a:cs typeface="+mn-cs"/>
                        </a:rPr>
                        <a:t>TX SET flow documentation for beginning and ending continuous service agreements (CSAs) </a:t>
                      </a:r>
                      <a:endParaRPr lang="en-US" sz="1600" b="1" dirty="0">
                        <a:solidFill>
                          <a:schemeClr val="tx1"/>
                        </a:solidFill>
                      </a:endParaRPr>
                    </a:p>
                  </a:txBody>
                  <a:tcPr marT="91440" marB="91440"/>
                </a:tc>
                <a:tc>
                  <a:txBody>
                    <a:bodyPr/>
                    <a:lstStyle/>
                    <a:p>
                      <a:r>
                        <a:rPr lang="en-US" sz="1600" b="1" i="0" u="sng" kern="1200" dirty="0">
                          <a:solidFill>
                            <a:schemeClr val="dk1"/>
                          </a:solidFill>
                          <a:effectLst/>
                          <a:latin typeface="+mn-lt"/>
                          <a:ea typeface="+mn-ea"/>
                          <a:cs typeface="+mn-cs"/>
                          <a:hlinkClick r:id="rId3"/>
                        </a:rPr>
                        <a:t>Continuous Service Agreement Scenarios February 2017</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3"/>
                  </a:ext>
                </a:extLst>
              </a:tr>
              <a:tr h="670104">
                <a:tc>
                  <a:txBody>
                    <a:bodyPr/>
                    <a:lstStyle/>
                    <a:p>
                      <a:pPr algn="l"/>
                      <a:r>
                        <a:rPr lang="en-US" sz="1600" b="0" i="0" kern="1200" dirty="0">
                          <a:solidFill>
                            <a:schemeClr val="dk1"/>
                          </a:solidFill>
                          <a:effectLst/>
                          <a:latin typeface="+mn-lt"/>
                          <a:ea typeface="+mn-ea"/>
                          <a:cs typeface="+mn-cs"/>
                        </a:rPr>
                        <a:t>TX SET flow documentation for handling Move In changes and problems </a:t>
                      </a:r>
                      <a:endParaRPr lang="en-US" sz="1600" b="1" dirty="0">
                        <a:solidFill>
                          <a:schemeClr val="tx1"/>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4"/>
                        </a:rPr>
                        <a:t>Customer Move In Scenarios June 2012</a:t>
                      </a:r>
                      <a:r>
                        <a:rPr lang="en-US" sz="1600" b="0" i="0" kern="1200" dirty="0">
                          <a:solidFill>
                            <a:schemeClr val="dk1"/>
                          </a:solidFill>
                          <a:effectLst/>
                          <a:latin typeface="+mn-lt"/>
                          <a:ea typeface="+mn-ea"/>
                          <a:cs typeface="+mn-cs"/>
                        </a:rPr>
                        <a:t>  </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4"/>
                  </a:ext>
                </a:extLst>
              </a:tr>
              <a:tr h="670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TX SET flow documentation for handling Move Out changes and problems </a:t>
                      </a:r>
                      <a:endParaRPr lang="en-US" sz="1600" b="1" dirty="0">
                        <a:solidFill>
                          <a:schemeClr val="tx1"/>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5"/>
                        </a:rPr>
                        <a:t>Customer Move Out Scenarios February 2017</a:t>
                      </a:r>
                      <a:r>
                        <a:rPr lang="en-US" sz="1600" b="0" i="0" kern="1200" dirty="0">
                          <a:solidFill>
                            <a:schemeClr val="dk1"/>
                          </a:solidFill>
                          <a:effectLst/>
                          <a:latin typeface="+mn-lt"/>
                          <a:ea typeface="+mn-ea"/>
                          <a:cs typeface="+mn-cs"/>
                        </a:rPr>
                        <a:t>  </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5"/>
                  </a:ext>
                </a:extLst>
              </a:tr>
              <a:tr h="670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TX SET flow documentation for handling customer switch request</a:t>
                      </a:r>
                    </a:p>
                  </a:txBody>
                  <a:tcPr marT="91440" marB="91440"/>
                </a:tc>
                <a:tc>
                  <a:txBody>
                    <a:bodyPr/>
                    <a:lstStyle/>
                    <a:p>
                      <a:r>
                        <a:rPr lang="en-US" sz="1600" b="1" i="0" u="none" strike="noStrike" kern="1200" dirty="0">
                          <a:solidFill>
                            <a:schemeClr val="dk1"/>
                          </a:solidFill>
                          <a:effectLst/>
                          <a:latin typeface="+mn-lt"/>
                          <a:ea typeface="+mn-ea"/>
                          <a:cs typeface="+mn-cs"/>
                          <a:hlinkClick r:id="rId6"/>
                        </a:rPr>
                        <a:t>Customer Switch Scenarios June 2012</a:t>
                      </a:r>
                      <a:r>
                        <a:rPr lang="en-US" sz="1600" b="0" i="0" kern="1200" dirty="0">
                          <a:solidFill>
                            <a:schemeClr val="dk1"/>
                          </a:solidFill>
                          <a:effectLst/>
                          <a:latin typeface="+mn-lt"/>
                          <a:ea typeface="+mn-ea"/>
                          <a:cs typeface="+mn-cs"/>
                        </a:rPr>
                        <a:t> </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6"/>
                  </a:ext>
                </a:extLst>
              </a:tr>
            </a:tbl>
          </a:graphicData>
        </a:graphic>
      </p:graphicFrame>
      <p:sp>
        <p:nvSpPr>
          <p:cNvPr id="2" name="Date Placeholder 1"/>
          <p:cNvSpPr>
            <a:spLocks noGrp="1"/>
          </p:cNvSpPr>
          <p:nvPr>
            <p:ph type="dt" sz="half" idx="10"/>
          </p:nvPr>
        </p:nvSpPr>
        <p:spPr/>
        <p:txBody>
          <a:bodyPr/>
          <a:lstStyle/>
          <a:p>
            <a:fld id="{34E0609F-9248-44BD-AC66-5FD381233C96}" type="datetime1">
              <a:rPr lang="en-US" smtClean="0"/>
              <a:t>9/4/2018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107</a:t>
            </a:fld>
            <a:endParaRPr lang="en-US" dirty="0"/>
          </a:p>
        </p:txBody>
      </p:sp>
    </p:spTree>
    <p:extLst>
      <p:ext uri="{BB962C8B-B14F-4D97-AF65-F5344CB8AC3E}">
        <p14:creationId xmlns:p14="http://schemas.microsoft.com/office/powerpoint/2010/main" val="3607982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a:t>
            </a:r>
            <a:r>
              <a:rPr lang="en-US" dirty="0" err="1"/>
              <a:t>Swimlanes</a:t>
            </a:r>
            <a:r>
              <a:rPr lang="en-US" dirty="0"/>
              <a:t> </a:t>
            </a:r>
          </a:p>
        </p:txBody>
      </p:sp>
      <p:graphicFrame>
        <p:nvGraphicFramePr>
          <p:cNvPr id="3" name="Content Placeholder 8"/>
          <p:cNvGraphicFramePr>
            <a:graphicFrameLocks/>
          </p:cNvGraphicFramePr>
          <p:nvPr>
            <p:extLst>
              <p:ext uri="{D42A27DB-BD31-4B8C-83A1-F6EECF244321}">
                <p14:modId xmlns:p14="http://schemas.microsoft.com/office/powerpoint/2010/main" val="1260502977"/>
              </p:ext>
            </p:extLst>
          </p:nvPr>
        </p:nvGraphicFramePr>
        <p:xfrm>
          <a:off x="246889" y="1084996"/>
          <a:ext cx="8341300" cy="5208085"/>
        </p:xfrm>
        <a:graphic>
          <a:graphicData uri="http://schemas.openxmlformats.org/drawingml/2006/table">
            <a:tbl>
              <a:tblPr firstRow="1" bandRow="1">
                <a:tableStyleId>{5C22544A-7EE6-4342-B048-85BDC9FD1C3A}</a:tableStyleId>
              </a:tblPr>
              <a:tblGrid>
                <a:gridCol w="3832489">
                  <a:extLst>
                    <a:ext uri="{9D8B030D-6E8A-4147-A177-3AD203B41FA5}">
                      <a16:colId xmlns="" xmlns:a16="http://schemas.microsoft.com/office/drawing/2014/main" val="20000"/>
                    </a:ext>
                  </a:extLst>
                </a:gridCol>
                <a:gridCol w="4508811">
                  <a:extLst>
                    <a:ext uri="{9D8B030D-6E8A-4147-A177-3AD203B41FA5}">
                      <a16:colId xmlns="" xmlns:a16="http://schemas.microsoft.com/office/drawing/2014/main" val="20001"/>
                    </a:ext>
                  </a:extLst>
                </a:gridCol>
              </a:tblGrid>
              <a:tr h="623180">
                <a:tc gridSpan="2">
                  <a:txBody>
                    <a:bodyPr/>
                    <a:lstStyle/>
                    <a:p>
                      <a:pPr algn="ctr"/>
                      <a:r>
                        <a:rPr lang="en-US" sz="2400" dirty="0"/>
                        <a:t>Texas SET Swimlanes Scenarios </a:t>
                      </a:r>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7779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Description</a:t>
                      </a:r>
                    </a:p>
                  </a:txBody>
                  <a:tcPr marT="91440" marB="91440" anchor="ctr"/>
                </a:tc>
                <a:tc>
                  <a:txBody>
                    <a:bodyPr/>
                    <a:lstStyle/>
                    <a:p>
                      <a:r>
                        <a:rPr lang="en-US" sz="2000" b="0" dirty="0">
                          <a:solidFill>
                            <a:schemeClr val="tx1"/>
                          </a:solidFill>
                        </a:rPr>
                        <a:t>File Name and </a:t>
                      </a:r>
                    </a:p>
                    <a:p>
                      <a:r>
                        <a:rPr lang="en-US" sz="2000" b="0" dirty="0">
                          <a:solidFill>
                            <a:schemeClr val="tx1"/>
                          </a:solidFill>
                        </a:rPr>
                        <a:t>Web Link to Documentation </a:t>
                      </a:r>
                    </a:p>
                  </a:txBody>
                  <a:tcPr marT="91440" marB="91440" anchor="ctr"/>
                </a:tc>
                <a:extLst>
                  <a:ext uri="{0D108BD9-81ED-4DB2-BD59-A6C34878D82A}">
                    <a16:rowId xmlns="" xmlns:a16="http://schemas.microsoft.com/office/drawing/2014/main" val="10001"/>
                  </a:ext>
                </a:extLst>
              </a:tr>
              <a:tr h="6924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 TX SET flow documentation for Disconnect and Reconnect for Non-Pay</a:t>
                      </a:r>
                    </a:p>
                  </a:txBody>
                  <a:tcPr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dirty="0">
                          <a:solidFill>
                            <a:schemeClr val="dk1"/>
                          </a:solidFill>
                          <a:effectLst/>
                          <a:latin typeface="+mn-lt"/>
                          <a:ea typeface="+mn-ea"/>
                          <a:cs typeface="+mn-cs"/>
                          <a:hlinkClick r:id="rId2"/>
                        </a:rPr>
                        <a:t>Disconnect Reconnect Non Pay Scenarios February 2017</a:t>
                      </a:r>
                      <a:r>
                        <a:rPr lang="en-US" sz="1600" b="0" i="0" kern="1200" dirty="0">
                          <a:solidFill>
                            <a:schemeClr val="dk1"/>
                          </a:solidFill>
                          <a:effectLst/>
                          <a:latin typeface="+mn-lt"/>
                          <a:ea typeface="+mn-ea"/>
                          <a:cs typeface="+mn-cs"/>
                        </a:rPr>
                        <a:t> </a:t>
                      </a:r>
                      <a:endParaRPr lang="en-US" sz="1600" b="1" i="1" u="none" dirty="0">
                        <a:solidFill>
                          <a:srgbClr val="FF0000"/>
                        </a:solidFill>
                      </a:endParaRPr>
                    </a:p>
                  </a:txBody>
                  <a:tcPr marT="91440" marB="91440" anchor="ctr"/>
                </a:tc>
                <a:extLst>
                  <a:ext uri="{0D108BD9-81ED-4DB2-BD59-A6C34878D82A}">
                    <a16:rowId xmlns="" xmlns:a16="http://schemas.microsoft.com/office/drawing/2014/main" val="10007"/>
                  </a:ext>
                </a:extLst>
              </a:tr>
              <a:tr h="16157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TX SET flow documentation for customer dropped by Competitive Retailer (CR), disconnect for non-pay services request and Mass Transition from defaulting CR to Provider of Last Resort (POLR) </a:t>
                      </a:r>
                      <a:endParaRPr lang="en-US" sz="1600" b="1" dirty="0">
                        <a:solidFill>
                          <a:schemeClr val="tx1"/>
                        </a:solidFill>
                      </a:endParaRPr>
                    </a:p>
                  </a:txBody>
                  <a:tcPr marT="91440" marB="91440" anchor="ctr"/>
                </a:tc>
                <a:tc>
                  <a:txBody>
                    <a:bodyPr/>
                    <a:lstStyle/>
                    <a:p>
                      <a:r>
                        <a:rPr lang="fr-FR" sz="1600" b="1" i="0" u="none" strike="noStrike" kern="1200" dirty="0">
                          <a:solidFill>
                            <a:schemeClr val="dk1"/>
                          </a:solidFill>
                          <a:effectLst/>
                          <a:latin typeface="+mn-lt"/>
                          <a:ea typeface="+mn-ea"/>
                          <a:cs typeface="+mn-cs"/>
                          <a:hlinkClick r:id="rId3"/>
                        </a:rPr>
                        <a:t>Mass Transition / Acquisition Scenarios June 2012</a:t>
                      </a:r>
                      <a:r>
                        <a:rPr lang="fr-FR" sz="1600" b="0" i="0" kern="1200" dirty="0">
                          <a:solidFill>
                            <a:schemeClr val="dk1"/>
                          </a:solidFill>
                          <a:effectLst/>
                          <a:latin typeface="+mn-lt"/>
                          <a:ea typeface="+mn-ea"/>
                          <a:cs typeface="+mn-cs"/>
                        </a:rPr>
                        <a:t> </a:t>
                      </a:r>
                      <a:endParaRPr lang="en-US" sz="1600" b="1" i="1" kern="1200" dirty="0">
                        <a:solidFill>
                          <a:srgbClr val="FF0000"/>
                        </a:solidFill>
                        <a:effectLst/>
                        <a:latin typeface="+mn-lt"/>
                        <a:ea typeface="+mn-ea"/>
                        <a:cs typeface="+mn-cs"/>
                      </a:endParaRPr>
                    </a:p>
                  </a:txBody>
                  <a:tcPr marT="91440" marB="91440" anchor="ctr"/>
                </a:tc>
                <a:extLst>
                  <a:ext uri="{0D108BD9-81ED-4DB2-BD59-A6C34878D82A}">
                    <a16:rowId xmlns="" xmlns:a16="http://schemas.microsoft.com/office/drawing/2014/main" val="10008"/>
                  </a:ext>
                </a:extLst>
              </a:tr>
              <a:tr h="7616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TX SET flow documentation for handling Switch Hold add and removal </a:t>
                      </a:r>
                      <a:endParaRPr lang="en-US" sz="1600" b="1" dirty="0">
                        <a:solidFill>
                          <a:schemeClr val="tx1"/>
                        </a:solidFill>
                      </a:endParaRPr>
                    </a:p>
                  </a:txBody>
                  <a:tcPr marT="91440" marB="91440" anchor="ctr"/>
                </a:tc>
                <a:tc>
                  <a:txBody>
                    <a:bodyPr/>
                    <a:lstStyle/>
                    <a:p>
                      <a:r>
                        <a:rPr lang="en-US" sz="1600" b="1" i="0" u="none" strike="noStrike" kern="1200" dirty="0">
                          <a:solidFill>
                            <a:schemeClr val="dk1"/>
                          </a:solidFill>
                          <a:effectLst/>
                          <a:latin typeface="+mn-lt"/>
                          <a:ea typeface="+mn-ea"/>
                          <a:cs typeface="+mn-cs"/>
                          <a:hlinkClick r:id="rId4"/>
                        </a:rPr>
                        <a:t>Switch Hold Scenarios June 2012</a:t>
                      </a:r>
                      <a:r>
                        <a:rPr lang="en-US" sz="1600" b="0" i="0" kern="1200" dirty="0">
                          <a:solidFill>
                            <a:schemeClr val="dk1"/>
                          </a:solidFill>
                          <a:effectLst/>
                          <a:latin typeface="+mn-lt"/>
                          <a:ea typeface="+mn-ea"/>
                          <a:cs typeface="+mn-cs"/>
                        </a:rPr>
                        <a:t> </a:t>
                      </a:r>
                      <a:endParaRPr lang="en-US" sz="1600" b="1" i="1" kern="1200" dirty="0">
                        <a:solidFill>
                          <a:srgbClr val="FF0000"/>
                        </a:solidFill>
                        <a:effectLst/>
                        <a:latin typeface="+mn-lt"/>
                        <a:ea typeface="+mn-ea"/>
                        <a:cs typeface="+mn-cs"/>
                      </a:endParaRPr>
                    </a:p>
                  </a:txBody>
                  <a:tcPr marT="91440" marB="91440" anchor="ctr"/>
                </a:tc>
                <a:extLst>
                  <a:ext uri="{0D108BD9-81ED-4DB2-BD59-A6C34878D82A}">
                    <a16:rowId xmlns="" xmlns:a16="http://schemas.microsoft.com/office/drawing/2014/main" val="1157781793"/>
                  </a:ext>
                </a:extLst>
              </a:tr>
              <a:tr h="6924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TX SET flow documentation of how to report unplanned outages</a:t>
                      </a:r>
                      <a:endParaRPr lang="en-US" sz="1600" b="1" dirty="0">
                        <a:solidFill>
                          <a:schemeClr val="tx1"/>
                        </a:solidFill>
                      </a:endParaRP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dirty="0">
                          <a:solidFill>
                            <a:schemeClr val="dk1"/>
                          </a:solidFill>
                          <a:effectLst/>
                          <a:latin typeface="+mn-lt"/>
                          <a:ea typeface="+mn-ea"/>
                          <a:cs typeface="+mn-cs"/>
                          <a:hlinkClick r:id="rId5"/>
                        </a:rPr>
                        <a:t>Unplanned Outages Scenarios June 2012</a:t>
                      </a:r>
                      <a:r>
                        <a:rPr lang="en-US" sz="1600" b="0" i="0" kern="1200" dirty="0">
                          <a:solidFill>
                            <a:schemeClr val="dk1"/>
                          </a:solidFill>
                          <a:effectLst/>
                          <a:latin typeface="+mn-lt"/>
                          <a:ea typeface="+mn-ea"/>
                          <a:cs typeface="+mn-cs"/>
                        </a:rPr>
                        <a:t>  </a:t>
                      </a:r>
                      <a:endParaRPr lang="en-US" sz="1600" b="1" i="1" u="none" dirty="0">
                        <a:solidFill>
                          <a:srgbClr val="FF0000"/>
                        </a:solidFill>
                      </a:endParaRPr>
                    </a:p>
                  </a:txBody>
                  <a:tcPr marT="91440" marB="91440" anchor="ctr"/>
                </a:tc>
                <a:extLst>
                  <a:ext uri="{0D108BD9-81ED-4DB2-BD59-A6C34878D82A}">
                    <a16:rowId xmlns="" xmlns:a16="http://schemas.microsoft.com/office/drawing/2014/main" val="2340016548"/>
                  </a:ext>
                </a:extLst>
              </a:tr>
            </a:tbl>
          </a:graphicData>
        </a:graphic>
      </p:graphicFrame>
      <p:sp>
        <p:nvSpPr>
          <p:cNvPr id="2" name="Date Placeholder 1"/>
          <p:cNvSpPr>
            <a:spLocks noGrp="1"/>
          </p:cNvSpPr>
          <p:nvPr>
            <p:ph type="dt" sz="half" idx="10"/>
          </p:nvPr>
        </p:nvSpPr>
        <p:spPr/>
        <p:txBody>
          <a:bodyPr/>
          <a:lstStyle/>
          <a:p>
            <a:fld id="{6A04367E-BB9F-4942-B654-FBD834C67535}" type="datetime1">
              <a:rPr lang="en-US" smtClean="0"/>
              <a:t>9/4/2018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108</a:t>
            </a:fld>
            <a:endParaRPr lang="en-US" dirty="0"/>
          </a:p>
        </p:txBody>
      </p:sp>
    </p:spTree>
    <p:extLst>
      <p:ext uri="{BB962C8B-B14F-4D97-AF65-F5344CB8AC3E}">
        <p14:creationId xmlns:p14="http://schemas.microsoft.com/office/powerpoint/2010/main" val="3521821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TX </a:t>
            </a:r>
            <a:r>
              <a:rPr lang="en-US" dirty="0"/>
              <a:t>SET Implementation Guides (IG</a:t>
            </a:r>
            <a:r>
              <a:rPr lang="en-US" dirty="0" smtClean="0"/>
              <a:t>)</a:t>
            </a:r>
            <a:endParaRPr lang="en-US" dirty="0"/>
          </a:p>
        </p:txBody>
      </p:sp>
      <p:sp>
        <p:nvSpPr>
          <p:cNvPr id="3" name="Content Placeholder 2"/>
          <p:cNvSpPr>
            <a:spLocks noGrp="1"/>
          </p:cNvSpPr>
          <p:nvPr>
            <p:ph sz="quarter" idx="4294967295"/>
          </p:nvPr>
        </p:nvSpPr>
        <p:spPr>
          <a:xfrm>
            <a:off x="263957" y="1188720"/>
            <a:ext cx="8623300" cy="3775166"/>
          </a:xfrm>
        </p:spPr>
        <p:txBody>
          <a:bodyPr>
            <a:normAutofit/>
          </a:bodyPr>
          <a:lstStyle/>
          <a:p>
            <a:pPr marL="0" indent="0">
              <a:buNone/>
            </a:pPr>
            <a:r>
              <a:rPr lang="en-US" sz="1800" dirty="0"/>
              <a:t>The Texas Standard Electronic Transaction (SET) Implementation Guides provide details of information contained within the electronic transactions used in the competitive retail electric market in Texas.</a:t>
            </a:r>
          </a:p>
          <a:p>
            <a:r>
              <a:rPr lang="en-US" sz="1800" dirty="0"/>
              <a:t>The current Version 4.0 of the Texas SET Implementation Guides contains updates to retail transactions to support the following</a:t>
            </a:r>
            <a:r>
              <a:rPr lang="en-US" sz="1800" dirty="0" smtClean="0"/>
              <a:t>:</a:t>
            </a:r>
            <a:endParaRPr lang="en-US" sz="1800" dirty="0"/>
          </a:p>
          <a:p>
            <a:pPr lvl="1">
              <a:buFont typeface="Arial" panose="020B0604020202020204" pitchFamily="34" charset="0"/>
              <a:buChar char="•"/>
            </a:pPr>
            <a:r>
              <a:rPr lang="en-US" sz="1200" b="1" dirty="0"/>
              <a:t>PUCT Substantive Rule §25.493 Acquisition and Transfer of Customers from one Retail Electric Provider to Another</a:t>
            </a:r>
          </a:p>
          <a:p>
            <a:pPr lvl="1">
              <a:buFont typeface="Arial" panose="020B0604020202020204" pitchFamily="34" charset="0"/>
              <a:buChar char="•"/>
            </a:pPr>
            <a:r>
              <a:rPr lang="en-US" sz="1200" b="1" dirty="0"/>
              <a:t>PUCT Substantive Rule §25.480 Bill Payment and Adjustments</a:t>
            </a:r>
          </a:p>
          <a:p>
            <a:pPr lvl="1">
              <a:buFont typeface="Arial" panose="020B0604020202020204" pitchFamily="34" charset="0"/>
              <a:buChar char="•"/>
            </a:pPr>
            <a:r>
              <a:rPr lang="en-US" sz="1200" b="1" dirty="0"/>
              <a:t>PUCT Substantive Rule §25.483 Disconnection of Service</a:t>
            </a:r>
          </a:p>
          <a:p>
            <a:pPr lvl="1">
              <a:buFont typeface="Arial" panose="020B0604020202020204" pitchFamily="34" charset="0"/>
              <a:buChar char="•"/>
            </a:pPr>
            <a:r>
              <a:rPr lang="en-US" sz="1200" b="1" dirty="0"/>
              <a:t>PUCT Substantive Rule §25.497 Critical Care Customers</a:t>
            </a:r>
          </a:p>
          <a:p>
            <a:pPr lvl="1">
              <a:buFont typeface="Arial" panose="020B0604020202020204" pitchFamily="34" charset="0"/>
              <a:buChar char="•"/>
            </a:pPr>
            <a:r>
              <a:rPr lang="en-US" sz="1200" b="1" dirty="0"/>
              <a:t>PUCT Substantive Rule §25.126 Amendments Due to Non-Compliant Meters and Meter Tampering in Areas Where Customer Choice Has Been Introduced</a:t>
            </a:r>
          </a:p>
          <a:p>
            <a:pPr lvl="1">
              <a:buFont typeface="Arial" panose="020B0604020202020204" pitchFamily="34" charset="0"/>
              <a:buChar char="•"/>
            </a:pPr>
            <a:r>
              <a:rPr lang="en-US" sz="1200" b="1" dirty="0"/>
              <a:t>PUCT PROJECT 34610 Implementation Project Relating to Advanced Metering</a:t>
            </a:r>
          </a:p>
          <a:p>
            <a:pPr lvl="1">
              <a:buFont typeface="Arial" panose="020B0604020202020204" pitchFamily="34" charset="0"/>
              <a:buChar char="•"/>
            </a:pPr>
            <a:r>
              <a:rPr lang="en-US" sz="1200" b="1" dirty="0"/>
              <a:t>Outstanding Change Controls identified and recommended by the Texas SET Working Group</a:t>
            </a:r>
          </a:p>
          <a:p>
            <a:pPr lvl="1">
              <a:buFont typeface="Arial" panose="020B0604020202020204" pitchFamily="34" charset="0"/>
              <a:buChar char="•"/>
            </a:pPr>
            <a:r>
              <a:rPr lang="en-US" sz="1200" b="1" dirty="0">
                <a:hlinkClick r:id="rId2"/>
              </a:rPr>
              <a:t>http://ercot.com/mktrules/guides/txset/current</a:t>
            </a:r>
            <a:r>
              <a:rPr lang="en-US" sz="1200" b="1" dirty="0"/>
              <a:t> </a:t>
            </a:r>
            <a:endParaRPr lang="en-US" sz="1700" dirty="0"/>
          </a:p>
        </p:txBody>
      </p:sp>
      <p:pic>
        <p:nvPicPr>
          <p:cNvPr id="6" name="Picture 5">
            <a:extLst>
              <a:ext uri="{FF2B5EF4-FFF2-40B4-BE49-F238E27FC236}">
                <a16:creationId xmlns="" xmlns:a16="http://schemas.microsoft.com/office/drawing/2014/main" id="{77C3E1EE-BD8E-4939-86B5-FC2D90E77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4648200"/>
            <a:ext cx="1316155" cy="1676399"/>
          </a:xfrm>
          <a:prstGeom prst="rect">
            <a:avLst/>
          </a:prstGeom>
        </p:spPr>
      </p:pic>
      <p:sp>
        <p:nvSpPr>
          <p:cNvPr id="4" name="Date Placeholder 3"/>
          <p:cNvSpPr>
            <a:spLocks noGrp="1"/>
          </p:cNvSpPr>
          <p:nvPr>
            <p:ph type="dt" sz="half" idx="10"/>
          </p:nvPr>
        </p:nvSpPr>
        <p:spPr/>
        <p:txBody>
          <a:bodyPr/>
          <a:lstStyle/>
          <a:p>
            <a:fld id="{E5CC8E7E-2024-4DE4-8443-02B716A0F138}" type="datetime1">
              <a:rPr lang="en-US" smtClean="0"/>
              <a:t>9/4/2018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109</a:t>
            </a:fld>
            <a:endParaRPr lang="en-US" dirty="0"/>
          </a:p>
        </p:txBody>
      </p:sp>
    </p:spTree>
    <p:extLst>
      <p:ext uri="{BB962C8B-B14F-4D97-AF65-F5344CB8AC3E}">
        <p14:creationId xmlns:p14="http://schemas.microsoft.com/office/powerpoint/2010/main" val="3427729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a:t>
            </a:r>
            <a:r>
              <a:rPr lang="en-US" dirty="0" smtClean="0"/>
              <a:t>Flows</a:t>
            </a:r>
            <a:endParaRPr lang="en-US" dirty="0"/>
          </a:p>
        </p:txBody>
      </p:sp>
      <p:sp>
        <p:nvSpPr>
          <p:cNvPr id="23" name="Date Placeholder 22"/>
          <p:cNvSpPr>
            <a:spLocks noGrp="1"/>
          </p:cNvSpPr>
          <p:nvPr>
            <p:ph type="dt" sz="half" idx="10"/>
          </p:nvPr>
        </p:nvSpPr>
        <p:spPr/>
        <p:txBody>
          <a:bodyPr/>
          <a:lstStyle/>
          <a:p>
            <a:fld id="{17E327DA-21A7-4BB3-BFDE-A543ACEC5962}" type="datetime1">
              <a:rPr lang="en-US" smtClean="0"/>
              <a:t>9/4/2018</a:t>
            </a:fld>
            <a:endParaRPr lang="en-US" dirty="0"/>
          </a:p>
        </p:txBody>
      </p:sp>
      <p:sp>
        <p:nvSpPr>
          <p:cNvPr id="24" name="Footer Placeholder 23"/>
          <p:cNvSpPr>
            <a:spLocks noGrp="1"/>
          </p:cNvSpPr>
          <p:nvPr>
            <p:ph type="ftr" sz="quarter" idx="11"/>
          </p:nvPr>
        </p:nvSpPr>
        <p:spPr/>
        <p:txBody>
          <a:bodyPr/>
          <a:lstStyle/>
          <a:p>
            <a:r>
              <a:rPr lang="en-US" smtClean="0"/>
              <a:t>TxSET</a:t>
            </a:r>
            <a:endParaRPr lang="en-US" dirty="0"/>
          </a:p>
        </p:txBody>
      </p:sp>
      <p:sp>
        <p:nvSpPr>
          <p:cNvPr id="3" name="Slide Number Placeholder 2"/>
          <p:cNvSpPr>
            <a:spLocks noGrp="1"/>
          </p:cNvSpPr>
          <p:nvPr>
            <p:ph type="sldNum" sz="quarter" idx="12"/>
          </p:nvPr>
        </p:nvSpPr>
        <p:spPr/>
        <p:txBody>
          <a:bodyPr/>
          <a:lstStyle/>
          <a:p>
            <a:fld id="{D57F1E4F-1CFF-5643-939E-02111984F565}" type="slidenum">
              <a:rPr lang="en-US" smtClean="0"/>
              <a:pPr/>
              <a:t>11</a:t>
            </a:fld>
            <a:endParaRPr lang="en-US" dirty="0"/>
          </a:p>
        </p:txBody>
      </p:sp>
      <p:sp>
        <p:nvSpPr>
          <p:cNvPr id="7" name="Left-Right Arrow 6"/>
          <p:cNvSpPr/>
          <p:nvPr/>
        </p:nvSpPr>
        <p:spPr>
          <a:xfrm rot="19569336">
            <a:off x="1415956" y="3088179"/>
            <a:ext cx="2584577" cy="304800"/>
          </a:xfrm>
          <a:prstGeom prst="leftRightArrow">
            <a:avLst/>
          </a:prstGeom>
          <a:solidFill>
            <a:srgbClr val="00ACC8"/>
          </a:solid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Right Arrow 7"/>
          <p:cNvSpPr/>
          <p:nvPr/>
        </p:nvSpPr>
        <p:spPr>
          <a:xfrm rot="2179118">
            <a:off x="5171658" y="3125034"/>
            <a:ext cx="2584577" cy="304800"/>
          </a:xfrm>
          <a:prstGeom prst="leftRightArrow">
            <a:avLst/>
          </a:prstGeom>
          <a:solidFill>
            <a:srgbClr val="00ACC8"/>
          </a:solid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Right Arrow 8"/>
          <p:cNvSpPr/>
          <p:nvPr/>
        </p:nvSpPr>
        <p:spPr>
          <a:xfrm>
            <a:off x="2101142" y="4602990"/>
            <a:ext cx="4782296" cy="304800"/>
          </a:xfrm>
          <a:prstGeom prst="leftRightArrow">
            <a:avLst/>
          </a:prstGeom>
          <a:solidFill>
            <a:srgbClr val="00ACC8"/>
          </a:solid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1738" y="1182584"/>
            <a:ext cx="1295399"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362014" y="5190119"/>
            <a:ext cx="2057400" cy="891665"/>
          </a:xfrm>
          <a:prstGeom prst="rect">
            <a:avLst/>
          </a:prstGeom>
          <a:noFill/>
        </p:spPr>
        <p:txBody>
          <a:bodyPr wrap="square" rtlCol="0">
            <a:noAutofit/>
          </a:bodyPr>
          <a:lstStyle/>
          <a:p>
            <a:pPr algn="ctr"/>
            <a:r>
              <a:rPr lang="en-US" i="1" dirty="0">
                <a:solidFill>
                  <a:srgbClr val="525E67"/>
                </a:solidFill>
              </a:rPr>
              <a:t>REP’s Customer Information System</a:t>
            </a:r>
          </a:p>
        </p:txBody>
      </p:sp>
      <p:sp>
        <p:nvSpPr>
          <p:cNvPr id="18" name="TextBox 17"/>
          <p:cNvSpPr txBox="1"/>
          <p:nvPr/>
        </p:nvSpPr>
        <p:spPr>
          <a:xfrm>
            <a:off x="6677632" y="5158454"/>
            <a:ext cx="2057400" cy="923330"/>
          </a:xfrm>
          <a:prstGeom prst="rect">
            <a:avLst/>
          </a:prstGeom>
          <a:noFill/>
        </p:spPr>
        <p:txBody>
          <a:bodyPr wrap="square" rtlCol="0">
            <a:spAutoFit/>
          </a:bodyPr>
          <a:lstStyle/>
          <a:p>
            <a:pPr algn="ctr"/>
            <a:r>
              <a:rPr lang="en-US" i="1" dirty="0">
                <a:solidFill>
                  <a:srgbClr val="525E67"/>
                </a:solidFill>
              </a:rPr>
              <a:t>TDSP’s Customer Information System</a:t>
            </a:r>
          </a:p>
        </p:txBody>
      </p:sp>
      <p:pic>
        <p:nvPicPr>
          <p:cNvPr id="20" name="Pictur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6568" y="4215249"/>
            <a:ext cx="688293" cy="896515"/>
          </a:xfrm>
          <a:prstGeom prst="rect">
            <a:avLst/>
          </a:prstGeom>
        </p:spPr>
      </p:pic>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7207883" y="4234961"/>
            <a:ext cx="688292" cy="896515"/>
          </a:xfrm>
          <a:prstGeom prst="rect">
            <a:avLst/>
          </a:prstGeom>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4255292" y="1811675"/>
            <a:ext cx="688292" cy="896515"/>
          </a:xfrm>
          <a:prstGeom prst="rect">
            <a:avLst/>
          </a:prstGeom>
        </p:spPr>
      </p:pic>
    </p:spTree>
    <p:extLst>
      <p:ext uri="{BB962C8B-B14F-4D97-AF65-F5344CB8AC3E}">
        <p14:creationId xmlns:p14="http://schemas.microsoft.com/office/powerpoint/2010/main" val="108844417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Implementation Guides  </a:t>
            </a:r>
          </a:p>
        </p:txBody>
      </p:sp>
      <p:graphicFrame>
        <p:nvGraphicFramePr>
          <p:cNvPr id="3" name="Content Placeholder 8"/>
          <p:cNvGraphicFramePr>
            <a:graphicFrameLocks/>
          </p:cNvGraphicFramePr>
          <p:nvPr>
            <p:extLst>
              <p:ext uri="{D42A27DB-BD31-4B8C-83A1-F6EECF244321}">
                <p14:modId xmlns:p14="http://schemas.microsoft.com/office/powerpoint/2010/main" val="1134518707"/>
              </p:ext>
            </p:extLst>
          </p:nvPr>
        </p:nvGraphicFramePr>
        <p:xfrm>
          <a:off x="595919" y="1188720"/>
          <a:ext cx="7952163" cy="4824063"/>
        </p:xfrm>
        <a:graphic>
          <a:graphicData uri="http://schemas.openxmlformats.org/drawingml/2006/table">
            <a:tbl>
              <a:tblPr firstRow="1" bandRow="1">
                <a:tableStyleId>{5C22544A-7EE6-4342-B048-85BDC9FD1C3A}</a:tableStyleId>
              </a:tblPr>
              <a:tblGrid>
                <a:gridCol w="3653697">
                  <a:extLst>
                    <a:ext uri="{9D8B030D-6E8A-4147-A177-3AD203B41FA5}">
                      <a16:colId xmlns="" xmlns:a16="http://schemas.microsoft.com/office/drawing/2014/main" val="20000"/>
                    </a:ext>
                  </a:extLst>
                </a:gridCol>
                <a:gridCol w="4298466">
                  <a:extLst>
                    <a:ext uri="{9D8B030D-6E8A-4147-A177-3AD203B41FA5}">
                      <a16:colId xmlns="" xmlns:a16="http://schemas.microsoft.com/office/drawing/2014/main" val="20001"/>
                    </a:ext>
                  </a:extLst>
                </a:gridCol>
              </a:tblGrid>
              <a:tr h="548640">
                <a:tc gridSpan="2">
                  <a:txBody>
                    <a:bodyPr/>
                    <a:lstStyle/>
                    <a:p>
                      <a:pPr algn="ctr"/>
                      <a:r>
                        <a:rPr lang="en-US" sz="2000" dirty="0"/>
                        <a:t>Service Orders, Invoice and Remittance Transactions</a:t>
                      </a:r>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4193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Transaction and Version</a:t>
                      </a:r>
                    </a:p>
                  </a:txBody>
                  <a:tcPr marT="91440" marB="91440" anchor="ctr"/>
                </a:tc>
                <a:tc>
                  <a:txBody>
                    <a:bodyPr/>
                    <a:lstStyle/>
                    <a:p>
                      <a:pPr algn="ctr"/>
                      <a:r>
                        <a:rPr lang="en-US" sz="1400" b="1" dirty="0">
                          <a:solidFill>
                            <a:schemeClr val="accent1">
                              <a:lumMod val="75000"/>
                            </a:schemeClr>
                          </a:solidFill>
                        </a:rPr>
                        <a:t>Web Link to Documentation </a:t>
                      </a:r>
                    </a:p>
                  </a:txBody>
                  <a:tcPr marT="91440" marB="91440" anchor="ctr"/>
                </a:tc>
                <a:extLst>
                  <a:ext uri="{0D108BD9-81ED-4DB2-BD59-A6C34878D82A}">
                    <a16:rowId xmlns="" xmlns:a16="http://schemas.microsoft.com/office/drawing/2014/main" val="10001"/>
                  </a:ext>
                </a:extLst>
              </a:tr>
              <a:tr h="1091829">
                <a:tc>
                  <a:txBody>
                    <a:bodyPr/>
                    <a:lstStyle/>
                    <a:p>
                      <a:pPr algn="ctr"/>
                      <a:r>
                        <a:rPr lang="en-US" sz="1600" b="1" i="0" kern="1200" dirty="0" smtClean="0">
                          <a:solidFill>
                            <a:schemeClr val="dk1"/>
                          </a:solidFill>
                          <a:effectLst/>
                          <a:latin typeface="+mn-lt"/>
                          <a:ea typeface="+mn-ea"/>
                          <a:cs typeface="+mn-cs"/>
                        </a:rPr>
                        <a:t>Texas </a:t>
                      </a:r>
                      <a:r>
                        <a:rPr lang="en-US" sz="1600" b="1" i="0" kern="1200" dirty="0">
                          <a:solidFill>
                            <a:schemeClr val="dk1"/>
                          </a:solidFill>
                          <a:effectLst/>
                          <a:latin typeface="+mn-lt"/>
                          <a:ea typeface="+mn-ea"/>
                          <a:cs typeface="+mn-cs"/>
                        </a:rPr>
                        <a:t>SET V4.0 650</a:t>
                      </a:r>
                    </a:p>
                    <a:p>
                      <a:pPr algn="ctr"/>
                      <a:r>
                        <a:rPr lang="en-US" sz="1400" b="0" i="0" kern="1200" dirty="0">
                          <a:solidFill>
                            <a:schemeClr val="dk1"/>
                          </a:solidFill>
                          <a:effectLst/>
                          <a:latin typeface="+mn-lt"/>
                          <a:ea typeface="+mn-ea"/>
                          <a:cs typeface="+mn-cs"/>
                        </a:rPr>
                        <a:t>Service Orders</a:t>
                      </a:r>
                    </a:p>
                    <a:p>
                      <a:pPr algn="ctr"/>
                      <a:r>
                        <a:rPr lang="en-US" sz="1400" b="0" i="0" kern="1200" dirty="0">
                          <a:solidFill>
                            <a:schemeClr val="dk1"/>
                          </a:solidFill>
                          <a:effectLst/>
                          <a:latin typeface="+mn-lt"/>
                          <a:ea typeface="+mn-ea"/>
                          <a:cs typeface="+mn-cs"/>
                        </a:rPr>
                        <a:t>Point to </a:t>
                      </a:r>
                      <a:r>
                        <a:rPr lang="en-US" sz="1400" b="0" i="0" kern="1200" dirty="0" smtClean="0">
                          <a:solidFill>
                            <a:schemeClr val="dk1"/>
                          </a:solidFill>
                          <a:effectLst/>
                          <a:latin typeface="+mn-lt"/>
                          <a:ea typeface="+mn-ea"/>
                          <a:cs typeface="+mn-cs"/>
                        </a:rPr>
                        <a:t>Point</a:t>
                      </a:r>
                      <a:endParaRPr lang="en-US" sz="1400" b="0" i="0" kern="1200" dirty="0">
                        <a:solidFill>
                          <a:schemeClr val="dk1"/>
                        </a:solidFill>
                        <a:effectLst/>
                        <a:latin typeface="+mn-lt"/>
                        <a:ea typeface="+mn-ea"/>
                        <a:cs typeface="+mn-cs"/>
                      </a:endParaRPr>
                    </a:p>
                  </a:txBody>
                  <a:tcPr marT="91440" marB="91440" anchor="ctr"/>
                </a:tc>
                <a:tc>
                  <a:txBody>
                    <a:bodyPr/>
                    <a:lstStyle/>
                    <a:p>
                      <a:r>
                        <a:rPr lang="en-US" sz="1200" b="1" i="0" u="none" strike="noStrike" kern="1200" dirty="0">
                          <a:solidFill>
                            <a:schemeClr val="dk1"/>
                          </a:solidFill>
                          <a:effectLst/>
                          <a:latin typeface="+mn-lt"/>
                          <a:ea typeface="+mn-ea"/>
                          <a:cs typeface="+mn-cs"/>
                          <a:hlinkClick r:id="rId2"/>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(Jun 11, 2012 – zip – 162 KB)</a:t>
                      </a:r>
                    </a:p>
                    <a:p>
                      <a:endParaRPr lang="en-US" sz="1200" b="0" i="0" u="none" strike="noStrike" kern="1200" dirty="0">
                        <a:solidFill>
                          <a:schemeClr val="dk1"/>
                        </a:solidFill>
                        <a:effectLst/>
                        <a:latin typeface="+mn-lt"/>
                        <a:ea typeface="+mn-ea"/>
                        <a:cs typeface="+mn-cs"/>
                        <a:hlinkClick r:id="rId3"/>
                      </a:endParaRPr>
                    </a:p>
                    <a:p>
                      <a:r>
                        <a:rPr lang="en-US" sz="1200" b="1" i="0" u="none" strike="noStrike" kern="1200" dirty="0">
                          <a:solidFill>
                            <a:schemeClr val="dk1"/>
                          </a:solidFill>
                          <a:effectLst/>
                          <a:latin typeface="+mn-lt"/>
                          <a:ea typeface="+mn-ea"/>
                          <a:cs typeface="+mn-cs"/>
                          <a:hlinkClick r:id="rId3"/>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(Jun 11, 2012 – zip – 42.8 KB)</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2"/>
                  </a:ext>
                </a:extLst>
              </a:tr>
              <a:tr h="16614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smtClean="0">
                          <a:solidFill>
                            <a:schemeClr val="dk1"/>
                          </a:solidFill>
                          <a:effectLst/>
                          <a:latin typeface="+mn-lt"/>
                          <a:ea typeface="+mn-ea"/>
                          <a:cs typeface="+mn-cs"/>
                        </a:rPr>
                        <a:t>Texas </a:t>
                      </a:r>
                      <a:r>
                        <a:rPr lang="en-US" sz="1600" b="1" i="0" kern="1200" dirty="0">
                          <a:solidFill>
                            <a:schemeClr val="dk1"/>
                          </a:solidFill>
                          <a:effectLst/>
                          <a:latin typeface="+mn-lt"/>
                          <a:ea typeface="+mn-ea"/>
                          <a:cs typeface="+mn-cs"/>
                        </a:rPr>
                        <a:t>SET V4.0 810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TDSP’s Invoice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Point to </a:t>
                      </a:r>
                      <a:r>
                        <a:rPr lang="en-US" sz="1400" b="0" i="0" kern="1200" dirty="0" smtClean="0">
                          <a:solidFill>
                            <a:schemeClr val="dk1"/>
                          </a:solidFill>
                          <a:effectLst/>
                          <a:latin typeface="+mn-lt"/>
                          <a:ea typeface="+mn-ea"/>
                          <a:cs typeface="+mn-cs"/>
                        </a:rPr>
                        <a:t>Point</a:t>
                      </a:r>
                      <a:endParaRPr lang="en-US" sz="1600" b="1" dirty="0">
                        <a:solidFill>
                          <a:schemeClr val="tx1"/>
                        </a:solidFill>
                      </a:endParaRPr>
                    </a:p>
                  </a:txBody>
                  <a:tcPr marT="91440" marB="91440" anchor="ctr"/>
                </a:tc>
                <a:tc>
                  <a:txBody>
                    <a:bodyPr/>
                    <a:lstStyle/>
                    <a:p>
                      <a:r>
                        <a:rPr lang="en-US" sz="1200" b="1" i="0" u="none" strike="noStrike" kern="1200" dirty="0">
                          <a:solidFill>
                            <a:schemeClr val="dk1"/>
                          </a:solidFill>
                          <a:effectLst/>
                          <a:latin typeface="+mn-lt"/>
                          <a:ea typeface="+mn-ea"/>
                          <a:cs typeface="+mn-cs"/>
                          <a:hlinkClick r:id="rId4"/>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(Jun 11, 2012 – zip – 95.1 KB)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5"/>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(May 18, 2017 – zip – 39.1 KB)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6"/>
                        </a:rPr>
                        <a:t>SAC04</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(Sep 19, 2016 – xls – 176 KB)</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3"/>
                  </a:ext>
                </a:extLst>
              </a:tr>
              <a:tr h="10918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dk1"/>
                          </a:solidFill>
                          <a:effectLst/>
                          <a:latin typeface="+mn-lt"/>
                          <a:ea typeface="+mn-ea"/>
                          <a:cs typeface="+mn-cs"/>
                        </a:rPr>
                        <a:t>Texas SET V4.0 820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Remittance Advice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Point to </a:t>
                      </a:r>
                      <a:r>
                        <a:rPr lang="en-US" sz="1400" b="0" i="0" kern="1200" dirty="0" smtClean="0">
                          <a:solidFill>
                            <a:schemeClr val="dk1"/>
                          </a:solidFill>
                          <a:effectLst/>
                          <a:latin typeface="+mn-lt"/>
                          <a:ea typeface="+mn-ea"/>
                          <a:cs typeface="+mn-cs"/>
                        </a:rPr>
                        <a:t>Point</a:t>
                      </a:r>
                      <a:endParaRPr lang="en-US" sz="1600" b="1" dirty="0">
                        <a:solidFill>
                          <a:schemeClr val="tx1"/>
                        </a:solidFill>
                      </a:endParaRPr>
                    </a:p>
                  </a:txBody>
                  <a:tcPr marT="91440" marB="91440" anchor="ctr"/>
                </a:tc>
                <a:tc>
                  <a:txBody>
                    <a:bodyPr/>
                    <a:lstStyle/>
                    <a:p>
                      <a:r>
                        <a:rPr lang="en-US" sz="1200" b="1" i="0" u="none" strike="noStrike" kern="1200" dirty="0">
                          <a:solidFill>
                            <a:schemeClr val="dk1"/>
                          </a:solidFill>
                          <a:effectLst/>
                          <a:latin typeface="+mn-lt"/>
                          <a:ea typeface="+mn-ea"/>
                          <a:cs typeface="+mn-cs"/>
                          <a:hlinkClick r:id="rId7"/>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(Jun 11, 2012 – zip – 60.1 KB)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8"/>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(Sep 22, 2017 – zip – 31.2 KB)</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4"/>
                  </a:ext>
                </a:extLst>
              </a:tr>
            </a:tbl>
          </a:graphicData>
        </a:graphic>
      </p:graphicFrame>
      <p:sp>
        <p:nvSpPr>
          <p:cNvPr id="2" name="Date Placeholder 1"/>
          <p:cNvSpPr>
            <a:spLocks noGrp="1"/>
          </p:cNvSpPr>
          <p:nvPr>
            <p:ph type="dt" sz="half" idx="10"/>
          </p:nvPr>
        </p:nvSpPr>
        <p:spPr/>
        <p:txBody>
          <a:bodyPr/>
          <a:lstStyle/>
          <a:p>
            <a:fld id="{30BD3156-CBD6-4CD4-87DC-9786B3B4B942}" type="datetime1">
              <a:rPr lang="en-US" smtClean="0"/>
              <a:t>9/4/2018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110</a:t>
            </a:fld>
            <a:endParaRPr lang="en-US" dirty="0"/>
          </a:p>
        </p:txBody>
      </p:sp>
    </p:spTree>
    <p:extLst>
      <p:ext uri="{BB962C8B-B14F-4D97-AF65-F5344CB8AC3E}">
        <p14:creationId xmlns:p14="http://schemas.microsoft.com/office/powerpoint/2010/main" val="354588067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Implementation Guides  </a:t>
            </a:r>
          </a:p>
        </p:txBody>
      </p:sp>
      <p:graphicFrame>
        <p:nvGraphicFramePr>
          <p:cNvPr id="3" name="Content Placeholder 8"/>
          <p:cNvGraphicFramePr>
            <a:graphicFrameLocks/>
          </p:cNvGraphicFramePr>
          <p:nvPr>
            <p:extLst>
              <p:ext uri="{D42A27DB-BD31-4B8C-83A1-F6EECF244321}">
                <p14:modId xmlns:p14="http://schemas.microsoft.com/office/powerpoint/2010/main" val="3202893957"/>
              </p:ext>
            </p:extLst>
          </p:nvPr>
        </p:nvGraphicFramePr>
        <p:xfrm>
          <a:off x="594360" y="1188720"/>
          <a:ext cx="7955280" cy="4843374"/>
        </p:xfrm>
        <a:graphic>
          <a:graphicData uri="http://schemas.openxmlformats.org/drawingml/2006/table">
            <a:tbl>
              <a:tblPr firstRow="1" bandRow="1">
                <a:tableStyleId>{5C22544A-7EE6-4342-B048-85BDC9FD1C3A}</a:tableStyleId>
              </a:tblPr>
              <a:tblGrid>
                <a:gridCol w="3655127">
                  <a:extLst>
                    <a:ext uri="{9D8B030D-6E8A-4147-A177-3AD203B41FA5}">
                      <a16:colId xmlns="" xmlns:a16="http://schemas.microsoft.com/office/drawing/2014/main" val="20000"/>
                    </a:ext>
                  </a:extLst>
                </a:gridCol>
                <a:gridCol w="4300153">
                  <a:extLst>
                    <a:ext uri="{9D8B030D-6E8A-4147-A177-3AD203B41FA5}">
                      <a16:colId xmlns="" xmlns:a16="http://schemas.microsoft.com/office/drawing/2014/main" val="20001"/>
                    </a:ext>
                  </a:extLst>
                </a:gridCol>
              </a:tblGrid>
              <a:tr h="548640">
                <a:tc gridSpan="2">
                  <a:txBody>
                    <a:bodyPr/>
                    <a:lstStyle/>
                    <a:p>
                      <a:pPr algn="ctr"/>
                      <a:r>
                        <a:rPr lang="en-US" sz="2000" dirty="0"/>
                        <a:t>Enrollments, Rejects and Usage Transactions</a:t>
                      </a:r>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4241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Transaction and Version</a:t>
                      </a:r>
                    </a:p>
                  </a:txBody>
                  <a:tcPr marT="91440" marB="91440" anchor="ctr"/>
                </a:tc>
                <a:tc>
                  <a:txBody>
                    <a:bodyPr/>
                    <a:lstStyle/>
                    <a:p>
                      <a:pPr algn="ctr"/>
                      <a:r>
                        <a:rPr lang="en-US" sz="1400" b="1" dirty="0">
                          <a:solidFill>
                            <a:schemeClr val="accent1">
                              <a:lumMod val="75000"/>
                            </a:schemeClr>
                          </a:solidFill>
                        </a:rPr>
                        <a:t>Web Link to Documentation </a:t>
                      </a:r>
                    </a:p>
                  </a:txBody>
                  <a:tcPr marT="91440" marB="91440" anchor="ctr"/>
                </a:tc>
                <a:extLst>
                  <a:ext uri="{0D108BD9-81ED-4DB2-BD59-A6C34878D82A}">
                    <a16:rowId xmlns="" xmlns:a16="http://schemas.microsoft.com/office/drawing/2014/main" val="10001"/>
                  </a:ext>
                </a:extLst>
              </a:tr>
              <a:tr h="1219492">
                <a:tc>
                  <a:txBody>
                    <a:bodyPr/>
                    <a:lstStyle/>
                    <a:p>
                      <a:pPr algn="ctr"/>
                      <a:r>
                        <a:rPr lang="en-US" sz="1600" b="1" i="0" kern="1200" dirty="0">
                          <a:solidFill>
                            <a:schemeClr val="dk1"/>
                          </a:solidFill>
                          <a:effectLst/>
                          <a:latin typeface="+mn-lt"/>
                          <a:ea typeface="+mn-ea"/>
                          <a:cs typeface="+mn-cs"/>
                        </a:rPr>
                        <a:t>Texas SET V4.0 814</a:t>
                      </a:r>
                    </a:p>
                    <a:p>
                      <a:pPr algn="ctr"/>
                      <a:r>
                        <a:rPr lang="en-US" sz="1400" b="0" i="0" kern="1200" dirty="0">
                          <a:solidFill>
                            <a:schemeClr val="dk1"/>
                          </a:solidFill>
                          <a:effectLst/>
                          <a:latin typeface="+mn-lt"/>
                          <a:ea typeface="+mn-ea"/>
                          <a:cs typeface="+mn-cs"/>
                        </a:rPr>
                        <a:t>Enrollments, MVI, MVO, </a:t>
                      </a:r>
                    </a:p>
                    <a:p>
                      <a:pPr algn="ctr"/>
                      <a:r>
                        <a:rPr lang="en-US" sz="1400" b="0" i="0" kern="1200" dirty="0">
                          <a:solidFill>
                            <a:schemeClr val="dk1"/>
                          </a:solidFill>
                          <a:effectLst/>
                          <a:latin typeface="+mn-lt"/>
                          <a:ea typeface="+mn-ea"/>
                          <a:cs typeface="+mn-cs"/>
                        </a:rPr>
                        <a:t>Create/Maintenance/Retire, Maintain Customer Information</a:t>
                      </a:r>
                    </a:p>
                  </a:txBody>
                  <a:tcPr marT="91440" marB="91440" anchor="ctr"/>
                </a:tc>
                <a:tc>
                  <a:txBody>
                    <a:bodyPr/>
                    <a:lstStyle/>
                    <a:p>
                      <a:r>
                        <a:rPr lang="en-US" sz="1200" b="1" i="0" u="none" strike="noStrike" kern="1200" dirty="0">
                          <a:solidFill>
                            <a:schemeClr val="dk1"/>
                          </a:solidFill>
                          <a:effectLst/>
                          <a:latin typeface="+mn-lt"/>
                          <a:ea typeface="+mn-ea"/>
                          <a:cs typeface="+mn-cs"/>
                          <a:hlinkClick r:id="rId2"/>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(Jun 11, 2012 – zip – 1.1 MB)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3"/>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(Jun 11, 2012 – zip – 346.7 KB)</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2"/>
                  </a:ext>
                </a:extLst>
              </a:tr>
              <a:tr h="12194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dk1"/>
                          </a:solidFill>
                          <a:effectLst/>
                          <a:latin typeface="+mn-lt"/>
                          <a:ea typeface="+mn-ea"/>
                          <a:cs typeface="+mn-cs"/>
                        </a:rPr>
                        <a:t>Texas SET V4.0 824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Invoice or Usage Reject Notification</a:t>
                      </a:r>
                      <a:endParaRPr lang="en-US" sz="1400" b="1" dirty="0">
                        <a:solidFill>
                          <a:schemeClr val="tx1"/>
                        </a:solidFill>
                      </a:endParaRPr>
                    </a:p>
                  </a:txBody>
                  <a:tcPr marT="91440" marB="91440"/>
                </a:tc>
                <a:tc>
                  <a:txBody>
                    <a:bodyPr/>
                    <a:lstStyle/>
                    <a:p>
                      <a:r>
                        <a:rPr lang="en-US" sz="1200" b="1" i="0" u="none" strike="noStrike" kern="1200" dirty="0">
                          <a:solidFill>
                            <a:schemeClr val="dk1"/>
                          </a:solidFill>
                          <a:effectLst/>
                          <a:latin typeface="+mn-lt"/>
                          <a:ea typeface="+mn-ea"/>
                          <a:cs typeface="+mn-cs"/>
                          <a:hlinkClick r:id="rId4"/>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(Jun 11, 2012 – zip – 32.4 KB)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5"/>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(Jun 11, 2012 – zip – 11.6 KB)</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3"/>
                  </a:ext>
                </a:extLst>
              </a:tr>
              <a:tr h="14315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dk1"/>
                          </a:solidFill>
                          <a:effectLst/>
                          <a:latin typeface="+mn-lt"/>
                          <a:ea typeface="+mn-ea"/>
                          <a:cs typeface="+mn-cs"/>
                        </a:rPr>
                        <a:t>Texas SET V4.0 867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Monthly and Final Usage,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Historical Usage </a:t>
                      </a:r>
                      <a:endParaRPr lang="en-US" sz="1600" b="1" dirty="0">
                        <a:solidFill>
                          <a:schemeClr val="tx1"/>
                        </a:solidFill>
                      </a:endParaRPr>
                    </a:p>
                  </a:txBody>
                  <a:tcPr marT="91440" marB="91440"/>
                </a:tc>
                <a:tc>
                  <a:txBody>
                    <a:bodyPr/>
                    <a:lstStyle/>
                    <a:p>
                      <a:r>
                        <a:rPr lang="en-US" sz="1200" b="1" i="0" u="none" strike="noStrike" kern="1200" dirty="0" smtClean="0">
                          <a:solidFill>
                            <a:schemeClr val="dk1"/>
                          </a:solidFill>
                          <a:effectLst/>
                          <a:latin typeface="+mn-lt"/>
                          <a:ea typeface="+mn-ea"/>
                          <a:cs typeface="+mn-cs"/>
                          <a:hlinkClick r:id=""/>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(Jun 11, 2012 – zip – 176.3 KB)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6"/>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(Jun 11, 2012 – zip – 71.6 KB)</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4"/>
                  </a:ext>
                </a:extLst>
              </a:tr>
            </a:tbl>
          </a:graphicData>
        </a:graphic>
      </p:graphicFrame>
      <p:sp>
        <p:nvSpPr>
          <p:cNvPr id="2" name="Date Placeholder 1"/>
          <p:cNvSpPr>
            <a:spLocks noGrp="1"/>
          </p:cNvSpPr>
          <p:nvPr>
            <p:ph type="dt" sz="half" idx="10"/>
          </p:nvPr>
        </p:nvSpPr>
        <p:spPr/>
        <p:txBody>
          <a:bodyPr/>
          <a:lstStyle/>
          <a:p>
            <a:fld id="{FFAAA10F-08CC-4B5D-8F8C-7CD0B48687BE}" type="datetime1">
              <a:rPr lang="en-US" smtClean="0"/>
              <a:t>9/4/2018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111</a:t>
            </a:fld>
            <a:endParaRPr lang="en-US" dirty="0"/>
          </a:p>
        </p:txBody>
      </p:sp>
    </p:spTree>
    <p:extLst>
      <p:ext uri="{BB962C8B-B14F-4D97-AF65-F5344CB8AC3E}">
        <p14:creationId xmlns:p14="http://schemas.microsoft.com/office/powerpoint/2010/main" val="5991108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Texas SET Implementation Guides </a:t>
            </a:r>
            <a:r>
              <a:rPr lang="en-US" dirty="0" smtClean="0"/>
              <a:t> </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1721881692"/>
              </p:ext>
            </p:extLst>
          </p:nvPr>
        </p:nvGraphicFramePr>
        <p:xfrm>
          <a:off x="594360" y="1188720"/>
          <a:ext cx="7955280" cy="3163824"/>
        </p:xfrm>
        <a:graphic>
          <a:graphicData uri="http://schemas.openxmlformats.org/drawingml/2006/table">
            <a:tbl>
              <a:tblPr firstRow="1" bandRow="1">
                <a:tableStyleId>{5C22544A-7EE6-4342-B048-85BDC9FD1C3A}</a:tableStyleId>
              </a:tblPr>
              <a:tblGrid>
                <a:gridCol w="3655129">
                  <a:extLst>
                    <a:ext uri="{9D8B030D-6E8A-4147-A177-3AD203B41FA5}">
                      <a16:colId xmlns="" xmlns:a16="http://schemas.microsoft.com/office/drawing/2014/main" val="20000"/>
                    </a:ext>
                  </a:extLst>
                </a:gridCol>
                <a:gridCol w="4300151">
                  <a:extLst>
                    <a:ext uri="{9D8B030D-6E8A-4147-A177-3AD203B41FA5}">
                      <a16:colId xmlns="" xmlns:a16="http://schemas.microsoft.com/office/drawing/2014/main" val="20001"/>
                    </a:ext>
                  </a:extLst>
                </a:gridCol>
              </a:tblGrid>
              <a:tr h="914400">
                <a:tc gridSpan="2">
                  <a:txBody>
                    <a:bodyPr/>
                    <a:lstStyle/>
                    <a:p>
                      <a:pPr algn="ctr"/>
                      <a:r>
                        <a:rPr lang="en-US" sz="2000" dirty="0"/>
                        <a:t>Functional Acknowledgement </a:t>
                      </a:r>
                      <a:r>
                        <a:rPr lang="en-US" sz="2000" dirty="0" smtClean="0"/>
                        <a:t>and</a:t>
                      </a:r>
                    </a:p>
                    <a:p>
                      <a:pPr algn="ctr"/>
                      <a:r>
                        <a:rPr lang="en-US" sz="2000" dirty="0" smtClean="0"/>
                        <a:t>CR </a:t>
                      </a:r>
                      <a:r>
                        <a:rPr lang="en-US" sz="2000" dirty="0"/>
                        <a:t>Option 1 Outage Transactions</a:t>
                      </a:r>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4206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Transaction and Version</a:t>
                      </a:r>
                    </a:p>
                  </a:txBody>
                  <a:tcPr marT="91440" marB="91440" anchor="ctr"/>
                </a:tc>
                <a:tc>
                  <a:txBody>
                    <a:bodyPr/>
                    <a:lstStyle/>
                    <a:p>
                      <a:pPr algn="ctr"/>
                      <a:r>
                        <a:rPr lang="en-US" sz="1400" b="1" dirty="0">
                          <a:solidFill>
                            <a:schemeClr val="accent1">
                              <a:lumMod val="75000"/>
                            </a:schemeClr>
                          </a:solidFill>
                        </a:rPr>
                        <a:t>Web Link to Documentation </a:t>
                      </a:r>
                    </a:p>
                  </a:txBody>
                  <a:tcPr marT="91440" marB="91440" anchor="ctr"/>
                </a:tc>
                <a:extLst>
                  <a:ext uri="{0D108BD9-81ED-4DB2-BD59-A6C34878D82A}">
                    <a16:rowId xmlns="" xmlns:a16="http://schemas.microsoft.com/office/drawing/2014/main" val="10001"/>
                  </a:ext>
                </a:extLst>
              </a:tr>
              <a:tr h="914400">
                <a:tc>
                  <a:txBody>
                    <a:bodyPr/>
                    <a:lstStyle/>
                    <a:p>
                      <a:pPr algn="ctr"/>
                      <a:r>
                        <a:rPr lang="en-US" sz="1600" b="1" i="0" kern="1200" dirty="0" smtClean="0">
                          <a:solidFill>
                            <a:schemeClr val="dk1"/>
                          </a:solidFill>
                          <a:effectLst/>
                          <a:latin typeface="+mn-lt"/>
                          <a:ea typeface="+mn-ea"/>
                          <a:cs typeface="+mn-cs"/>
                        </a:rPr>
                        <a:t>Texas </a:t>
                      </a:r>
                      <a:r>
                        <a:rPr lang="en-US" sz="1600" b="1" i="0" kern="1200" dirty="0">
                          <a:solidFill>
                            <a:schemeClr val="dk1"/>
                          </a:solidFill>
                          <a:effectLst/>
                          <a:latin typeface="+mn-lt"/>
                          <a:ea typeface="+mn-ea"/>
                          <a:cs typeface="+mn-cs"/>
                        </a:rPr>
                        <a:t>SET V4.0 997</a:t>
                      </a:r>
                    </a:p>
                    <a:p>
                      <a:pPr algn="ctr"/>
                      <a:r>
                        <a:rPr lang="en-US" sz="1400" b="0" i="0" kern="1200" dirty="0">
                          <a:solidFill>
                            <a:schemeClr val="dk1"/>
                          </a:solidFill>
                          <a:effectLst/>
                          <a:latin typeface="+mn-lt"/>
                          <a:ea typeface="+mn-ea"/>
                          <a:cs typeface="+mn-cs"/>
                        </a:rPr>
                        <a:t>Functional Acknowledgement </a:t>
                      </a:r>
                    </a:p>
                  </a:txBody>
                  <a:tcPr marT="91440" marB="91440" anchor="ctr"/>
                </a:tc>
                <a:tc>
                  <a:txBody>
                    <a:bodyPr/>
                    <a:lstStyle/>
                    <a:p>
                      <a:r>
                        <a:rPr lang="fr-FR" sz="1400" b="1" i="0" u="none" strike="noStrike" kern="1200" dirty="0" smtClean="0">
                          <a:solidFill>
                            <a:schemeClr val="dk1"/>
                          </a:solidFill>
                          <a:effectLst/>
                          <a:latin typeface="+mn-lt"/>
                          <a:ea typeface="+mn-ea"/>
                          <a:cs typeface="+mn-cs"/>
                          <a:hlinkClick r:id="rId2"/>
                        </a:rPr>
                        <a:t>Guides</a:t>
                      </a:r>
                      <a:r>
                        <a:rPr lang="fr-FR" sz="1400" b="0" i="0" kern="1200" dirty="0">
                          <a:solidFill>
                            <a:schemeClr val="dk1"/>
                          </a:solidFill>
                          <a:effectLst/>
                          <a:latin typeface="+mn-lt"/>
                          <a:ea typeface="+mn-ea"/>
                          <a:cs typeface="+mn-cs"/>
                        </a:rPr>
                        <a:t/>
                      </a:r>
                      <a:br>
                        <a:rPr lang="fr-FR" sz="1400" b="0" i="0" kern="1200" dirty="0">
                          <a:solidFill>
                            <a:schemeClr val="dk1"/>
                          </a:solidFill>
                          <a:effectLst/>
                          <a:latin typeface="+mn-lt"/>
                          <a:ea typeface="+mn-ea"/>
                          <a:cs typeface="+mn-cs"/>
                        </a:rPr>
                      </a:br>
                      <a:r>
                        <a:rPr lang="fr-FR" sz="1400" b="0" i="0" kern="1200" dirty="0">
                          <a:solidFill>
                            <a:schemeClr val="dk1"/>
                          </a:solidFill>
                          <a:effectLst/>
                          <a:latin typeface="+mn-lt"/>
                          <a:ea typeface="+mn-ea"/>
                          <a:cs typeface="+mn-cs"/>
                        </a:rPr>
                        <a:t>(Jun 11, 2012 – zip – 30.8 KB</a:t>
                      </a:r>
                      <a:r>
                        <a:rPr lang="fr-FR" sz="1400" b="0" i="0" kern="1200" dirty="0" smtClean="0">
                          <a:solidFill>
                            <a:schemeClr val="dk1"/>
                          </a:solidFill>
                          <a:effectLst/>
                          <a:latin typeface="+mn-lt"/>
                          <a:ea typeface="+mn-ea"/>
                          <a:cs typeface="+mn-cs"/>
                        </a:rPr>
                        <a:t>)</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2"/>
                  </a:ext>
                </a:extLst>
              </a:tr>
              <a:tr h="914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smtClean="0">
                          <a:solidFill>
                            <a:schemeClr val="dk1"/>
                          </a:solidFill>
                          <a:effectLst/>
                          <a:latin typeface="+mn-lt"/>
                          <a:ea typeface="+mn-ea"/>
                          <a:cs typeface="+mn-cs"/>
                        </a:rPr>
                        <a:t>Texas </a:t>
                      </a:r>
                      <a:r>
                        <a:rPr lang="en-US" sz="1600" b="1" i="0" kern="1200" dirty="0">
                          <a:solidFill>
                            <a:schemeClr val="dk1"/>
                          </a:solidFill>
                          <a:effectLst/>
                          <a:latin typeface="+mn-lt"/>
                          <a:ea typeface="+mn-ea"/>
                          <a:cs typeface="+mn-cs"/>
                        </a:rPr>
                        <a:t>SET V4.0 T-Series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CR Option 1 Outage Transactions</a:t>
                      </a:r>
                      <a:endParaRPr lang="en-US" sz="1400" b="1" dirty="0">
                        <a:solidFill>
                          <a:schemeClr val="tx1"/>
                        </a:solidFill>
                      </a:endParaRPr>
                    </a:p>
                  </a:txBody>
                  <a:tcPr marT="91440" marB="91440" anchor="ctr"/>
                </a:tc>
                <a:tc>
                  <a:txBody>
                    <a:bodyPr/>
                    <a:lstStyle/>
                    <a:p>
                      <a:r>
                        <a:rPr lang="fr-FR" sz="1400" b="1" i="0" u="none" strike="noStrike" kern="1200" dirty="0" smtClean="0">
                          <a:solidFill>
                            <a:schemeClr val="dk1"/>
                          </a:solidFill>
                          <a:effectLst/>
                          <a:latin typeface="+mn-lt"/>
                          <a:ea typeface="+mn-ea"/>
                          <a:cs typeface="+mn-cs"/>
                          <a:hlinkClick r:id="rId3"/>
                        </a:rPr>
                        <a:t>Guides</a:t>
                      </a:r>
                      <a:r>
                        <a:rPr lang="fr-FR" sz="1400" b="0" i="0" kern="1200" dirty="0">
                          <a:solidFill>
                            <a:schemeClr val="dk1"/>
                          </a:solidFill>
                          <a:effectLst/>
                          <a:latin typeface="+mn-lt"/>
                          <a:ea typeface="+mn-ea"/>
                          <a:cs typeface="+mn-cs"/>
                        </a:rPr>
                        <a:t> </a:t>
                      </a:r>
                      <a:br>
                        <a:rPr lang="fr-FR" sz="1400" b="0" i="0" kern="1200" dirty="0">
                          <a:solidFill>
                            <a:schemeClr val="dk1"/>
                          </a:solidFill>
                          <a:effectLst/>
                          <a:latin typeface="+mn-lt"/>
                          <a:ea typeface="+mn-ea"/>
                          <a:cs typeface="+mn-cs"/>
                        </a:rPr>
                      </a:br>
                      <a:r>
                        <a:rPr lang="fr-FR" sz="1400" b="0" i="0" kern="1200" dirty="0">
                          <a:solidFill>
                            <a:schemeClr val="dk1"/>
                          </a:solidFill>
                          <a:effectLst/>
                          <a:latin typeface="+mn-lt"/>
                          <a:ea typeface="+mn-ea"/>
                          <a:cs typeface="+mn-cs"/>
                        </a:rPr>
                        <a:t>(Jun 11, 2012 – zip – 102.8 KB)</a:t>
                      </a:r>
                    </a:p>
                  </a:txBody>
                  <a:tcPr marT="91440" marB="91440" anchor="ctr"/>
                </a:tc>
                <a:extLst>
                  <a:ext uri="{0D108BD9-81ED-4DB2-BD59-A6C34878D82A}">
                    <a16:rowId xmlns="" xmlns:a16="http://schemas.microsoft.com/office/drawing/2014/main" val="10003"/>
                  </a:ext>
                </a:extLst>
              </a:tr>
            </a:tbl>
          </a:graphicData>
        </a:graphic>
      </p:graphicFrame>
      <p:sp>
        <p:nvSpPr>
          <p:cNvPr id="2" name="Date Placeholder 1"/>
          <p:cNvSpPr>
            <a:spLocks noGrp="1"/>
          </p:cNvSpPr>
          <p:nvPr>
            <p:ph type="dt" sz="half" idx="10"/>
          </p:nvPr>
        </p:nvSpPr>
        <p:spPr/>
        <p:txBody>
          <a:bodyPr/>
          <a:lstStyle/>
          <a:p>
            <a:fld id="{907D0B2D-C9B4-4A03-93BE-BBEB49BA4B57}" type="datetime1">
              <a:rPr lang="en-US" smtClean="0"/>
              <a:t>9/4/2018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112</a:t>
            </a:fld>
            <a:endParaRPr lang="en-US" dirty="0"/>
          </a:p>
        </p:txBody>
      </p:sp>
    </p:spTree>
    <p:extLst>
      <p:ext uri="{BB962C8B-B14F-4D97-AF65-F5344CB8AC3E}">
        <p14:creationId xmlns:p14="http://schemas.microsoft.com/office/powerpoint/2010/main" val="328026081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Registration and Qualification/Certification </a:t>
            </a:r>
          </a:p>
        </p:txBody>
      </p:sp>
      <p:sp>
        <p:nvSpPr>
          <p:cNvPr id="3" name="Content Placeholder 2"/>
          <p:cNvSpPr>
            <a:spLocks noGrp="1"/>
          </p:cNvSpPr>
          <p:nvPr>
            <p:ph sz="quarter" idx="4294967295"/>
          </p:nvPr>
        </p:nvSpPr>
        <p:spPr>
          <a:xfrm>
            <a:off x="374650" y="1188720"/>
            <a:ext cx="8394700" cy="3842655"/>
          </a:xfrm>
        </p:spPr>
        <p:txBody>
          <a:bodyPr>
            <a:normAutofit/>
          </a:bodyPr>
          <a:lstStyle/>
          <a:p>
            <a:pPr>
              <a:lnSpc>
                <a:spcPct val="100000"/>
              </a:lnSpc>
            </a:pPr>
            <a:r>
              <a:rPr lang="en-US" b="1" dirty="0"/>
              <a:t>Registration</a:t>
            </a:r>
          </a:p>
          <a:p>
            <a:pPr lvl="1">
              <a:lnSpc>
                <a:spcPct val="100000"/>
              </a:lnSpc>
              <a:spcBef>
                <a:spcPts val="1200"/>
              </a:spcBef>
              <a:spcAft>
                <a:spcPts val="0"/>
              </a:spcAft>
              <a:buClr>
                <a:schemeClr val="accent1">
                  <a:lumMod val="75000"/>
                </a:schemeClr>
              </a:buClr>
              <a:buFont typeface="Arial" panose="020B0604020202020204" pitchFamily="34" charset="0"/>
              <a:buChar char="•"/>
            </a:pPr>
            <a:r>
              <a:rPr lang="en-US" dirty="0"/>
              <a:t>Register with ERCOT as a CR (a REP or an opt-in entity) or a NOIE with the form below.</a:t>
            </a:r>
          </a:p>
          <a:p>
            <a:pPr>
              <a:lnSpc>
                <a:spcPct val="100000"/>
              </a:lnSpc>
              <a:spcBef>
                <a:spcPts val="1800"/>
              </a:spcBef>
              <a:spcAft>
                <a:spcPts val="0"/>
              </a:spcAft>
            </a:pPr>
            <a:r>
              <a:rPr lang="en-US" b="1" dirty="0"/>
              <a:t>Qualification/Certification</a:t>
            </a:r>
          </a:p>
          <a:p>
            <a:pPr lvl="1">
              <a:lnSpc>
                <a:spcPct val="100000"/>
              </a:lnSpc>
              <a:spcBef>
                <a:spcPts val="1200"/>
              </a:spcBef>
              <a:spcAft>
                <a:spcPts val="0"/>
              </a:spcAft>
              <a:buClr>
                <a:schemeClr val="accent1">
                  <a:lumMod val="75000"/>
                </a:schemeClr>
              </a:buClr>
              <a:buFont typeface="Arial" panose="020B0604020202020204" pitchFamily="34" charset="0"/>
              <a:buChar char="•"/>
            </a:pPr>
            <a:r>
              <a:rPr lang="en-US" dirty="0"/>
              <a:t>CRs must be certified by ERCOT. Please read more about </a:t>
            </a:r>
            <a:r>
              <a:rPr lang="en-US" dirty="0">
                <a:hlinkClick r:id="rId2"/>
              </a:rPr>
              <a:t>Texas Retail Market Testing and the latest test flight</a:t>
            </a:r>
            <a:r>
              <a:rPr lang="en-US" dirty="0"/>
              <a:t>.</a:t>
            </a:r>
          </a:p>
          <a:p>
            <a:pPr lvl="1">
              <a:lnSpc>
                <a:spcPct val="100000"/>
              </a:lnSpc>
              <a:spcBef>
                <a:spcPts val="1200"/>
              </a:spcBef>
              <a:spcAft>
                <a:spcPts val="0"/>
              </a:spcAft>
              <a:buClr>
                <a:schemeClr val="accent1">
                  <a:lumMod val="75000"/>
                </a:schemeClr>
              </a:buClr>
              <a:buFont typeface="Arial" panose="020B0604020202020204" pitchFamily="34" charset="0"/>
              <a:buChar char="•"/>
            </a:pPr>
            <a:r>
              <a:rPr lang="en-US" dirty="0"/>
              <a:t>REPs must also be certified by the Public Utility Commission of Texas (PUCT). More information on that certification process may be found on the PUCT website at </a:t>
            </a:r>
            <a:r>
              <a:rPr lang="en-US" dirty="0">
                <a:hlinkClick r:id="rId3"/>
              </a:rPr>
              <a:t>Retail Electric Providers Certification and </a:t>
            </a:r>
            <a:r>
              <a:rPr lang="en-US" dirty="0" smtClean="0">
                <a:hlinkClick r:id="rId3"/>
              </a:rPr>
              <a:t>Reporting</a:t>
            </a:r>
            <a:r>
              <a:rPr lang="en-US" dirty="0" smtClean="0"/>
              <a:t>.</a:t>
            </a:r>
            <a:endParaRPr lang="en-US" dirty="0"/>
          </a:p>
          <a:p>
            <a:pPr marL="742950" lvl="1" indent="-285750" hangingPunct="0">
              <a:lnSpc>
                <a:spcPct val="100000"/>
              </a:lnSpc>
              <a:spcBef>
                <a:spcPts val="600"/>
              </a:spcBef>
              <a:spcAft>
                <a:spcPts val="0"/>
              </a:spcAft>
              <a:buClr>
                <a:schemeClr val="accent1">
                  <a:lumMod val="75000"/>
                </a:schemeClr>
              </a:buClr>
              <a:buFont typeface="Arial" panose="020B0604020202020204" pitchFamily="34" charset="0"/>
              <a:buChar char="•"/>
            </a:pPr>
            <a:r>
              <a:rPr lang="en-US" sz="1800" dirty="0">
                <a:hlinkClick r:id="rId4"/>
              </a:rPr>
              <a:t>http://</a:t>
            </a:r>
            <a:r>
              <a:rPr lang="en-US" sz="1800" dirty="0" smtClean="0">
                <a:hlinkClick r:id="rId4"/>
              </a:rPr>
              <a:t>ercot.com/services/rq/lse/index.html</a:t>
            </a:r>
            <a:endParaRPr lang="en-US" sz="1700" dirty="0"/>
          </a:p>
        </p:txBody>
      </p:sp>
      <p:sp>
        <p:nvSpPr>
          <p:cNvPr id="4" name="Date Placeholder 3"/>
          <p:cNvSpPr>
            <a:spLocks noGrp="1"/>
          </p:cNvSpPr>
          <p:nvPr>
            <p:ph type="dt" sz="half" idx="10"/>
          </p:nvPr>
        </p:nvSpPr>
        <p:spPr/>
        <p:txBody>
          <a:bodyPr/>
          <a:lstStyle/>
          <a:p>
            <a:fld id="{96997FDA-1D96-4BD6-9E56-4140BBD67BF0}" type="datetime1">
              <a:rPr lang="en-US" smtClean="0"/>
              <a:t>9/4/2018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113</a:t>
            </a:fld>
            <a:endParaRPr lang="en-US" dirty="0"/>
          </a:p>
        </p:txBody>
      </p:sp>
    </p:spTree>
    <p:extLst>
      <p:ext uri="{BB962C8B-B14F-4D97-AF65-F5344CB8AC3E}">
        <p14:creationId xmlns:p14="http://schemas.microsoft.com/office/powerpoint/2010/main" val="412997757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Retail Market Testing </a:t>
            </a:r>
          </a:p>
        </p:txBody>
      </p:sp>
      <p:graphicFrame>
        <p:nvGraphicFramePr>
          <p:cNvPr id="3" name="Content Placeholder 8"/>
          <p:cNvGraphicFramePr>
            <a:graphicFrameLocks/>
          </p:cNvGraphicFramePr>
          <p:nvPr>
            <p:extLst>
              <p:ext uri="{D42A27DB-BD31-4B8C-83A1-F6EECF244321}">
                <p14:modId xmlns:p14="http://schemas.microsoft.com/office/powerpoint/2010/main" val="3256013790"/>
              </p:ext>
            </p:extLst>
          </p:nvPr>
        </p:nvGraphicFramePr>
        <p:xfrm>
          <a:off x="548640" y="1188720"/>
          <a:ext cx="8046720" cy="4635587"/>
        </p:xfrm>
        <a:graphic>
          <a:graphicData uri="http://schemas.openxmlformats.org/drawingml/2006/table">
            <a:tbl>
              <a:tblPr firstRow="1" bandRow="1">
                <a:tableStyleId>{5C22544A-7EE6-4342-B048-85BDC9FD1C3A}</a:tableStyleId>
              </a:tblPr>
              <a:tblGrid>
                <a:gridCol w="4846320">
                  <a:extLst>
                    <a:ext uri="{9D8B030D-6E8A-4147-A177-3AD203B41FA5}">
                      <a16:colId xmlns="" xmlns:a16="http://schemas.microsoft.com/office/drawing/2014/main" val="20000"/>
                    </a:ext>
                  </a:extLst>
                </a:gridCol>
                <a:gridCol w="3200400">
                  <a:extLst>
                    <a:ext uri="{9D8B030D-6E8A-4147-A177-3AD203B41FA5}">
                      <a16:colId xmlns="" xmlns:a16="http://schemas.microsoft.com/office/drawing/2014/main" val="20001"/>
                    </a:ext>
                  </a:extLst>
                </a:gridCol>
              </a:tblGrid>
              <a:tr h="548640">
                <a:tc gridSpan="2">
                  <a:txBody>
                    <a:bodyPr/>
                    <a:lstStyle/>
                    <a:p>
                      <a:pPr algn="ctr"/>
                      <a:r>
                        <a:rPr lang="en-US" sz="2000" dirty="0"/>
                        <a:t>Key Documents </a:t>
                      </a:r>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731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Description</a:t>
                      </a:r>
                    </a:p>
                  </a:txBody>
                  <a:tcPr marT="91440" marB="91440" anchor="ctr"/>
                </a:tc>
                <a:tc>
                  <a:txBody>
                    <a:bodyPr/>
                    <a:lstStyle/>
                    <a:p>
                      <a:pPr algn="ctr"/>
                      <a:r>
                        <a:rPr lang="en-US" sz="1400" b="1" dirty="0">
                          <a:solidFill>
                            <a:schemeClr val="accent1">
                              <a:lumMod val="75000"/>
                            </a:schemeClr>
                          </a:solidFill>
                        </a:rPr>
                        <a:t>File Name </a:t>
                      </a:r>
                      <a:r>
                        <a:rPr lang="en-US" sz="1400" b="1" dirty="0" smtClean="0">
                          <a:solidFill>
                            <a:schemeClr val="accent1">
                              <a:lumMod val="75000"/>
                            </a:schemeClr>
                          </a:solidFill>
                        </a:rPr>
                        <a:t>&amp; Web </a:t>
                      </a:r>
                      <a:r>
                        <a:rPr lang="en-US" sz="1400" b="1" dirty="0">
                          <a:solidFill>
                            <a:schemeClr val="accent1">
                              <a:lumMod val="75000"/>
                            </a:schemeClr>
                          </a:solidFill>
                        </a:rPr>
                        <a:t>Link to Documentation </a:t>
                      </a:r>
                    </a:p>
                  </a:txBody>
                  <a:tcPr marT="91440" marB="91440" anchor="ctr"/>
                </a:tc>
                <a:extLst>
                  <a:ext uri="{0D108BD9-81ED-4DB2-BD59-A6C34878D82A}">
                    <a16:rowId xmlns="" xmlns:a16="http://schemas.microsoft.com/office/drawing/2014/main" val="10001"/>
                  </a:ext>
                </a:extLst>
              </a:tr>
              <a:tr h="912340">
                <a:tc>
                  <a:txBody>
                    <a:bodyPr/>
                    <a:lstStyle/>
                    <a:p>
                      <a:pPr algn="l"/>
                      <a:r>
                        <a:rPr lang="en-US" sz="1600" b="0" i="0" kern="1200" dirty="0">
                          <a:solidFill>
                            <a:schemeClr val="dk1"/>
                          </a:solidFill>
                          <a:effectLst/>
                          <a:latin typeface="+mn-lt"/>
                          <a:ea typeface="+mn-ea"/>
                          <a:cs typeface="+mn-cs"/>
                        </a:rPr>
                        <a:t>The ERCOT Retail Testing Website is used by Market Participants to become certified in conducting retail market processes within the ERCOT market.</a:t>
                      </a:r>
                      <a:endParaRPr lang="en-US" sz="1600" b="1" dirty="0">
                        <a:solidFill>
                          <a:schemeClr val="tx1"/>
                        </a:solidFill>
                      </a:endParaRP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dirty="0">
                          <a:solidFill>
                            <a:schemeClr val="dk1"/>
                          </a:solidFill>
                          <a:effectLst/>
                          <a:latin typeface="+mn-lt"/>
                          <a:ea typeface="+mn-ea"/>
                          <a:cs typeface="+mn-cs"/>
                          <a:hlinkClick r:id="rId2"/>
                        </a:rPr>
                        <a:t>Texas Retail Testing</a:t>
                      </a:r>
                      <a:endParaRPr lang="en-US" sz="1400" b="1" i="0" kern="1200" dirty="0">
                        <a:solidFill>
                          <a:schemeClr val="dk1"/>
                        </a:solidFill>
                        <a:effectLst/>
                        <a:latin typeface="+mn-lt"/>
                        <a:ea typeface="+mn-ea"/>
                        <a:cs typeface="+mn-cs"/>
                      </a:endParaRPr>
                    </a:p>
                    <a:p>
                      <a:r>
                        <a:rPr lang="en-US" sz="1400" b="1" i="0" kern="1200" dirty="0">
                          <a:solidFill>
                            <a:schemeClr val="dk1"/>
                          </a:solidFill>
                          <a:effectLst/>
                          <a:latin typeface="+mn-lt"/>
                          <a:ea typeface="+mn-ea"/>
                          <a:cs typeface="+mn-cs"/>
                        </a:rPr>
                        <a:t>  </a:t>
                      </a:r>
                    </a:p>
                    <a:p>
                      <a:r>
                        <a:rPr lang="en-US" sz="1400" b="1" kern="1200" dirty="0">
                          <a:solidFill>
                            <a:schemeClr val="dk1"/>
                          </a:solidFill>
                          <a:effectLst/>
                          <a:latin typeface="+mn-lt"/>
                          <a:ea typeface="+mn-ea"/>
                          <a:cs typeface="+mn-cs"/>
                          <a:hlinkClick r:id="rId3"/>
                        </a:rPr>
                        <a:t>https://etod.ercot.com/</a:t>
                      </a:r>
                      <a:endParaRPr lang="en-US" sz="14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4"/>
                  </a:ext>
                </a:extLst>
              </a:tr>
              <a:tr h="716838">
                <a:tc>
                  <a:txBody>
                    <a:bodyPr/>
                    <a:lstStyle/>
                    <a:p>
                      <a:r>
                        <a:rPr lang="en-US" sz="1600" b="0" dirty="0">
                          <a:effectLst/>
                          <a:latin typeface="Arial" panose="020B0604020202020204" pitchFamily="34" charset="0"/>
                        </a:rPr>
                        <a:t>Retail Market Testing Orientation Weblink</a:t>
                      </a:r>
                    </a:p>
                  </a:txBody>
                  <a:tcPr marL="76200" marR="0" marT="22860" marB="22860" anchor="ctr"/>
                </a:tc>
                <a:tc>
                  <a:txBody>
                    <a:bodyPr/>
                    <a:lstStyle/>
                    <a:p>
                      <a:r>
                        <a:rPr lang="en-US" sz="1400" b="1" i="0" u="sng" kern="1200" dirty="0">
                          <a:solidFill>
                            <a:schemeClr val="dk1"/>
                          </a:solidFill>
                          <a:effectLst/>
                          <a:latin typeface="+mn-lt"/>
                          <a:ea typeface="+mn-ea"/>
                          <a:cs typeface="+mn-cs"/>
                          <a:hlinkClick r:id="rId4"/>
                        </a:rPr>
                        <a:t>Retail Market Testing Orientation</a:t>
                      </a:r>
                      <a:endParaRPr lang="en-US" sz="14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3372732513"/>
                  </a:ext>
                </a:extLst>
              </a:tr>
              <a:tr h="847173">
                <a:tc>
                  <a:txBody>
                    <a:bodyPr/>
                    <a:lstStyle/>
                    <a:p>
                      <a:pPr algn="l"/>
                      <a:r>
                        <a:rPr lang="en-US" sz="1600" b="0" i="0" kern="1200" dirty="0" smtClean="0">
                          <a:solidFill>
                            <a:schemeClr val="dk1"/>
                          </a:solidFill>
                          <a:effectLst/>
                          <a:latin typeface="+mn-lt"/>
                          <a:ea typeface="+mn-ea"/>
                          <a:cs typeface="+mn-cs"/>
                        </a:rPr>
                        <a:t>Retail </a:t>
                      </a:r>
                      <a:r>
                        <a:rPr lang="en-US" sz="1600" b="0" i="0" kern="1200" dirty="0">
                          <a:solidFill>
                            <a:schemeClr val="dk1"/>
                          </a:solidFill>
                          <a:effectLst/>
                          <a:latin typeface="+mn-lt"/>
                          <a:ea typeface="+mn-ea"/>
                          <a:cs typeface="+mn-cs"/>
                        </a:rPr>
                        <a:t>Market Test Environment User Guide </a:t>
                      </a:r>
                      <a:endParaRPr lang="en-US" sz="1600" b="1" dirty="0">
                        <a:solidFill>
                          <a:schemeClr val="tx1"/>
                        </a:solidFill>
                      </a:endParaRPr>
                    </a:p>
                  </a:txBody>
                  <a:tcPr marT="91440" marB="91440" anchor="ctr"/>
                </a:tc>
                <a:tc>
                  <a:txBody>
                    <a:bodyPr/>
                    <a:lstStyle/>
                    <a:p>
                      <a:r>
                        <a:rPr lang="en-US" sz="1400" b="1" i="0" u="sng" kern="1200" dirty="0">
                          <a:solidFill>
                            <a:schemeClr val="dk1"/>
                          </a:solidFill>
                          <a:effectLst/>
                          <a:latin typeface="+mn-lt"/>
                          <a:ea typeface="+mn-ea"/>
                          <a:cs typeface="+mn-cs"/>
                          <a:hlinkClick r:id="rId5"/>
                        </a:rPr>
                        <a:t>Retail Market Test Environment User Guide</a:t>
                      </a:r>
                      <a:endParaRPr lang="en-US" sz="14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4241509592"/>
                  </a:ext>
                </a:extLst>
              </a:tr>
              <a:tr h="633176">
                <a:tc>
                  <a:txBody>
                    <a:bodyPr/>
                    <a:lstStyle/>
                    <a:p>
                      <a:pPr algn="l"/>
                      <a:r>
                        <a:rPr lang="en-US" sz="1600" b="0" dirty="0">
                          <a:solidFill>
                            <a:schemeClr val="tx1"/>
                          </a:solidFill>
                        </a:rPr>
                        <a:t>Retail Market Testing Environment ESI IDs </a:t>
                      </a:r>
                    </a:p>
                  </a:txBody>
                  <a:tcPr marT="91440" marB="91440" anchor="ctr"/>
                </a:tc>
                <a:tc>
                  <a:txBody>
                    <a:bodyPr/>
                    <a:lstStyle/>
                    <a:p>
                      <a:r>
                        <a:rPr lang="en-US" sz="1400" b="1" i="0" u="sng" kern="1200" dirty="0">
                          <a:solidFill>
                            <a:schemeClr val="dk1"/>
                          </a:solidFill>
                          <a:effectLst/>
                          <a:latin typeface="+mn-lt"/>
                          <a:ea typeface="+mn-ea"/>
                          <a:cs typeface="+mn-cs"/>
                          <a:hlinkClick r:id="rId6"/>
                        </a:rPr>
                        <a:t>Retail Market Testing Environment ESI IDs</a:t>
                      </a:r>
                      <a:endParaRPr lang="en-US" sz="14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2453480854"/>
                  </a:ext>
                </a:extLst>
              </a:tr>
            </a:tbl>
          </a:graphicData>
        </a:graphic>
      </p:graphicFrame>
      <p:sp>
        <p:nvSpPr>
          <p:cNvPr id="2" name="Date Placeholder 1"/>
          <p:cNvSpPr>
            <a:spLocks noGrp="1"/>
          </p:cNvSpPr>
          <p:nvPr>
            <p:ph type="dt" sz="half" idx="10"/>
          </p:nvPr>
        </p:nvSpPr>
        <p:spPr/>
        <p:txBody>
          <a:bodyPr/>
          <a:lstStyle/>
          <a:p>
            <a:fld id="{6167A2FD-F512-4FC7-B76F-C393F29B0579}" type="datetime1">
              <a:rPr lang="en-US" smtClean="0"/>
              <a:t>9/4/2018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114</a:t>
            </a:fld>
            <a:endParaRPr lang="en-US" dirty="0"/>
          </a:p>
        </p:txBody>
      </p:sp>
    </p:spTree>
    <p:extLst>
      <p:ext uri="{BB962C8B-B14F-4D97-AF65-F5344CB8AC3E}">
        <p14:creationId xmlns:p14="http://schemas.microsoft.com/office/powerpoint/2010/main" val="413026648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Retail Market Testing </a:t>
            </a:r>
          </a:p>
        </p:txBody>
      </p:sp>
      <p:graphicFrame>
        <p:nvGraphicFramePr>
          <p:cNvPr id="3" name="Content Placeholder 8"/>
          <p:cNvGraphicFramePr>
            <a:graphicFrameLocks/>
          </p:cNvGraphicFramePr>
          <p:nvPr>
            <p:extLst>
              <p:ext uri="{D42A27DB-BD31-4B8C-83A1-F6EECF244321}">
                <p14:modId xmlns:p14="http://schemas.microsoft.com/office/powerpoint/2010/main" val="3717183093"/>
              </p:ext>
            </p:extLst>
          </p:nvPr>
        </p:nvGraphicFramePr>
        <p:xfrm>
          <a:off x="546811" y="1188720"/>
          <a:ext cx="8046720" cy="4225770"/>
        </p:xfrm>
        <a:graphic>
          <a:graphicData uri="http://schemas.openxmlformats.org/drawingml/2006/table">
            <a:tbl>
              <a:tblPr firstRow="1" bandRow="1">
                <a:tableStyleId>{5C22544A-7EE6-4342-B048-85BDC9FD1C3A}</a:tableStyleId>
              </a:tblPr>
              <a:tblGrid>
                <a:gridCol w="4846320">
                  <a:extLst>
                    <a:ext uri="{9D8B030D-6E8A-4147-A177-3AD203B41FA5}">
                      <a16:colId xmlns="" xmlns:a16="http://schemas.microsoft.com/office/drawing/2014/main" val="20000"/>
                    </a:ext>
                  </a:extLst>
                </a:gridCol>
                <a:gridCol w="3200400">
                  <a:extLst>
                    <a:ext uri="{9D8B030D-6E8A-4147-A177-3AD203B41FA5}">
                      <a16:colId xmlns="" xmlns:a16="http://schemas.microsoft.com/office/drawing/2014/main" val="20001"/>
                    </a:ext>
                  </a:extLst>
                </a:gridCol>
              </a:tblGrid>
              <a:tr h="548640">
                <a:tc gridSpan="2">
                  <a:txBody>
                    <a:bodyPr/>
                    <a:lstStyle/>
                    <a:p>
                      <a:pPr algn="ctr"/>
                      <a:r>
                        <a:rPr lang="en-US" sz="2000" dirty="0"/>
                        <a:t>Key Documents </a:t>
                      </a:r>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731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Description</a:t>
                      </a:r>
                    </a:p>
                  </a:txBody>
                  <a:tcPr marT="91440" marB="91440" anchor="ctr"/>
                </a:tc>
                <a:tc>
                  <a:txBody>
                    <a:bodyPr/>
                    <a:lstStyle/>
                    <a:p>
                      <a:pPr algn="ctr"/>
                      <a:r>
                        <a:rPr lang="en-US" sz="1400" b="1" dirty="0">
                          <a:solidFill>
                            <a:schemeClr val="accent1">
                              <a:lumMod val="75000"/>
                            </a:schemeClr>
                          </a:solidFill>
                        </a:rPr>
                        <a:t>File Name </a:t>
                      </a:r>
                      <a:r>
                        <a:rPr lang="en-US" sz="1400" b="1" dirty="0" smtClean="0">
                          <a:solidFill>
                            <a:schemeClr val="accent1">
                              <a:lumMod val="75000"/>
                            </a:schemeClr>
                          </a:solidFill>
                        </a:rPr>
                        <a:t>&amp; Web </a:t>
                      </a:r>
                      <a:r>
                        <a:rPr lang="en-US" sz="1400" b="1" dirty="0">
                          <a:solidFill>
                            <a:schemeClr val="accent1">
                              <a:lumMod val="75000"/>
                            </a:schemeClr>
                          </a:solidFill>
                        </a:rPr>
                        <a:t>Link to Documentation </a:t>
                      </a:r>
                    </a:p>
                  </a:txBody>
                  <a:tcPr marT="91440" marB="91440" anchor="ctr"/>
                </a:tc>
                <a:extLst>
                  <a:ext uri="{0D108BD9-81ED-4DB2-BD59-A6C34878D82A}">
                    <a16:rowId xmlns="" xmlns:a16="http://schemas.microsoft.com/office/drawing/2014/main" val="10001"/>
                  </a:ext>
                </a:extLst>
              </a:tr>
              <a:tr h="783041">
                <a:tc>
                  <a:txBody>
                    <a:bodyPr/>
                    <a:lstStyle/>
                    <a:p>
                      <a:r>
                        <a:rPr lang="en-US" sz="1600" b="0" dirty="0">
                          <a:effectLst/>
                          <a:latin typeface="Arial" panose="020B0604020202020204" pitchFamily="34" charset="0"/>
                        </a:rPr>
                        <a:t>Flight status and agenda for conference calls</a:t>
                      </a:r>
                    </a:p>
                  </a:txBody>
                  <a:tcPr marL="76200" marR="0" marT="22860" marB="22860" anchor="ctr"/>
                </a:tc>
                <a:tc>
                  <a:txBody>
                    <a:bodyPr/>
                    <a:lstStyle/>
                    <a:p>
                      <a:r>
                        <a:rPr lang="en-US" sz="1600" b="1" i="0" u="none" strike="noStrike" kern="1200" dirty="0">
                          <a:solidFill>
                            <a:schemeClr val="dk1"/>
                          </a:solidFill>
                          <a:effectLst/>
                          <a:latin typeface="+mn-lt"/>
                          <a:ea typeface="+mn-ea"/>
                          <a:cs typeface="+mn-cs"/>
                          <a:hlinkClick r:id="rId2"/>
                        </a:rPr>
                        <a:t>Daily Agenda</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4"/>
                  </a:ext>
                </a:extLst>
              </a:tr>
              <a:tr h="989065">
                <a:tc>
                  <a:txBody>
                    <a:bodyPr/>
                    <a:lstStyle/>
                    <a:p>
                      <a:pPr algn="l"/>
                      <a:r>
                        <a:rPr lang="en-US" sz="1600" b="0" i="0" kern="1200" dirty="0" smtClean="0">
                          <a:solidFill>
                            <a:schemeClr val="dk1"/>
                          </a:solidFill>
                          <a:effectLst/>
                          <a:latin typeface="+mn-lt"/>
                          <a:ea typeface="+mn-ea"/>
                          <a:cs typeface="+mn-cs"/>
                        </a:rPr>
                        <a:t>Repository </a:t>
                      </a:r>
                      <a:r>
                        <a:rPr lang="en-US" sz="1600" b="0" i="0" kern="1200" dirty="0">
                          <a:solidFill>
                            <a:schemeClr val="dk1"/>
                          </a:solidFill>
                          <a:effectLst/>
                          <a:latin typeface="+mn-lt"/>
                          <a:ea typeface="+mn-ea"/>
                          <a:cs typeface="+mn-cs"/>
                        </a:rPr>
                        <a:t>of Market Participants technical and business testing information</a:t>
                      </a:r>
                      <a:endParaRPr lang="en-US" sz="1600" b="1" dirty="0">
                        <a:solidFill>
                          <a:schemeClr val="tx1"/>
                        </a:solidFill>
                      </a:endParaRPr>
                    </a:p>
                  </a:txBody>
                  <a:tcPr marT="91440" marB="91440" anchor="ctr"/>
                </a:tc>
                <a:tc>
                  <a:txBody>
                    <a:bodyPr/>
                    <a:lstStyle/>
                    <a:p>
                      <a:r>
                        <a:rPr lang="en-US" sz="1600" b="1" i="0" u="none" strike="noStrike" kern="1200" dirty="0">
                          <a:solidFill>
                            <a:schemeClr val="dk1"/>
                          </a:solidFill>
                          <a:effectLst/>
                          <a:latin typeface="+mn-lt"/>
                          <a:ea typeface="+mn-ea"/>
                          <a:cs typeface="+mn-cs"/>
                          <a:hlinkClick r:id="rId3"/>
                        </a:rPr>
                        <a:t>Testing Worksheet</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3372732513"/>
                  </a:ext>
                </a:extLst>
              </a:tr>
              <a:tr h="1173504">
                <a:tc>
                  <a:txBody>
                    <a:bodyPr/>
                    <a:lstStyle/>
                    <a:p>
                      <a:pPr algn="l"/>
                      <a:r>
                        <a:rPr lang="en-US" sz="1600" b="0" i="0" kern="1200" dirty="0">
                          <a:solidFill>
                            <a:schemeClr val="dk1"/>
                          </a:solidFill>
                          <a:effectLst/>
                          <a:latin typeface="+mn-lt"/>
                          <a:ea typeface="+mn-ea"/>
                          <a:cs typeface="+mn-cs"/>
                        </a:rPr>
                        <a:t>Mechanism for recording and tracking flight testing progress. Market Participants update the checklist as transactions/tasks are sent and received</a:t>
                      </a:r>
                      <a:endParaRPr lang="en-US" sz="1600" b="1" dirty="0">
                        <a:solidFill>
                          <a:schemeClr val="tx1"/>
                        </a:solidFill>
                      </a:endParaRPr>
                    </a:p>
                  </a:txBody>
                  <a:tcPr marT="91440" marB="91440" anchor="ctr"/>
                </a:tc>
                <a:tc>
                  <a:txBody>
                    <a:bodyPr/>
                    <a:lstStyle/>
                    <a:p>
                      <a:r>
                        <a:rPr lang="en-US" sz="1600" b="1" i="0" u="none" strike="noStrike" kern="1200" dirty="0">
                          <a:solidFill>
                            <a:schemeClr val="dk1"/>
                          </a:solidFill>
                          <a:effectLst/>
                          <a:latin typeface="+mn-lt"/>
                          <a:ea typeface="+mn-ea"/>
                          <a:cs typeface="+mn-cs"/>
                          <a:hlinkClick r:id="rId4"/>
                        </a:rPr>
                        <a:t>Checklist</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4241509592"/>
                  </a:ext>
                </a:extLst>
              </a:tr>
            </a:tbl>
          </a:graphicData>
        </a:graphic>
      </p:graphicFrame>
      <p:pic>
        <p:nvPicPr>
          <p:cNvPr id="4" name="Picture 3">
            <a:extLst>
              <a:ext uri="{FF2B5EF4-FFF2-40B4-BE49-F238E27FC236}">
                <a16:creationId xmlns="" xmlns:a16="http://schemas.microsoft.com/office/drawing/2014/main" id="{159D95CF-06F9-488E-AE41-23F31F9C9A64}"/>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7560390" y="4349758"/>
            <a:ext cx="929813" cy="929813"/>
          </a:xfrm>
          <a:prstGeom prst="rect">
            <a:avLst/>
          </a:prstGeom>
        </p:spPr>
      </p:pic>
      <p:sp>
        <p:nvSpPr>
          <p:cNvPr id="2" name="Date Placeholder 1"/>
          <p:cNvSpPr>
            <a:spLocks noGrp="1"/>
          </p:cNvSpPr>
          <p:nvPr>
            <p:ph type="dt" sz="half" idx="10"/>
          </p:nvPr>
        </p:nvSpPr>
        <p:spPr/>
        <p:txBody>
          <a:bodyPr/>
          <a:lstStyle/>
          <a:p>
            <a:fld id="{47CD72B0-4BCE-499F-8111-6863D3777C2D}" type="datetime1">
              <a:rPr lang="en-US" smtClean="0"/>
              <a:t>9/4/2018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115</a:t>
            </a:fld>
            <a:endParaRPr lang="en-US" dirty="0"/>
          </a:p>
        </p:txBody>
      </p:sp>
    </p:spTree>
    <p:extLst>
      <p:ext uri="{BB962C8B-B14F-4D97-AF65-F5344CB8AC3E}">
        <p14:creationId xmlns:p14="http://schemas.microsoft.com/office/powerpoint/2010/main" val="295475060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Retail Market Testing </a:t>
            </a:r>
          </a:p>
        </p:txBody>
      </p:sp>
      <p:graphicFrame>
        <p:nvGraphicFramePr>
          <p:cNvPr id="3" name="Content Placeholder 8"/>
          <p:cNvGraphicFramePr>
            <a:graphicFrameLocks/>
          </p:cNvGraphicFramePr>
          <p:nvPr>
            <p:extLst>
              <p:ext uri="{D42A27DB-BD31-4B8C-83A1-F6EECF244321}">
                <p14:modId xmlns:p14="http://schemas.microsoft.com/office/powerpoint/2010/main" val="486351212"/>
              </p:ext>
            </p:extLst>
          </p:nvPr>
        </p:nvGraphicFramePr>
        <p:xfrm>
          <a:off x="548640" y="1188720"/>
          <a:ext cx="8046720" cy="4120413"/>
        </p:xfrm>
        <a:graphic>
          <a:graphicData uri="http://schemas.openxmlformats.org/drawingml/2006/table">
            <a:tbl>
              <a:tblPr firstRow="1" bandRow="1">
                <a:tableStyleId>{5C22544A-7EE6-4342-B048-85BDC9FD1C3A}</a:tableStyleId>
              </a:tblPr>
              <a:tblGrid>
                <a:gridCol w="4846320">
                  <a:extLst>
                    <a:ext uri="{9D8B030D-6E8A-4147-A177-3AD203B41FA5}">
                      <a16:colId xmlns="" xmlns:a16="http://schemas.microsoft.com/office/drawing/2014/main" val="20000"/>
                    </a:ext>
                  </a:extLst>
                </a:gridCol>
                <a:gridCol w="3200400">
                  <a:extLst>
                    <a:ext uri="{9D8B030D-6E8A-4147-A177-3AD203B41FA5}">
                      <a16:colId xmlns="" xmlns:a16="http://schemas.microsoft.com/office/drawing/2014/main" val="20001"/>
                    </a:ext>
                  </a:extLst>
                </a:gridCol>
              </a:tblGrid>
              <a:tr h="548640">
                <a:tc gridSpan="2">
                  <a:txBody>
                    <a:bodyPr/>
                    <a:lstStyle/>
                    <a:p>
                      <a:pPr algn="ctr"/>
                      <a:r>
                        <a:rPr lang="en-US" sz="2000" dirty="0"/>
                        <a:t>Key Documents </a:t>
                      </a:r>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731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Description</a:t>
                      </a:r>
                    </a:p>
                  </a:txBody>
                  <a:tcPr marT="91440" marB="91440" anchor="ctr"/>
                </a:tc>
                <a:tc>
                  <a:txBody>
                    <a:bodyPr/>
                    <a:lstStyle/>
                    <a:p>
                      <a:pPr algn="ctr"/>
                      <a:r>
                        <a:rPr lang="en-US" sz="1400" b="1" dirty="0">
                          <a:solidFill>
                            <a:schemeClr val="accent1">
                              <a:lumMod val="75000"/>
                            </a:schemeClr>
                          </a:solidFill>
                        </a:rPr>
                        <a:t>File Name </a:t>
                      </a:r>
                      <a:r>
                        <a:rPr lang="en-US" sz="1400" b="1" dirty="0" smtClean="0">
                          <a:solidFill>
                            <a:schemeClr val="accent1">
                              <a:lumMod val="75000"/>
                            </a:schemeClr>
                          </a:solidFill>
                        </a:rPr>
                        <a:t>&amp;</a:t>
                      </a:r>
                      <a:r>
                        <a:rPr lang="en-US" sz="1400" b="1" baseline="0" dirty="0" smtClean="0">
                          <a:solidFill>
                            <a:schemeClr val="accent1">
                              <a:lumMod val="75000"/>
                            </a:schemeClr>
                          </a:solidFill>
                        </a:rPr>
                        <a:t> </a:t>
                      </a:r>
                      <a:r>
                        <a:rPr lang="en-US" sz="1400" b="1" dirty="0" smtClean="0">
                          <a:solidFill>
                            <a:schemeClr val="accent1">
                              <a:lumMod val="75000"/>
                            </a:schemeClr>
                          </a:solidFill>
                        </a:rPr>
                        <a:t>Web </a:t>
                      </a:r>
                      <a:r>
                        <a:rPr lang="en-US" sz="1400" b="1" dirty="0">
                          <a:solidFill>
                            <a:schemeClr val="accent1">
                              <a:lumMod val="75000"/>
                            </a:schemeClr>
                          </a:solidFill>
                        </a:rPr>
                        <a:t>Link to Documentation </a:t>
                      </a:r>
                    </a:p>
                  </a:txBody>
                  <a:tcPr marT="91440" marB="91440" anchor="ctr"/>
                </a:tc>
                <a:extLst>
                  <a:ext uri="{0D108BD9-81ED-4DB2-BD59-A6C34878D82A}">
                    <a16:rowId xmlns="" xmlns:a16="http://schemas.microsoft.com/office/drawing/2014/main" val="10001"/>
                  </a:ext>
                </a:extLst>
              </a:tr>
              <a:tr h="944836">
                <a:tc>
                  <a:txBody>
                    <a:bodyPr/>
                    <a:lstStyle/>
                    <a:p>
                      <a:pPr algn="l"/>
                      <a:r>
                        <a:rPr lang="en-US" sz="1600" b="0" i="0" kern="1200" dirty="0" smtClean="0">
                          <a:solidFill>
                            <a:schemeClr val="dk1"/>
                          </a:solidFill>
                          <a:effectLst/>
                          <a:latin typeface="+mn-lt"/>
                          <a:ea typeface="+mn-ea"/>
                          <a:cs typeface="+mn-cs"/>
                        </a:rPr>
                        <a:t>Testing </a:t>
                      </a:r>
                      <a:r>
                        <a:rPr lang="en-US" sz="1600" b="0" i="0" kern="1200" dirty="0">
                          <a:solidFill>
                            <a:schemeClr val="dk1"/>
                          </a:solidFill>
                          <a:effectLst/>
                          <a:latin typeface="+mn-lt"/>
                          <a:ea typeface="+mn-ea"/>
                          <a:cs typeface="+mn-cs"/>
                        </a:rPr>
                        <a:t>scenarios to be executed during flight tests. Ability to download script </a:t>
                      </a:r>
                      <a:r>
                        <a:rPr lang="en-US" sz="1600" b="0" i="0" kern="1200" dirty="0" smtClean="0">
                          <a:solidFill>
                            <a:schemeClr val="dk1"/>
                          </a:solidFill>
                          <a:effectLst/>
                          <a:latin typeface="+mn-lt"/>
                          <a:ea typeface="+mn-ea"/>
                          <a:cs typeface="+mn-cs"/>
                        </a:rPr>
                        <a:t>workbook</a:t>
                      </a:r>
                      <a:endParaRPr lang="en-US" sz="1600" b="1" dirty="0">
                        <a:solidFill>
                          <a:schemeClr val="tx1"/>
                        </a:solidFill>
                      </a:endParaRPr>
                    </a:p>
                  </a:txBody>
                  <a:tcPr marT="91440" marB="91440" anchor="ctr"/>
                </a:tc>
                <a:tc>
                  <a:txBody>
                    <a:bodyPr/>
                    <a:lstStyle/>
                    <a:p>
                      <a:r>
                        <a:rPr lang="en-US" sz="1600" b="1" i="0" u="sng" kern="1200" dirty="0">
                          <a:solidFill>
                            <a:schemeClr val="dk1"/>
                          </a:solidFill>
                          <a:effectLst/>
                          <a:latin typeface="+mn-lt"/>
                          <a:ea typeface="+mn-ea"/>
                          <a:cs typeface="+mn-cs"/>
                          <a:hlinkClick r:id="rId2"/>
                        </a:rPr>
                        <a:t>Scripts</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4241509592"/>
                  </a:ext>
                </a:extLst>
              </a:tr>
              <a:tr h="708544">
                <a:tc>
                  <a:txBody>
                    <a:bodyPr/>
                    <a:lstStyle/>
                    <a:p>
                      <a:pPr algn="l"/>
                      <a:r>
                        <a:rPr lang="en-US" sz="1600" b="0" i="0" kern="1200" dirty="0">
                          <a:solidFill>
                            <a:schemeClr val="dk1"/>
                          </a:solidFill>
                          <a:effectLst/>
                          <a:latin typeface="+mn-lt"/>
                          <a:ea typeface="+mn-ea"/>
                          <a:cs typeface="+mn-cs"/>
                        </a:rPr>
                        <a:t>Document repository</a:t>
                      </a:r>
                      <a:endParaRPr lang="en-US" sz="1600" b="1" dirty="0">
                        <a:solidFill>
                          <a:schemeClr val="tx1"/>
                        </a:solidFill>
                      </a:endParaRPr>
                    </a:p>
                  </a:txBody>
                  <a:tcPr marT="91440" marB="91440" anchor="ctr"/>
                </a:tc>
                <a:tc>
                  <a:txBody>
                    <a:bodyPr/>
                    <a:lstStyle/>
                    <a:p>
                      <a:r>
                        <a:rPr lang="en-US" sz="1600" b="1" i="0" u="none" strike="noStrike" kern="1200" dirty="0">
                          <a:solidFill>
                            <a:schemeClr val="dk1"/>
                          </a:solidFill>
                          <a:effectLst/>
                          <a:latin typeface="+mn-lt"/>
                          <a:ea typeface="+mn-ea"/>
                          <a:cs typeface="+mn-cs"/>
                          <a:hlinkClick r:id="rId3"/>
                        </a:rPr>
                        <a:t>File Cabinet</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2462836714"/>
                  </a:ext>
                </a:extLst>
              </a:tr>
              <a:tr h="1186873">
                <a:tc>
                  <a:txBody>
                    <a:bodyPr/>
                    <a:lstStyle/>
                    <a:p>
                      <a:r>
                        <a:rPr lang="en-US" sz="1600" b="0" dirty="0" smtClean="0">
                          <a:effectLst/>
                          <a:latin typeface="Arial" panose="020B0604020202020204" pitchFamily="34" charset="0"/>
                        </a:rPr>
                        <a:t>Business </a:t>
                      </a:r>
                      <a:r>
                        <a:rPr lang="en-US" sz="1600" b="0" dirty="0">
                          <a:effectLst/>
                          <a:latin typeface="Arial" panose="020B0604020202020204" pitchFamily="34" charset="0"/>
                        </a:rPr>
                        <a:t>and technical contact information for all Market Participants that is populated from each respective Testing Worksheet</a:t>
                      </a:r>
                    </a:p>
                  </a:txBody>
                  <a:tcPr marL="76200" marR="0" marT="22860" marB="22860" anchor="ctr"/>
                </a:tc>
                <a:tc>
                  <a:txBody>
                    <a:bodyPr/>
                    <a:lstStyle/>
                    <a:p>
                      <a:r>
                        <a:rPr lang="en-US" sz="1600" b="1" i="0" u="none" strike="noStrike" kern="1200" dirty="0">
                          <a:solidFill>
                            <a:schemeClr val="dk1"/>
                          </a:solidFill>
                          <a:effectLst/>
                          <a:latin typeface="+mn-lt"/>
                          <a:ea typeface="+mn-ea"/>
                          <a:cs typeface="+mn-cs"/>
                          <a:hlinkClick r:id="rId4"/>
                        </a:rPr>
                        <a:t>Contacts</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663160341"/>
                  </a:ext>
                </a:extLst>
              </a:tr>
            </a:tbl>
          </a:graphicData>
        </a:graphic>
      </p:graphicFrame>
      <p:sp>
        <p:nvSpPr>
          <p:cNvPr id="2" name="Date Placeholder 1"/>
          <p:cNvSpPr>
            <a:spLocks noGrp="1"/>
          </p:cNvSpPr>
          <p:nvPr>
            <p:ph type="dt" sz="half" idx="10"/>
          </p:nvPr>
        </p:nvSpPr>
        <p:spPr/>
        <p:txBody>
          <a:bodyPr/>
          <a:lstStyle/>
          <a:p>
            <a:fld id="{98A1BD7F-194A-4035-9D6D-D9CDAB65DA38}" type="datetime1">
              <a:rPr lang="en-US" smtClean="0"/>
              <a:t>9/4/2018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116</a:t>
            </a:fld>
            <a:endParaRPr lang="en-US" dirty="0"/>
          </a:p>
        </p:txBody>
      </p:sp>
    </p:spTree>
    <p:extLst>
      <p:ext uri="{BB962C8B-B14F-4D97-AF65-F5344CB8AC3E}">
        <p14:creationId xmlns:p14="http://schemas.microsoft.com/office/powerpoint/2010/main" val="2793376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9/4/2018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12</a:t>
            </a:fld>
            <a:endParaRPr lang="en-US" dirty="0"/>
          </a:p>
        </p:txBody>
      </p:sp>
      <p:sp>
        <p:nvSpPr>
          <p:cNvPr id="5" name="Title 4"/>
          <p:cNvSpPr>
            <a:spLocks noGrp="1"/>
          </p:cNvSpPr>
          <p:nvPr>
            <p:ph type="title"/>
          </p:nvPr>
        </p:nvSpPr>
        <p:spPr/>
        <p:txBody>
          <a:bodyPr/>
          <a:lstStyle/>
          <a:p>
            <a:r>
              <a:rPr lang="en-US" dirty="0">
                <a:solidFill>
                  <a:schemeClr val="tx1"/>
                </a:solidFill>
              </a:rPr>
              <a:t>Acronyms</a:t>
            </a:r>
          </a:p>
        </p:txBody>
      </p:sp>
      <p:sp>
        <p:nvSpPr>
          <p:cNvPr id="6" name="TextBox 3">
            <a:extLst>
              <a:ext uri="{FF2B5EF4-FFF2-40B4-BE49-F238E27FC236}">
                <a16:creationId xmlns:lc="http://schemas.openxmlformats.org/drawingml/2006/lockedCanvas" xmlns:a16="http://schemas.microsoft.com/office/drawing/2014/main" xmlns="" id="{639E80A4-9F4F-4264-9E5D-58385211A75B}"/>
              </a:ext>
            </a:extLst>
          </p:cNvPr>
          <p:cNvSpPr txBox="1"/>
          <p:nvPr/>
        </p:nvSpPr>
        <p:spPr>
          <a:xfrm>
            <a:off x="457200" y="1188720"/>
            <a:ext cx="8534400" cy="4524315"/>
          </a:xfrm>
          <a:prstGeom prst="rect">
            <a:avLst/>
          </a:prstGeom>
          <a:noFill/>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2400"/>
              </a:spcBef>
            </a:pPr>
            <a:r>
              <a:rPr lang="en-US" sz="2400" b="1" dirty="0">
                <a:solidFill>
                  <a:schemeClr val="tx1">
                    <a:lumMod val="75000"/>
                    <a:lumOff val="25000"/>
                  </a:schemeClr>
                </a:solidFill>
              </a:rPr>
              <a:t>TX SET – 	</a:t>
            </a:r>
            <a:r>
              <a:rPr lang="en-US" sz="2400" i="1" dirty="0" smtClean="0">
                <a:solidFill>
                  <a:schemeClr val="tx1">
                    <a:lumMod val="75000"/>
                    <a:lumOff val="25000"/>
                  </a:schemeClr>
                </a:solidFill>
              </a:rPr>
              <a:t>Texas </a:t>
            </a:r>
            <a:r>
              <a:rPr lang="en-US" sz="2400" i="1" dirty="0">
                <a:solidFill>
                  <a:schemeClr val="tx1">
                    <a:lumMod val="75000"/>
                    <a:lumOff val="25000"/>
                  </a:schemeClr>
                </a:solidFill>
              </a:rPr>
              <a:t>Standard Electronic </a:t>
            </a:r>
            <a:r>
              <a:rPr lang="en-US" sz="2400" i="1" dirty="0" smtClean="0">
                <a:solidFill>
                  <a:schemeClr val="tx1">
                    <a:lumMod val="75000"/>
                    <a:lumOff val="25000"/>
                  </a:schemeClr>
                </a:solidFill>
              </a:rPr>
              <a:t>Transactions</a:t>
            </a:r>
          </a:p>
          <a:p>
            <a:pPr>
              <a:spcBef>
                <a:spcPts val="2400"/>
              </a:spcBef>
            </a:pPr>
            <a:r>
              <a:rPr lang="en-US" sz="2400" b="1" dirty="0" smtClean="0">
                <a:solidFill>
                  <a:schemeClr val="tx1">
                    <a:lumMod val="75000"/>
                    <a:lumOff val="25000"/>
                  </a:schemeClr>
                </a:solidFill>
              </a:rPr>
              <a:t>PURA –	 </a:t>
            </a:r>
            <a:r>
              <a:rPr lang="en-US" sz="2400" i="1" dirty="0">
                <a:solidFill>
                  <a:schemeClr val="tx1">
                    <a:lumMod val="75000"/>
                    <a:lumOff val="25000"/>
                  </a:schemeClr>
                </a:solidFill>
              </a:rPr>
              <a:t>Public Utilities Regulatory </a:t>
            </a:r>
            <a:r>
              <a:rPr lang="en-US" sz="2400" i="1" dirty="0" smtClean="0">
                <a:solidFill>
                  <a:schemeClr val="tx1">
                    <a:lumMod val="75000"/>
                    <a:lumOff val="25000"/>
                  </a:schemeClr>
                </a:solidFill>
              </a:rPr>
              <a:t>Act</a:t>
            </a:r>
            <a:endParaRPr lang="en-US" sz="2400" i="1" dirty="0">
              <a:solidFill>
                <a:schemeClr val="tx1">
                  <a:lumMod val="75000"/>
                  <a:lumOff val="25000"/>
                </a:schemeClr>
              </a:solidFill>
            </a:endParaRPr>
          </a:p>
          <a:p>
            <a:pPr>
              <a:spcBef>
                <a:spcPts val="2400"/>
              </a:spcBef>
            </a:pPr>
            <a:r>
              <a:rPr lang="en-US" sz="2400" b="1" dirty="0">
                <a:solidFill>
                  <a:schemeClr val="tx1">
                    <a:lumMod val="75000"/>
                    <a:lumOff val="25000"/>
                  </a:schemeClr>
                </a:solidFill>
              </a:rPr>
              <a:t>PUCT – </a:t>
            </a:r>
            <a:r>
              <a:rPr lang="en-US" sz="2400" b="1" dirty="0" smtClean="0">
                <a:solidFill>
                  <a:schemeClr val="tx1">
                    <a:lumMod val="75000"/>
                    <a:lumOff val="25000"/>
                  </a:schemeClr>
                </a:solidFill>
              </a:rPr>
              <a:t>	</a:t>
            </a:r>
            <a:r>
              <a:rPr lang="en-US" sz="2400" i="1" dirty="0" smtClean="0">
                <a:solidFill>
                  <a:schemeClr val="tx1">
                    <a:lumMod val="75000"/>
                    <a:lumOff val="25000"/>
                  </a:schemeClr>
                </a:solidFill>
              </a:rPr>
              <a:t>Public </a:t>
            </a:r>
            <a:r>
              <a:rPr lang="en-US" sz="2400" i="1" dirty="0">
                <a:solidFill>
                  <a:schemeClr val="tx1">
                    <a:lumMod val="75000"/>
                    <a:lumOff val="25000"/>
                  </a:schemeClr>
                </a:solidFill>
              </a:rPr>
              <a:t>Utility Commission of </a:t>
            </a:r>
            <a:r>
              <a:rPr lang="en-US" sz="2400" i="1" dirty="0" smtClean="0">
                <a:solidFill>
                  <a:schemeClr val="tx1">
                    <a:lumMod val="75000"/>
                    <a:lumOff val="25000"/>
                  </a:schemeClr>
                </a:solidFill>
              </a:rPr>
              <a:t>Texas</a:t>
            </a:r>
            <a:endParaRPr lang="en-US" sz="2400" i="1" dirty="0">
              <a:solidFill>
                <a:schemeClr val="tx1">
                  <a:lumMod val="75000"/>
                  <a:lumOff val="25000"/>
                </a:schemeClr>
              </a:solidFill>
            </a:endParaRPr>
          </a:p>
          <a:p>
            <a:pPr>
              <a:spcBef>
                <a:spcPts val="2400"/>
              </a:spcBef>
            </a:pPr>
            <a:r>
              <a:rPr lang="en-US" sz="2400" b="1" dirty="0">
                <a:solidFill>
                  <a:schemeClr val="tx1">
                    <a:lumMod val="75000"/>
                    <a:lumOff val="25000"/>
                  </a:schemeClr>
                </a:solidFill>
              </a:rPr>
              <a:t>ERCOT – </a:t>
            </a:r>
            <a:r>
              <a:rPr lang="en-US" sz="2400" b="1" dirty="0" smtClean="0">
                <a:solidFill>
                  <a:schemeClr val="tx1">
                    <a:lumMod val="75000"/>
                    <a:lumOff val="25000"/>
                  </a:schemeClr>
                </a:solidFill>
              </a:rPr>
              <a:t>	</a:t>
            </a:r>
            <a:r>
              <a:rPr lang="en-US" sz="2400" i="1" dirty="0" smtClean="0">
                <a:solidFill>
                  <a:schemeClr val="tx1">
                    <a:lumMod val="75000"/>
                    <a:lumOff val="25000"/>
                  </a:schemeClr>
                </a:solidFill>
              </a:rPr>
              <a:t>Electric </a:t>
            </a:r>
            <a:r>
              <a:rPr lang="en-US" sz="2400" i="1" dirty="0">
                <a:solidFill>
                  <a:schemeClr val="tx1">
                    <a:lumMod val="75000"/>
                    <a:lumOff val="25000"/>
                  </a:schemeClr>
                </a:solidFill>
              </a:rPr>
              <a:t>Reliability Council of </a:t>
            </a:r>
            <a:r>
              <a:rPr lang="en-US" sz="2400" i="1" dirty="0" smtClean="0">
                <a:solidFill>
                  <a:schemeClr val="tx1">
                    <a:lumMod val="75000"/>
                    <a:lumOff val="25000"/>
                  </a:schemeClr>
                </a:solidFill>
              </a:rPr>
              <a:t>Texas</a:t>
            </a:r>
            <a:endParaRPr lang="en-US" sz="2400" i="1" dirty="0">
              <a:solidFill>
                <a:schemeClr val="tx1">
                  <a:lumMod val="75000"/>
                  <a:lumOff val="25000"/>
                </a:schemeClr>
              </a:solidFill>
            </a:endParaRPr>
          </a:p>
          <a:p>
            <a:pPr>
              <a:spcBef>
                <a:spcPts val="2400"/>
              </a:spcBef>
            </a:pPr>
            <a:r>
              <a:rPr lang="en-US" sz="2400" b="1" dirty="0">
                <a:solidFill>
                  <a:schemeClr val="tx1">
                    <a:lumMod val="75000"/>
                    <a:lumOff val="25000"/>
                  </a:schemeClr>
                </a:solidFill>
              </a:rPr>
              <a:t>NAESB – </a:t>
            </a:r>
            <a:r>
              <a:rPr lang="en-US" sz="2400" b="1" dirty="0" smtClean="0">
                <a:solidFill>
                  <a:schemeClr val="tx1">
                    <a:lumMod val="75000"/>
                    <a:lumOff val="25000"/>
                  </a:schemeClr>
                </a:solidFill>
              </a:rPr>
              <a:t>	</a:t>
            </a:r>
            <a:r>
              <a:rPr lang="en-US" sz="2400" i="1" dirty="0" smtClean="0">
                <a:solidFill>
                  <a:schemeClr val="tx1">
                    <a:lumMod val="75000"/>
                    <a:lumOff val="25000"/>
                  </a:schemeClr>
                </a:solidFill>
              </a:rPr>
              <a:t>North </a:t>
            </a:r>
            <a:r>
              <a:rPr lang="en-US" sz="2400" i="1" dirty="0">
                <a:solidFill>
                  <a:schemeClr val="tx1">
                    <a:lumMod val="75000"/>
                    <a:lumOff val="25000"/>
                  </a:schemeClr>
                </a:solidFill>
              </a:rPr>
              <a:t>American Energy Standards </a:t>
            </a:r>
            <a:r>
              <a:rPr lang="en-US" sz="2400" i="1" dirty="0" smtClean="0">
                <a:solidFill>
                  <a:schemeClr val="tx1">
                    <a:lumMod val="75000"/>
                    <a:lumOff val="25000"/>
                  </a:schemeClr>
                </a:solidFill>
              </a:rPr>
              <a:t>Board</a:t>
            </a:r>
            <a:endParaRPr lang="en-US" sz="2400" i="1" dirty="0">
              <a:solidFill>
                <a:schemeClr val="tx1">
                  <a:lumMod val="75000"/>
                  <a:lumOff val="25000"/>
                </a:schemeClr>
              </a:solidFill>
            </a:endParaRPr>
          </a:p>
          <a:p>
            <a:pPr>
              <a:spcBef>
                <a:spcPts val="2400"/>
              </a:spcBef>
            </a:pPr>
            <a:r>
              <a:rPr lang="en-US" sz="2400" b="1" dirty="0">
                <a:solidFill>
                  <a:schemeClr val="tx1">
                    <a:lumMod val="75000"/>
                    <a:lumOff val="25000"/>
                  </a:schemeClr>
                </a:solidFill>
              </a:rPr>
              <a:t>MP – </a:t>
            </a:r>
            <a:r>
              <a:rPr lang="en-US" sz="2400" b="1" dirty="0" smtClean="0">
                <a:solidFill>
                  <a:schemeClr val="tx1">
                    <a:lumMod val="75000"/>
                    <a:lumOff val="25000"/>
                  </a:schemeClr>
                </a:solidFill>
              </a:rPr>
              <a:t>		</a:t>
            </a:r>
            <a:r>
              <a:rPr lang="en-US" sz="2400" i="1" dirty="0" smtClean="0">
                <a:solidFill>
                  <a:schemeClr val="tx1">
                    <a:lumMod val="75000"/>
                    <a:lumOff val="25000"/>
                  </a:schemeClr>
                </a:solidFill>
              </a:rPr>
              <a:t>Market Participant</a:t>
            </a:r>
          </a:p>
          <a:p>
            <a:pPr>
              <a:spcBef>
                <a:spcPts val="2400"/>
              </a:spcBef>
            </a:pPr>
            <a:r>
              <a:rPr lang="en-US" sz="2400" b="1" dirty="0" smtClean="0">
                <a:solidFill>
                  <a:schemeClr val="tx1">
                    <a:lumMod val="75000"/>
                    <a:lumOff val="25000"/>
                  </a:schemeClr>
                </a:solidFill>
              </a:rPr>
              <a:t>ESI </a:t>
            </a:r>
            <a:r>
              <a:rPr lang="en-US" sz="2400" b="1" dirty="0">
                <a:solidFill>
                  <a:schemeClr val="tx1">
                    <a:lumMod val="75000"/>
                    <a:lumOff val="25000"/>
                  </a:schemeClr>
                </a:solidFill>
              </a:rPr>
              <a:t>ID – </a:t>
            </a:r>
            <a:r>
              <a:rPr lang="en-US" sz="2400" b="1" dirty="0" smtClean="0">
                <a:solidFill>
                  <a:schemeClr val="tx1">
                    <a:lumMod val="75000"/>
                    <a:lumOff val="25000"/>
                  </a:schemeClr>
                </a:solidFill>
              </a:rPr>
              <a:t>	</a:t>
            </a:r>
            <a:r>
              <a:rPr lang="en-US" sz="2400" i="1" dirty="0" smtClean="0">
                <a:solidFill>
                  <a:schemeClr val="tx1">
                    <a:lumMod val="75000"/>
                    <a:lumOff val="25000"/>
                  </a:schemeClr>
                </a:solidFill>
              </a:rPr>
              <a:t>Electric </a:t>
            </a:r>
            <a:r>
              <a:rPr lang="en-US" sz="2400" i="1" dirty="0">
                <a:solidFill>
                  <a:schemeClr val="tx1">
                    <a:lumMod val="75000"/>
                    <a:lumOff val="25000"/>
                  </a:schemeClr>
                </a:solidFill>
              </a:rPr>
              <a:t>Service Identifier </a:t>
            </a:r>
            <a:endParaRPr lang="en-US" sz="2400" b="1" dirty="0">
              <a:solidFill>
                <a:schemeClr val="tx1">
                  <a:lumMod val="75000"/>
                  <a:lumOff val="25000"/>
                </a:schemeClr>
              </a:solidFill>
            </a:endParaRPr>
          </a:p>
        </p:txBody>
      </p:sp>
      <p:sp>
        <p:nvSpPr>
          <p:cNvPr id="7" name="Rectangle 6" hidden="1"/>
          <p:cNvSpPr/>
          <p:nvPr/>
        </p:nvSpPr>
        <p:spPr>
          <a:xfrm>
            <a:off x="1690554" y="1172074"/>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hidden="1"/>
          <p:cNvSpPr/>
          <p:nvPr/>
        </p:nvSpPr>
        <p:spPr>
          <a:xfrm>
            <a:off x="1707972" y="1892698"/>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hidden="1"/>
          <p:cNvSpPr/>
          <p:nvPr/>
        </p:nvSpPr>
        <p:spPr>
          <a:xfrm>
            <a:off x="1673136" y="2553131"/>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hidden="1"/>
          <p:cNvSpPr/>
          <p:nvPr/>
        </p:nvSpPr>
        <p:spPr>
          <a:xfrm>
            <a:off x="1915876" y="3230986"/>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hidden="1"/>
          <p:cNvSpPr/>
          <p:nvPr/>
        </p:nvSpPr>
        <p:spPr>
          <a:xfrm>
            <a:off x="1915876" y="3902060"/>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hidden="1"/>
          <p:cNvSpPr/>
          <p:nvPr/>
        </p:nvSpPr>
        <p:spPr>
          <a:xfrm>
            <a:off x="1287980" y="4577979"/>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hidden="1"/>
          <p:cNvSpPr/>
          <p:nvPr/>
        </p:nvSpPr>
        <p:spPr>
          <a:xfrm>
            <a:off x="1713417" y="5241306"/>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77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5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0" nodeType="clickEffect">
                                  <p:stCondLst>
                                    <p:cond delay="0"/>
                                  </p:stCondLst>
                                  <p:childTnLst>
                                    <p:animEffect transition="out" filter="wipe(left)">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fade">
                                      <p:cBhvr>
                                        <p:cTn id="47" dur="500"/>
                                        <p:tgtEl>
                                          <p:spTgt spid="6">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xit" presetSubtype="8" fill="hold" grpId="0" nodeType="clickEffect">
                                  <p:stCondLst>
                                    <p:cond delay="0"/>
                                  </p:stCondLst>
                                  <p:childTnLst>
                                    <p:animEffect transition="out" filter="wipe(left)">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5" end="5"/>
                                            </p:txEl>
                                          </p:spTgt>
                                        </p:tgtEl>
                                        <p:attrNameLst>
                                          <p:attrName>style.visibility</p:attrName>
                                        </p:attrNameLst>
                                      </p:cBhvr>
                                      <p:to>
                                        <p:strVal val="visible"/>
                                      </p:to>
                                    </p:set>
                                    <p:animEffect transition="in" filter="fade">
                                      <p:cBhvr>
                                        <p:cTn id="57" dur="500"/>
                                        <p:tgtEl>
                                          <p:spTgt spid="6">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xit" presetSubtype="8" fill="hold" grpId="0" nodeType="clickEffect">
                                  <p:stCondLst>
                                    <p:cond delay="0"/>
                                  </p:stCondLst>
                                  <p:childTnLst>
                                    <p:animEffect transition="out" filter="wipe(left)">
                                      <p:cBhvr>
                                        <p:cTn id="61" dur="500"/>
                                        <p:tgtEl>
                                          <p:spTgt spid="12"/>
                                        </p:tgtEl>
                                      </p:cBhvr>
                                    </p:animEffect>
                                    <p:set>
                                      <p:cBhvr>
                                        <p:cTn id="62" dur="1" fill="hold">
                                          <p:stCondLst>
                                            <p:cond delay="499"/>
                                          </p:stCondLst>
                                        </p:cTn>
                                        <p:tgtEl>
                                          <p:spTgt spid="1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6" end="6"/>
                                            </p:txEl>
                                          </p:spTgt>
                                        </p:tgtEl>
                                        <p:attrNameLst>
                                          <p:attrName>style.visibility</p:attrName>
                                        </p:attrNameLst>
                                      </p:cBhvr>
                                      <p:to>
                                        <p:strVal val="visible"/>
                                      </p:to>
                                    </p:set>
                                    <p:animEffect transition="in" filter="fade">
                                      <p:cBhvr>
                                        <p:cTn id="67" dur="500"/>
                                        <p:tgtEl>
                                          <p:spTgt spid="6">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xit" presetSubtype="8" fill="hold" grpId="0" nodeType="clickEffect">
                                  <p:stCondLst>
                                    <p:cond delay="0"/>
                                  </p:stCondLst>
                                  <p:childTnLst>
                                    <p:animEffect transition="out" filter="wipe(left)">
                                      <p:cBhvr>
                                        <p:cTn id="71" dur="500"/>
                                        <p:tgtEl>
                                          <p:spTgt spid="13"/>
                                        </p:tgtEl>
                                      </p:cBhvr>
                                    </p:animEffect>
                                    <p:set>
                                      <p:cBhvr>
                                        <p:cTn id="7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9/4/2018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13</a:t>
            </a:fld>
            <a:endParaRPr lang="en-US" dirty="0"/>
          </a:p>
        </p:txBody>
      </p:sp>
      <p:sp>
        <p:nvSpPr>
          <p:cNvPr id="5" name="Title 4"/>
          <p:cNvSpPr>
            <a:spLocks noGrp="1"/>
          </p:cNvSpPr>
          <p:nvPr>
            <p:ph type="title"/>
          </p:nvPr>
        </p:nvSpPr>
        <p:spPr/>
        <p:txBody>
          <a:bodyPr/>
          <a:lstStyle/>
          <a:p>
            <a:r>
              <a:rPr lang="en-US" dirty="0">
                <a:solidFill>
                  <a:schemeClr val="tx1"/>
                </a:solidFill>
              </a:rPr>
              <a:t>Acronyms</a:t>
            </a:r>
            <a:endParaRPr lang="en-US" dirty="0"/>
          </a:p>
        </p:txBody>
      </p:sp>
      <p:graphicFrame>
        <p:nvGraphicFramePr>
          <p:cNvPr id="6" name="Diagram 5">
            <a:extLst>
              <a:ext uri="{FF2B5EF4-FFF2-40B4-BE49-F238E27FC236}">
                <a16:creationId xmlns:lc="http://schemas.openxmlformats.org/drawingml/2006/lockedCanvas" xmlns:a16="http://schemas.microsoft.com/office/drawing/2014/main" xmlns="" id="{0C054702-2979-43D3-83DD-35689189AE16}"/>
              </a:ext>
            </a:extLst>
          </p:cNvPr>
          <p:cNvGraphicFramePr/>
          <p:nvPr>
            <p:extLst>
              <p:ext uri="{D42A27DB-BD31-4B8C-83A1-F6EECF244321}">
                <p14:modId xmlns:p14="http://schemas.microsoft.com/office/powerpoint/2010/main" val="1057572954"/>
              </p:ext>
            </p:extLst>
          </p:nvPr>
        </p:nvGraphicFramePr>
        <p:xfrm>
          <a:off x="1219200" y="921153"/>
          <a:ext cx="6096000" cy="401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lc="http://schemas.openxmlformats.org/drawingml/2006/lockedCanvas" xmlns:a16="http://schemas.microsoft.com/office/drawing/2014/main" xmlns="" id="{CC0CE379-3047-4C18-92B7-0E4BC5719389}"/>
              </a:ext>
            </a:extLst>
          </p:cNvPr>
          <p:cNvGraphicFramePr/>
          <p:nvPr>
            <p:extLst>
              <p:ext uri="{D42A27DB-BD31-4B8C-83A1-F6EECF244321}">
                <p14:modId xmlns:p14="http://schemas.microsoft.com/office/powerpoint/2010/main" val="2284397654"/>
              </p:ext>
            </p:extLst>
          </p:nvPr>
        </p:nvGraphicFramePr>
        <p:xfrm>
          <a:off x="2000250" y="3907263"/>
          <a:ext cx="4533900" cy="29507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12" name="Straight Connector 11"/>
          <p:cNvCxnSpPr/>
          <p:nvPr/>
        </p:nvCxnSpPr>
        <p:spPr>
          <a:xfrm>
            <a:off x="2828925" y="2662238"/>
            <a:ext cx="632732" cy="1245025"/>
          </a:xfrm>
          <a:prstGeom prst="line">
            <a:avLst/>
          </a:prstGeom>
          <a:ln w="349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61857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normAutofit/>
          </a:bodyPr>
          <a:lstStyle/>
          <a:p>
            <a:r>
              <a:rPr lang="en-US" dirty="0" smtClean="0">
                <a:solidFill>
                  <a:srgbClr val="B45F07"/>
                </a:solidFill>
              </a:rPr>
              <a:t>Governing Documents</a:t>
            </a:r>
            <a:endParaRPr lang="en-US" dirty="0">
              <a:solidFill>
                <a:srgbClr val="B45F07"/>
              </a:solidFill>
            </a:endParaRPr>
          </a:p>
        </p:txBody>
      </p:sp>
      <p:sp>
        <p:nvSpPr>
          <p:cNvPr id="2" name="Date Placeholder 1"/>
          <p:cNvSpPr>
            <a:spLocks noGrp="1"/>
          </p:cNvSpPr>
          <p:nvPr>
            <p:ph type="dt" sz="half" idx="10"/>
          </p:nvPr>
        </p:nvSpPr>
        <p:spPr/>
        <p:txBody>
          <a:bodyPr/>
          <a:lstStyle/>
          <a:p>
            <a:fld id="{9B95C561-7BF1-40A0-BFE7-E8FC546B8723}" type="datetime1">
              <a:rPr lang="en-US" smtClean="0"/>
              <a:t>9/4/2018</a:t>
            </a:fld>
            <a:endParaRPr lang="en-US" dirty="0"/>
          </a:p>
        </p:txBody>
      </p:sp>
      <p:sp>
        <p:nvSpPr>
          <p:cNvPr id="3" name="Footer Placeholder 2"/>
          <p:cNvSpPr>
            <a:spLocks noGrp="1"/>
          </p:cNvSpPr>
          <p:nvPr>
            <p:ph type="ftr" sz="quarter" idx="11"/>
          </p:nvPr>
        </p:nvSpPr>
        <p:spPr/>
        <p:txBody>
          <a:bodyPr/>
          <a:lstStyle/>
          <a:p>
            <a:r>
              <a:rPr lang="en-US" dirty="0" err="1"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1802784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Hierarchy of </a:t>
            </a:r>
            <a:r>
              <a:rPr lang="en-US" dirty="0" smtClean="0"/>
              <a:t>Rules</a:t>
            </a:r>
            <a:endParaRPr lang="en-US" dirty="0"/>
          </a:p>
        </p:txBody>
      </p:sp>
      <p:sp>
        <p:nvSpPr>
          <p:cNvPr id="3" name="Date Placeholder 2"/>
          <p:cNvSpPr>
            <a:spLocks noGrp="1"/>
          </p:cNvSpPr>
          <p:nvPr>
            <p:ph type="dt" sz="half" idx="10"/>
          </p:nvPr>
        </p:nvSpPr>
        <p:spPr/>
        <p:txBody>
          <a:bodyPr/>
          <a:lstStyle/>
          <a:p>
            <a:fld id="{3CD1F29C-F566-4BBC-A0F6-DEFC1B12FBB3}" type="datetime1">
              <a:rPr lang="en-US" smtClean="0"/>
              <a:t>9/4/2018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Bent Arrow 4"/>
          <p:cNvSpPr/>
          <p:nvPr/>
        </p:nvSpPr>
        <p:spPr>
          <a:xfrm flipV="1">
            <a:off x="914400" y="2699382"/>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black"/>
              </a:solidFill>
            </a:endParaRPr>
          </a:p>
        </p:txBody>
      </p:sp>
      <p:sp>
        <p:nvSpPr>
          <p:cNvPr id="6" name="Bent Arrow 5"/>
          <p:cNvSpPr/>
          <p:nvPr/>
        </p:nvSpPr>
        <p:spPr>
          <a:xfrm flipV="1">
            <a:off x="2154424" y="4463158"/>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black"/>
              </a:solidFill>
            </a:endParaRPr>
          </a:p>
        </p:txBody>
      </p:sp>
      <p:grpSp>
        <p:nvGrpSpPr>
          <p:cNvPr id="7" name="Group 6"/>
          <p:cNvGrpSpPr/>
          <p:nvPr/>
        </p:nvGrpSpPr>
        <p:grpSpPr>
          <a:xfrm>
            <a:off x="1752600" y="2884905"/>
            <a:ext cx="5562600" cy="1496943"/>
            <a:chOff x="1752600" y="3144491"/>
            <a:chExt cx="5562600" cy="1496943"/>
          </a:xfrm>
          <a:solidFill>
            <a:schemeClr val="accent3"/>
          </a:solidFill>
        </p:grpSpPr>
        <p:sp>
          <p:nvSpPr>
            <p:cNvPr id="14" name="Rounded Rectangle 13"/>
            <p:cNvSpPr/>
            <p:nvPr/>
          </p:nvSpPr>
          <p:spPr>
            <a:xfrm>
              <a:off x="1752600" y="3144491"/>
              <a:ext cx="5562600" cy="1496943"/>
            </a:xfrm>
            <a:prstGeom prst="roundRect">
              <a:avLst>
                <a:gd name="adj" fmla="val 136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376363" algn="ctr"/>
              <a:r>
                <a:rPr lang="en-US" sz="2400" dirty="0">
                  <a:solidFill>
                    <a:prstClr val="white"/>
                  </a:solidFill>
                </a:rPr>
                <a:t>PUCT Substantive Rules</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3241" y="3233752"/>
              <a:ext cx="1312007" cy="1324998"/>
            </a:xfrm>
            <a:prstGeom prst="rect">
              <a:avLst/>
            </a:prstGeom>
            <a:grpFill/>
            <a:ln>
              <a:noFill/>
            </a:ln>
          </p:spPr>
        </p:pic>
      </p:grpSp>
      <p:grpSp>
        <p:nvGrpSpPr>
          <p:cNvPr id="8" name="Group 7"/>
          <p:cNvGrpSpPr/>
          <p:nvPr/>
        </p:nvGrpSpPr>
        <p:grpSpPr>
          <a:xfrm>
            <a:off x="533400" y="1112014"/>
            <a:ext cx="5562600" cy="1496943"/>
            <a:chOff x="838200" y="914400"/>
            <a:chExt cx="5562600" cy="1496943"/>
          </a:xfrm>
          <a:solidFill>
            <a:schemeClr val="accent3"/>
          </a:solidFill>
        </p:grpSpPr>
        <p:sp>
          <p:nvSpPr>
            <p:cNvPr id="12" name="Rounded Rectangle 11"/>
            <p:cNvSpPr/>
            <p:nvPr/>
          </p:nvSpPr>
          <p:spPr>
            <a:xfrm>
              <a:off x="838200" y="914400"/>
              <a:ext cx="5562600" cy="1496943"/>
            </a:xfrm>
            <a:prstGeom prst="roundRect">
              <a:avLst>
                <a:gd name="adj" fmla="val 136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376363" algn="ctr"/>
              <a:r>
                <a:rPr lang="en-US" sz="2400" dirty="0">
                  <a:solidFill>
                    <a:prstClr val="white"/>
                  </a:solidFill>
                </a:rPr>
                <a:t>Public Utility Regulatory Act (PURA)</a:t>
              </a:r>
            </a:p>
          </p:txBody>
        </p:sp>
        <p:pic>
          <p:nvPicPr>
            <p:cNvPr id="13" name="Picture 1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39131" y="981293"/>
              <a:ext cx="1371429" cy="1371429"/>
            </a:xfrm>
            <a:prstGeom prst="ellipse">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grpSp>
        <p:nvGrpSpPr>
          <p:cNvPr id="9" name="Group 8"/>
          <p:cNvGrpSpPr/>
          <p:nvPr/>
        </p:nvGrpSpPr>
        <p:grpSpPr>
          <a:xfrm>
            <a:off x="2990344" y="4657796"/>
            <a:ext cx="5562600" cy="1496943"/>
            <a:chOff x="3295144" y="4460182"/>
            <a:chExt cx="5562600" cy="1496943"/>
          </a:xfrm>
          <a:solidFill>
            <a:schemeClr val="accent3"/>
          </a:solidFill>
        </p:grpSpPr>
        <p:sp>
          <p:nvSpPr>
            <p:cNvPr id="10" name="Rounded Rectangle 9"/>
            <p:cNvSpPr/>
            <p:nvPr/>
          </p:nvSpPr>
          <p:spPr>
            <a:xfrm>
              <a:off x="3295144" y="4460182"/>
              <a:ext cx="5562600" cy="1496943"/>
            </a:xfrm>
            <a:prstGeom prst="roundRect">
              <a:avLst>
                <a:gd name="adj" fmla="val 136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111375" algn="ctr"/>
              <a:endParaRPr lang="en-US" sz="2400" dirty="0">
                <a:solidFill>
                  <a:prstClr val="white"/>
                </a:solidFill>
              </a:endParaRPr>
            </a:p>
            <a:p>
              <a:pPr marL="2111375" algn="ctr"/>
              <a:r>
                <a:rPr lang="en-US" sz="2400" dirty="0">
                  <a:solidFill>
                    <a:prstClr val="white"/>
                  </a:solidFill>
                </a:rPr>
                <a:t>ERCOT Protocols </a:t>
              </a:r>
              <a:br>
                <a:rPr lang="en-US" sz="2400" dirty="0">
                  <a:solidFill>
                    <a:prstClr val="white"/>
                  </a:solidFill>
                </a:rPr>
              </a:br>
              <a:endParaRPr lang="en-US" sz="2400" dirty="0">
                <a:solidFill>
                  <a:prstClr val="white"/>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0" y="4817083"/>
              <a:ext cx="1828804" cy="914402"/>
            </a:xfrm>
            <a:prstGeom prst="rect">
              <a:avLst/>
            </a:prstGeom>
            <a:grpFill/>
          </p:spPr>
        </p:pic>
      </p:grpSp>
      <p:sp>
        <p:nvSpPr>
          <p:cNvPr id="16" name="Slide Number Placeholder 15"/>
          <p:cNvSpPr>
            <a:spLocks noGrp="1"/>
          </p:cNvSpPr>
          <p:nvPr>
            <p:ph type="sldNum" sz="quarter" idx="12"/>
          </p:nvPr>
        </p:nvSpPr>
        <p:spPr/>
        <p:txBody>
          <a:bodyPr/>
          <a:lstStyle/>
          <a:p>
            <a:fld id="{D57F1E4F-1CFF-5643-939E-02111984F565}" type="slidenum">
              <a:rPr lang="en-US" smtClean="0"/>
              <a:pPr/>
              <a:t>15</a:t>
            </a:fld>
            <a:endParaRPr lang="en-US" dirty="0"/>
          </a:p>
        </p:txBody>
      </p:sp>
    </p:spTree>
    <p:extLst>
      <p:ext uri="{BB962C8B-B14F-4D97-AF65-F5344CB8AC3E}">
        <p14:creationId xmlns:p14="http://schemas.microsoft.com/office/powerpoint/2010/main" val="312125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0E7FDA-6EC7-40BF-9BE9-4CA720E728D1}" type="datetime1">
              <a:rPr lang="en-US" smtClean="0"/>
              <a:t>9/4/2018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normAutofit/>
          </a:bodyPr>
          <a:lstStyle/>
          <a:p>
            <a:r>
              <a:rPr lang="en-US" dirty="0" smtClean="0"/>
              <a:t>ERCOT Protocols</a:t>
            </a:r>
            <a:endParaRPr lang="en-US" dirty="0"/>
          </a:p>
        </p:txBody>
      </p:sp>
      <p:sp>
        <p:nvSpPr>
          <p:cNvPr id="5" name="Content Placeholder 4"/>
          <p:cNvSpPr>
            <a:spLocks noGrp="1"/>
          </p:cNvSpPr>
          <p:nvPr/>
        </p:nvSpPr>
        <p:spPr>
          <a:xfrm>
            <a:off x="219456" y="1049586"/>
            <a:ext cx="8686800" cy="5410200"/>
          </a:xfrm>
          <a:prstGeom prst="rect">
            <a:avLst/>
          </a:prstGeom>
        </p:spPr>
        <p:txBody>
          <a:bodyPr/>
          <a:lstStyle>
            <a:lvl1pPr marL="2286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lumMod val="85000"/>
                  <a:lumOff val="15000"/>
                </a:schemeClr>
              </a:solidFill>
            </a:endParaRPr>
          </a:p>
        </p:txBody>
      </p:sp>
      <p:sp>
        <p:nvSpPr>
          <p:cNvPr id="6" name="TextBox 5"/>
          <p:cNvSpPr txBox="1"/>
          <p:nvPr/>
        </p:nvSpPr>
        <p:spPr>
          <a:xfrm>
            <a:off x="457201" y="1188720"/>
            <a:ext cx="8449056" cy="4401205"/>
          </a:xfrm>
          <a:prstGeom prst="rect">
            <a:avLst/>
          </a:prstGeom>
          <a:noFill/>
        </p:spPr>
        <p:txBody>
          <a:bodyPr wrap="square" rtlCol="0">
            <a:spAutoFit/>
          </a:bodyPr>
          <a:lstStyle/>
          <a:p>
            <a:r>
              <a:rPr lang="en-US" sz="2800" b="1" dirty="0" smtClean="0">
                <a:solidFill>
                  <a:schemeClr val="tx1">
                    <a:lumMod val="75000"/>
                    <a:lumOff val="25000"/>
                  </a:schemeClr>
                </a:solidFill>
              </a:rPr>
              <a:t>Rules/Policies/Standards that govern the ERCOT market</a:t>
            </a:r>
          </a:p>
          <a:p>
            <a:endParaRPr lang="en-US" sz="2800" b="1" dirty="0" smtClean="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a:solidFill>
                  <a:schemeClr val="tx1">
                    <a:lumMod val="75000"/>
                    <a:lumOff val="25000"/>
                  </a:schemeClr>
                </a:solidFill>
              </a:rPr>
              <a:t>Created through collaborative </a:t>
            </a:r>
            <a:r>
              <a:rPr lang="en-US" sz="2800" dirty="0" smtClean="0">
                <a:solidFill>
                  <a:schemeClr val="tx1">
                    <a:lumMod val="75000"/>
                    <a:lumOff val="25000"/>
                  </a:schemeClr>
                </a:solidFill>
              </a:rPr>
              <a:t>efforts</a:t>
            </a:r>
          </a:p>
          <a:p>
            <a:pPr marL="365760" lvl="1"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smtClean="0">
                <a:solidFill>
                  <a:schemeClr val="tx1">
                    <a:lumMod val="75000"/>
                    <a:lumOff val="25000"/>
                  </a:schemeClr>
                </a:solidFill>
              </a:rPr>
              <a:t>Define procedures used by ERCOT and Market Participants (MPs)</a:t>
            </a:r>
            <a:endParaRPr lang="en-US" sz="2800" dirty="0">
              <a:solidFill>
                <a:schemeClr val="tx1">
                  <a:lumMod val="75000"/>
                  <a:lumOff val="25000"/>
                </a:schemeClr>
              </a:solidFill>
            </a:endParaRPr>
          </a:p>
          <a:p>
            <a:pPr marL="365760" lvl="1" indent="-365760">
              <a:buClr>
                <a:srgbClr val="B45F07"/>
              </a:buClr>
              <a:buFont typeface="Arial" panose="020B0604020202020204" pitchFamily="34" charset="0"/>
              <a:buChar char="•"/>
            </a:pPr>
            <a:endParaRPr lang="en-US" sz="2800" dirty="0" smtClean="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smtClean="0">
                <a:solidFill>
                  <a:schemeClr val="tx1">
                    <a:lumMod val="75000"/>
                    <a:lumOff val="25000"/>
                  </a:schemeClr>
                </a:solidFill>
              </a:rPr>
              <a:t>MPs, ERCOT and Independent Market Monitor (IMM) bound by Protocols</a:t>
            </a:r>
          </a:p>
        </p:txBody>
      </p:sp>
      <p:sp>
        <p:nvSpPr>
          <p:cNvPr id="7" name="Slide Number Placeholder 6"/>
          <p:cNvSpPr>
            <a:spLocks noGrp="1"/>
          </p:cNvSpPr>
          <p:nvPr>
            <p:ph type="sldNum" sz="quarter" idx="12"/>
          </p:nvPr>
        </p:nvSpPr>
        <p:spPr/>
        <p:txBody>
          <a:bodyPr/>
          <a:lstStyle/>
          <a:p>
            <a:fld id="{D57F1E4F-1CFF-5643-939E-02111984F565}" type="slidenum">
              <a:rPr lang="en-US" smtClean="0"/>
              <a:pPr/>
              <a:t>16</a:t>
            </a:fld>
            <a:endParaRPr lang="en-US" dirty="0"/>
          </a:p>
        </p:txBody>
      </p:sp>
    </p:spTree>
    <p:extLst>
      <p:ext uri="{BB962C8B-B14F-4D97-AF65-F5344CB8AC3E}">
        <p14:creationId xmlns:p14="http://schemas.microsoft.com/office/powerpoint/2010/main" val="9268859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0FDCA-DE72-404C-BEEF-5E0E8B3E5167}" type="datetime1">
              <a:rPr lang="en-US" smtClean="0"/>
              <a:t>9/4/2018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ERCOT Protocols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284732"/>
            <a:ext cx="7848600" cy="5049266"/>
          </a:xfrm>
          <a:prstGeom prst="rect">
            <a:avLst/>
          </a:prstGeom>
        </p:spPr>
      </p:pic>
      <p:sp>
        <p:nvSpPr>
          <p:cNvPr id="7" name="Rectangle 6">
            <a:extLst>
              <a:ext uri="{FF2B5EF4-FFF2-40B4-BE49-F238E27FC236}">
                <a16:creationId xmlns:lc="http://schemas.openxmlformats.org/drawingml/2006/lockedCanvas" xmlns:a16="http://schemas.microsoft.com/office/drawing/2014/main" xmlns="" id="{8392568E-FB67-4EE7-B9C5-6CF0D0940D2B}"/>
              </a:ext>
            </a:extLst>
          </p:cNvPr>
          <p:cNvSpPr/>
          <p:nvPr/>
        </p:nvSpPr>
        <p:spPr>
          <a:xfrm>
            <a:off x="685800" y="3024095"/>
            <a:ext cx="1481328" cy="31089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Rectangle 7">
            <a:extLst>
              <a:ext uri="{FF2B5EF4-FFF2-40B4-BE49-F238E27FC236}">
                <a16:creationId xmlns:lc="http://schemas.openxmlformats.org/drawingml/2006/lockedCanvas" xmlns:a16="http://schemas.microsoft.com/office/drawing/2014/main" xmlns="" id="{99ED29EA-A418-465C-AE43-6E97D90A3A23}"/>
              </a:ext>
            </a:extLst>
          </p:cNvPr>
          <p:cNvSpPr/>
          <p:nvPr/>
        </p:nvSpPr>
        <p:spPr>
          <a:xfrm>
            <a:off x="2347790" y="3669553"/>
            <a:ext cx="4337384" cy="43333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 name="Rectangle 8">
            <a:extLst>
              <a:ext uri="{FF2B5EF4-FFF2-40B4-BE49-F238E27FC236}">
                <a16:creationId xmlns:lc="http://schemas.openxmlformats.org/drawingml/2006/lockedCanvas" xmlns:a16="http://schemas.microsoft.com/office/drawing/2014/main" xmlns="" id="{35F84C98-0FCE-43A5-834A-80EEDA0106D8}"/>
              </a:ext>
            </a:extLst>
          </p:cNvPr>
          <p:cNvSpPr/>
          <p:nvPr/>
        </p:nvSpPr>
        <p:spPr>
          <a:xfrm>
            <a:off x="4536144" y="2048256"/>
            <a:ext cx="1195292" cy="30175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17</a:t>
            </a:fld>
            <a:endParaRPr lang="en-US" dirty="0"/>
          </a:p>
        </p:txBody>
      </p:sp>
    </p:spTree>
    <p:extLst>
      <p:ext uri="{BB962C8B-B14F-4D97-AF65-F5344CB8AC3E}">
        <p14:creationId xmlns:p14="http://schemas.microsoft.com/office/powerpoint/2010/main" val="95061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6094B9-E1AE-4D31-8178-67D5F92015C6}" type="datetime1">
              <a:rPr lang="en-US" smtClean="0"/>
              <a:t>9/4/2018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Relevant ERCOT Protocol Sections</a:t>
            </a:r>
            <a:endParaRPr lang="en-US" dirty="0"/>
          </a:p>
        </p:txBody>
      </p:sp>
      <p:sp>
        <p:nvSpPr>
          <p:cNvPr id="6" name="TextBox 5"/>
          <p:cNvSpPr txBox="1"/>
          <p:nvPr/>
        </p:nvSpPr>
        <p:spPr>
          <a:xfrm>
            <a:off x="457200" y="1097280"/>
            <a:ext cx="7230890" cy="5078313"/>
          </a:xfrm>
          <a:prstGeom prst="rect">
            <a:avLst/>
          </a:prstGeom>
          <a:noFill/>
        </p:spPr>
        <p:txBody>
          <a:bodyPr wrap="none" rtlCol="0">
            <a:spAutoFit/>
          </a:bodyPr>
          <a:lstStyle/>
          <a:p>
            <a:pPr>
              <a:lnSpc>
                <a:spcPct val="150000"/>
              </a:lnSpc>
            </a:pPr>
            <a:r>
              <a:rPr lang="en-US" sz="2400" dirty="0" smtClean="0">
                <a:solidFill>
                  <a:schemeClr val="tx1">
                    <a:lumMod val="75000"/>
                    <a:lumOff val="25000"/>
                  </a:schemeClr>
                </a:solidFill>
              </a:rPr>
              <a:t>Section 2 – Definitions and Acronyms</a:t>
            </a:r>
          </a:p>
          <a:p>
            <a:pPr>
              <a:lnSpc>
                <a:spcPct val="150000"/>
              </a:lnSpc>
            </a:pPr>
            <a:r>
              <a:rPr lang="en-US" sz="2400" dirty="0" smtClean="0">
                <a:solidFill>
                  <a:schemeClr val="tx1">
                    <a:lumMod val="75000"/>
                    <a:lumOff val="25000"/>
                  </a:schemeClr>
                </a:solidFill>
              </a:rPr>
              <a:t>Section 9 – Settlements and Billing</a:t>
            </a:r>
          </a:p>
          <a:p>
            <a:pPr>
              <a:lnSpc>
                <a:spcPct val="150000"/>
              </a:lnSpc>
            </a:pPr>
            <a:r>
              <a:rPr lang="en-US" sz="2400" dirty="0" smtClean="0">
                <a:solidFill>
                  <a:schemeClr val="tx1">
                    <a:lumMod val="75000"/>
                    <a:lumOff val="25000"/>
                  </a:schemeClr>
                </a:solidFill>
              </a:rPr>
              <a:t>Section 10 – Metering</a:t>
            </a:r>
          </a:p>
          <a:p>
            <a:pPr>
              <a:lnSpc>
                <a:spcPct val="150000"/>
              </a:lnSpc>
            </a:pPr>
            <a:r>
              <a:rPr lang="en-US" sz="2400" dirty="0" smtClean="0">
                <a:solidFill>
                  <a:schemeClr val="tx1">
                    <a:lumMod val="75000"/>
                    <a:lumOff val="25000"/>
                  </a:schemeClr>
                </a:solidFill>
              </a:rPr>
              <a:t>Section 12 – Market Information System</a:t>
            </a:r>
          </a:p>
          <a:p>
            <a:pPr>
              <a:lnSpc>
                <a:spcPct val="150000"/>
              </a:lnSpc>
            </a:pPr>
            <a:r>
              <a:rPr lang="en-US" sz="2400" dirty="0" smtClean="0">
                <a:solidFill>
                  <a:schemeClr val="tx1">
                    <a:lumMod val="75000"/>
                    <a:lumOff val="25000"/>
                  </a:schemeClr>
                </a:solidFill>
              </a:rPr>
              <a:t>Section 15 – Customer Registration</a:t>
            </a:r>
          </a:p>
          <a:p>
            <a:pPr>
              <a:lnSpc>
                <a:spcPct val="150000"/>
              </a:lnSpc>
            </a:pPr>
            <a:r>
              <a:rPr lang="en-US" sz="2400" dirty="0" smtClean="0">
                <a:solidFill>
                  <a:schemeClr val="tx1">
                    <a:lumMod val="75000"/>
                    <a:lumOff val="25000"/>
                  </a:schemeClr>
                </a:solidFill>
              </a:rPr>
              <a:t>Section 18 – Load Profiling</a:t>
            </a:r>
          </a:p>
          <a:p>
            <a:pPr>
              <a:lnSpc>
                <a:spcPct val="150000"/>
              </a:lnSpc>
            </a:pPr>
            <a:r>
              <a:rPr lang="en-US" sz="2400" dirty="0" smtClean="0">
                <a:solidFill>
                  <a:schemeClr val="tx1">
                    <a:lumMod val="75000"/>
                    <a:lumOff val="25000"/>
                  </a:schemeClr>
                </a:solidFill>
              </a:rPr>
              <a:t>Section 19 – Texas Standard Electronic Transaction</a:t>
            </a:r>
          </a:p>
          <a:p>
            <a:pPr>
              <a:lnSpc>
                <a:spcPct val="150000"/>
              </a:lnSpc>
            </a:pPr>
            <a:r>
              <a:rPr lang="en-US" sz="2400" dirty="0" smtClean="0">
                <a:solidFill>
                  <a:schemeClr val="tx1">
                    <a:lumMod val="75000"/>
                    <a:lumOff val="25000"/>
                  </a:schemeClr>
                </a:solidFill>
              </a:rPr>
              <a:t>Section 21 – Revision Request Process</a:t>
            </a:r>
          </a:p>
          <a:p>
            <a:pPr>
              <a:lnSpc>
                <a:spcPct val="150000"/>
              </a:lnSpc>
            </a:pPr>
            <a:r>
              <a:rPr lang="en-US" sz="2400" dirty="0" smtClean="0">
                <a:solidFill>
                  <a:schemeClr val="tx1">
                    <a:lumMod val="75000"/>
                    <a:lumOff val="25000"/>
                  </a:schemeClr>
                </a:solidFill>
              </a:rPr>
              <a:t>Section 24 – Retail Point to Point Communications</a:t>
            </a:r>
            <a:endParaRPr lang="en-US" sz="2400" dirty="0">
              <a:solidFill>
                <a:schemeClr val="tx1">
                  <a:lumMod val="75000"/>
                  <a:lumOff val="25000"/>
                </a:schemeClr>
              </a:solidFill>
            </a:endParaRPr>
          </a:p>
        </p:txBody>
      </p:sp>
      <p:sp>
        <p:nvSpPr>
          <p:cNvPr id="7" name="Rectangle 6"/>
          <p:cNvSpPr/>
          <p:nvPr/>
        </p:nvSpPr>
        <p:spPr>
          <a:xfrm>
            <a:off x="463129" y="3413166"/>
            <a:ext cx="7315200" cy="45720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63129" y="4501431"/>
            <a:ext cx="7315200" cy="45720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63129" y="5598405"/>
            <a:ext cx="7315200" cy="45720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D57F1E4F-1CFF-5643-939E-02111984F565}" type="slidenum">
              <a:rPr lang="en-US" smtClean="0"/>
              <a:pPr/>
              <a:t>18</a:t>
            </a:fld>
            <a:endParaRPr lang="en-US" dirty="0"/>
          </a:p>
        </p:txBody>
      </p:sp>
    </p:spTree>
    <p:extLst>
      <p:ext uri="{BB962C8B-B14F-4D97-AF65-F5344CB8AC3E}">
        <p14:creationId xmlns:p14="http://schemas.microsoft.com/office/powerpoint/2010/main" val="153265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29DFFE-8871-47B9-B41A-8F28937BA0CB}" type="datetime1">
              <a:rPr lang="en-US" smtClean="0"/>
              <a:t>9/4/2018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normAutofit/>
          </a:bodyPr>
          <a:lstStyle/>
          <a:p>
            <a:r>
              <a:rPr lang="en-US" dirty="0" smtClean="0"/>
              <a:t>Section </a:t>
            </a:r>
            <a:r>
              <a:rPr lang="en-US" dirty="0"/>
              <a:t>15 </a:t>
            </a:r>
            <a:r>
              <a:rPr lang="en-US" dirty="0" smtClean="0"/>
              <a:t> - Customer Registration</a:t>
            </a:r>
            <a:endParaRPr lang="en-US" dirty="0"/>
          </a:p>
        </p:txBody>
      </p:sp>
      <p:sp>
        <p:nvSpPr>
          <p:cNvPr id="7" name="TextBox 6"/>
          <p:cNvSpPr txBox="1"/>
          <p:nvPr/>
        </p:nvSpPr>
        <p:spPr>
          <a:xfrm>
            <a:off x="457200" y="1463040"/>
            <a:ext cx="7711439" cy="3539430"/>
          </a:xfrm>
          <a:prstGeom prst="rect">
            <a:avLst/>
          </a:prstGeom>
          <a:noFill/>
        </p:spPr>
        <p:txBody>
          <a:bodyPr wrap="square" rtlCol="0">
            <a:spAutoFit/>
          </a:bodyPr>
          <a:lstStyle/>
          <a:p>
            <a:pPr marL="365760" indent="-365760">
              <a:buClr>
                <a:schemeClr val="accent1">
                  <a:lumMod val="75000"/>
                </a:schemeClr>
              </a:buClr>
              <a:buFont typeface="Arial" panose="020B0604020202020204" pitchFamily="34" charset="0"/>
              <a:buChar char="•"/>
            </a:pPr>
            <a:r>
              <a:rPr lang="en-US" sz="2800" dirty="0" smtClean="0">
                <a:solidFill>
                  <a:schemeClr val="tx1">
                    <a:lumMod val="75000"/>
                    <a:lumOff val="25000"/>
                  </a:schemeClr>
                </a:solidFill>
              </a:rPr>
              <a:t>ERCOT is the Registration Agent for the Retail Electric Market</a:t>
            </a:r>
          </a:p>
          <a:p>
            <a:pPr marL="365760" indent="-365760">
              <a:buClr>
                <a:schemeClr val="accent1">
                  <a:lumMod val="75000"/>
                </a:schemeClr>
              </a:buClr>
              <a:buFont typeface="Arial" panose="020B0604020202020204" pitchFamily="34" charset="0"/>
              <a:buChar char="•"/>
            </a:pPr>
            <a:endParaRPr lang="en-US" sz="2800" dirty="0" smtClean="0">
              <a:solidFill>
                <a:schemeClr val="tx1">
                  <a:lumMod val="75000"/>
                  <a:lumOff val="25000"/>
                </a:schemeClr>
              </a:solidFill>
            </a:endParaRPr>
          </a:p>
          <a:p>
            <a:pPr marL="365760" indent="-365760">
              <a:buClr>
                <a:schemeClr val="accent1">
                  <a:lumMod val="75000"/>
                </a:schemeClr>
              </a:buClr>
              <a:buFont typeface="Arial" panose="020B0604020202020204" pitchFamily="34" charset="0"/>
              <a:buChar char="•"/>
            </a:pPr>
            <a:r>
              <a:rPr lang="en-US" sz="2800" dirty="0" smtClean="0">
                <a:solidFill>
                  <a:schemeClr val="tx1">
                    <a:lumMod val="75000"/>
                    <a:lumOff val="25000"/>
                  </a:schemeClr>
                </a:solidFill>
              </a:rPr>
              <a:t>ERCOT maintains the </a:t>
            </a:r>
            <a:r>
              <a:rPr lang="en-US" sz="2800" dirty="0">
                <a:solidFill>
                  <a:schemeClr val="tx1">
                    <a:lumMod val="75000"/>
                    <a:lumOff val="25000"/>
                  </a:schemeClr>
                </a:solidFill>
              </a:rPr>
              <a:t>R</a:t>
            </a:r>
            <a:r>
              <a:rPr lang="en-US" sz="2800" dirty="0" smtClean="0">
                <a:solidFill>
                  <a:schemeClr val="tx1">
                    <a:lumMod val="75000"/>
                    <a:lumOff val="25000"/>
                  </a:schemeClr>
                </a:solidFill>
              </a:rPr>
              <a:t>egistration </a:t>
            </a:r>
            <a:r>
              <a:rPr lang="en-US" sz="2800" dirty="0">
                <a:solidFill>
                  <a:schemeClr val="tx1">
                    <a:lumMod val="75000"/>
                    <a:lumOff val="25000"/>
                  </a:schemeClr>
                </a:solidFill>
              </a:rPr>
              <a:t>D</a:t>
            </a:r>
            <a:r>
              <a:rPr lang="en-US" sz="2800" dirty="0" smtClean="0">
                <a:solidFill>
                  <a:schemeClr val="tx1">
                    <a:lumMod val="75000"/>
                    <a:lumOff val="25000"/>
                  </a:schemeClr>
                </a:solidFill>
              </a:rPr>
              <a:t>atabase of all ESI IDs</a:t>
            </a:r>
          </a:p>
          <a:p>
            <a:pPr marL="365760" indent="-365760">
              <a:buClr>
                <a:schemeClr val="accent1">
                  <a:lumMod val="75000"/>
                </a:schemeClr>
              </a:buClr>
            </a:pPr>
            <a:r>
              <a:rPr lang="en-US" sz="2800" dirty="0" smtClean="0">
                <a:solidFill>
                  <a:schemeClr val="tx1">
                    <a:lumMod val="75000"/>
                    <a:lumOff val="25000"/>
                  </a:schemeClr>
                </a:solidFill>
              </a:rPr>
              <a:t> </a:t>
            </a:r>
          </a:p>
          <a:p>
            <a:pPr marL="365760" indent="-365760">
              <a:buClr>
                <a:schemeClr val="accent1">
                  <a:lumMod val="75000"/>
                </a:schemeClr>
              </a:buClr>
              <a:buFont typeface="Arial" panose="020B0604020202020204" pitchFamily="34" charset="0"/>
              <a:buChar char="•"/>
            </a:pPr>
            <a:r>
              <a:rPr lang="en-US" sz="2800" dirty="0">
                <a:solidFill>
                  <a:schemeClr val="tx1">
                    <a:lumMod val="75000"/>
                    <a:lumOff val="25000"/>
                  </a:schemeClr>
                </a:solidFill>
              </a:rPr>
              <a:t>All Competitive Retailers operating in </a:t>
            </a:r>
            <a:r>
              <a:rPr lang="en-US" sz="2800" dirty="0" smtClean="0">
                <a:solidFill>
                  <a:schemeClr val="tx1">
                    <a:lumMod val="75000"/>
                    <a:lumOff val="25000"/>
                  </a:schemeClr>
                </a:solidFill>
              </a:rPr>
              <a:t>ERCOT </a:t>
            </a:r>
            <a:r>
              <a:rPr lang="en-US" sz="2800" dirty="0">
                <a:solidFill>
                  <a:schemeClr val="tx1">
                    <a:lumMod val="75000"/>
                    <a:lumOff val="25000"/>
                  </a:schemeClr>
                </a:solidFill>
              </a:rPr>
              <a:t>register their </a:t>
            </a:r>
            <a:r>
              <a:rPr lang="en-US" sz="2800" dirty="0" smtClean="0">
                <a:solidFill>
                  <a:schemeClr val="tx1">
                    <a:lumMod val="75000"/>
                    <a:lumOff val="25000"/>
                  </a:schemeClr>
                </a:solidFill>
              </a:rPr>
              <a:t>customers </a:t>
            </a:r>
            <a:r>
              <a:rPr lang="en-US" sz="2800" dirty="0">
                <a:solidFill>
                  <a:schemeClr val="tx1">
                    <a:lumMod val="75000"/>
                    <a:lumOff val="25000"/>
                  </a:schemeClr>
                </a:solidFill>
              </a:rPr>
              <a:t>via TX </a:t>
            </a:r>
            <a:r>
              <a:rPr lang="en-US" sz="2800" dirty="0" smtClean="0">
                <a:solidFill>
                  <a:schemeClr val="tx1">
                    <a:lumMod val="75000"/>
                    <a:lumOff val="25000"/>
                  </a:schemeClr>
                </a:solidFill>
              </a:rPr>
              <a:t>SET</a:t>
            </a:r>
            <a:endParaRPr lang="en-US" sz="2400" dirty="0" smtClean="0">
              <a:solidFill>
                <a:schemeClr val="tx1">
                  <a:lumMod val="75000"/>
                  <a:lumOff val="25000"/>
                </a:schemeClr>
              </a:solidFill>
            </a:endParaRPr>
          </a:p>
        </p:txBody>
      </p:sp>
      <p:sp>
        <p:nvSpPr>
          <p:cNvPr id="5" name="Slide Number Placeholder 4"/>
          <p:cNvSpPr>
            <a:spLocks noGrp="1"/>
          </p:cNvSpPr>
          <p:nvPr>
            <p:ph type="sldNum" sz="quarter" idx="12"/>
          </p:nvPr>
        </p:nvSpPr>
        <p:spPr/>
        <p:txBody>
          <a:bodyPr/>
          <a:lstStyle/>
          <a:p>
            <a:fld id="{D57F1E4F-1CFF-5643-939E-02111984F565}" type="slidenum">
              <a:rPr lang="en-US" smtClean="0"/>
              <a:pPr/>
              <a:t>19</a:t>
            </a:fld>
            <a:endParaRPr lang="en-US" dirty="0"/>
          </a:p>
        </p:txBody>
      </p:sp>
    </p:spTree>
    <p:extLst>
      <p:ext uri="{BB962C8B-B14F-4D97-AF65-F5344CB8AC3E}">
        <p14:creationId xmlns:p14="http://schemas.microsoft.com/office/powerpoint/2010/main" val="868557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051208-84F9-424B-B7B5-BF8377010504}" type="datetime1">
              <a:rPr lang="en-US" smtClean="0"/>
              <a:t>9/4/2018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Housekeeping</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2</a:t>
            </a:fld>
            <a:endParaRPr lang="en-US" dirty="0"/>
          </a:p>
        </p:txBody>
      </p:sp>
      <p:sp>
        <p:nvSpPr>
          <p:cNvPr id="6" name="TextBox 5"/>
          <p:cNvSpPr txBox="1"/>
          <p:nvPr/>
        </p:nvSpPr>
        <p:spPr>
          <a:xfrm>
            <a:off x="457200" y="1936284"/>
            <a:ext cx="3373039" cy="2985433"/>
          </a:xfrm>
          <a:prstGeom prst="rect">
            <a:avLst/>
          </a:prstGeom>
          <a:noFill/>
        </p:spPr>
        <p:txBody>
          <a:bodyPr wrap="none" rtlCol="0">
            <a:spAutoFit/>
          </a:bodyPr>
          <a:lstStyle/>
          <a:p>
            <a:pPr>
              <a:spcBef>
                <a:spcPts val="2400"/>
              </a:spcBef>
            </a:pPr>
            <a:r>
              <a:rPr lang="en-US" sz="3200" dirty="0" smtClean="0"/>
              <a:t>Restrooms</a:t>
            </a:r>
            <a:endParaRPr lang="en-US" sz="3200" dirty="0"/>
          </a:p>
          <a:p>
            <a:pPr>
              <a:spcBef>
                <a:spcPts val="2400"/>
              </a:spcBef>
            </a:pPr>
            <a:r>
              <a:rPr lang="en-US" sz="3200" dirty="0" smtClean="0"/>
              <a:t>Refreshments</a:t>
            </a:r>
            <a:endParaRPr lang="en-US" sz="3200" dirty="0"/>
          </a:p>
          <a:p>
            <a:pPr>
              <a:spcBef>
                <a:spcPts val="2400"/>
              </a:spcBef>
            </a:pPr>
            <a:r>
              <a:rPr lang="en-US" sz="3200" dirty="0" smtClean="0"/>
              <a:t>Attendance sheet</a:t>
            </a:r>
            <a:endParaRPr lang="en-US" sz="3200" dirty="0"/>
          </a:p>
          <a:p>
            <a:pPr>
              <a:spcBef>
                <a:spcPts val="2400"/>
              </a:spcBef>
            </a:pPr>
            <a:r>
              <a:rPr lang="en-US" sz="3200" dirty="0" smtClean="0"/>
              <a:t>Questions</a:t>
            </a:r>
            <a:endParaRPr lang="en-US" sz="3200" dirty="0"/>
          </a:p>
        </p:txBody>
      </p:sp>
      <p:grpSp>
        <p:nvGrpSpPr>
          <p:cNvPr id="8" name="Group 7"/>
          <p:cNvGrpSpPr/>
          <p:nvPr/>
        </p:nvGrpSpPr>
        <p:grpSpPr>
          <a:xfrm>
            <a:off x="4289936" y="1682382"/>
            <a:ext cx="4572000" cy="3493237"/>
            <a:chOff x="4559902" y="1424836"/>
            <a:chExt cx="4572000" cy="3493237"/>
          </a:xfrm>
        </p:grpSpPr>
        <p:grpSp>
          <p:nvGrpSpPr>
            <p:cNvPr id="7" name="Group 6"/>
            <p:cNvGrpSpPr/>
            <p:nvPr/>
          </p:nvGrpSpPr>
          <p:grpSpPr>
            <a:xfrm>
              <a:off x="5480182" y="1424836"/>
              <a:ext cx="2731440" cy="2584365"/>
              <a:chOff x="4536172" y="1244794"/>
              <a:chExt cx="3331477" cy="3233036"/>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550451">
                <a:off x="5148430" y="1726632"/>
                <a:ext cx="2091794" cy="2269358"/>
              </a:xfrm>
              <a:prstGeom prst="rect">
                <a:avLst/>
              </a:prstGeom>
            </p:spPr>
          </p:pic>
          <p:sp>
            <p:nvSpPr>
              <p:cNvPr id="11" name="&quot;No&quot; Symbol 10"/>
              <p:cNvSpPr/>
              <p:nvPr/>
            </p:nvSpPr>
            <p:spPr bwMode="auto">
              <a:xfrm>
                <a:off x="4536172" y="1244794"/>
                <a:ext cx="3331477" cy="3233036"/>
              </a:xfrm>
              <a:prstGeom prst="noSmoking">
                <a:avLst>
                  <a:gd name="adj" fmla="val 48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12" name="Rectangle 11"/>
            <p:cNvSpPr/>
            <p:nvPr/>
          </p:nvSpPr>
          <p:spPr>
            <a:xfrm>
              <a:off x="4559902" y="4087076"/>
              <a:ext cx="4572000" cy="830997"/>
            </a:xfrm>
            <a:prstGeom prst="rect">
              <a:avLst/>
            </a:prstGeom>
          </p:spPr>
          <p:txBody>
            <a:bodyPr>
              <a:spAutoFit/>
            </a:bodyPr>
            <a:lstStyle/>
            <a:p>
              <a:pPr marL="0" lvl="1" algn="ctr">
                <a:defRPr/>
              </a:pPr>
              <a:r>
                <a:rPr lang="en-US" sz="2400" b="1" dirty="0"/>
                <a:t>Please silence smart phones &amp; other electronics</a:t>
              </a:r>
            </a:p>
          </p:txBody>
        </p:sp>
      </p:grpSp>
    </p:spTree>
    <p:extLst>
      <p:ext uri="{BB962C8B-B14F-4D97-AF65-F5344CB8AC3E}">
        <p14:creationId xmlns:p14="http://schemas.microsoft.com/office/powerpoint/2010/main" val="42070622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4400" cy="627796"/>
          </a:xfrm>
        </p:spPr>
        <p:txBody>
          <a:bodyPr>
            <a:noAutofit/>
          </a:bodyPr>
          <a:lstStyle/>
          <a:p>
            <a:r>
              <a:rPr lang="en-US" dirty="0" smtClean="0"/>
              <a:t>Section </a:t>
            </a:r>
            <a:r>
              <a:rPr lang="en-US" dirty="0"/>
              <a:t>19 </a:t>
            </a:r>
            <a:r>
              <a:rPr lang="en-US" dirty="0" smtClean="0"/>
              <a:t>– </a:t>
            </a:r>
            <a:r>
              <a:rPr lang="en-US" dirty="0"/>
              <a:t>T</a:t>
            </a:r>
            <a:r>
              <a:rPr lang="en-US" dirty="0" smtClean="0"/>
              <a:t>exas </a:t>
            </a:r>
            <a:r>
              <a:rPr lang="en-US" dirty="0"/>
              <a:t>S</a:t>
            </a:r>
            <a:r>
              <a:rPr lang="en-US" dirty="0" smtClean="0"/>
              <a:t>tandard Electronic Transaction</a:t>
            </a:r>
            <a:endParaRPr lang="en-US" dirty="0"/>
          </a:p>
        </p:txBody>
      </p:sp>
      <p:sp>
        <p:nvSpPr>
          <p:cNvPr id="4" name="TextBox 3"/>
          <p:cNvSpPr txBox="1"/>
          <p:nvPr/>
        </p:nvSpPr>
        <p:spPr>
          <a:xfrm>
            <a:off x="457200" y="1463040"/>
            <a:ext cx="8001000" cy="3970318"/>
          </a:xfrm>
          <a:prstGeom prst="rect">
            <a:avLst/>
          </a:prstGeom>
          <a:noFill/>
        </p:spPr>
        <p:txBody>
          <a:bodyPr wrap="square" rtlCol="0">
            <a:spAutoFit/>
          </a:bodyPr>
          <a:lstStyle/>
          <a:p>
            <a:pPr marL="365760" indent="-365760">
              <a:buClr>
                <a:srgbClr val="B45F07"/>
              </a:buClr>
              <a:buFont typeface="Arial" panose="020B0604020202020204" pitchFamily="34" charset="0"/>
              <a:buChar char="•"/>
            </a:pPr>
            <a:r>
              <a:rPr lang="en-US" sz="2800" dirty="0" smtClean="0">
                <a:solidFill>
                  <a:schemeClr val="tx1">
                    <a:lumMod val="75000"/>
                    <a:lumOff val="25000"/>
                  </a:schemeClr>
                </a:solidFill>
              </a:rPr>
              <a:t>Transactions between Competitive </a:t>
            </a:r>
            <a:r>
              <a:rPr lang="en-US" sz="2800" dirty="0">
                <a:solidFill>
                  <a:schemeClr val="tx1">
                    <a:lumMod val="75000"/>
                    <a:lumOff val="25000"/>
                  </a:schemeClr>
                </a:solidFill>
              </a:rPr>
              <a:t>Retailers (CRs</a:t>
            </a:r>
            <a:r>
              <a:rPr lang="en-US" sz="2800" dirty="0" smtClean="0">
                <a:solidFill>
                  <a:schemeClr val="tx1">
                    <a:lumMod val="75000"/>
                    <a:lumOff val="25000"/>
                  </a:schemeClr>
                </a:solidFill>
              </a:rPr>
              <a:t>), ERCOT, and </a:t>
            </a:r>
            <a:r>
              <a:rPr lang="en-US" sz="2800" dirty="0">
                <a:solidFill>
                  <a:schemeClr val="tx1">
                    <a:lumMod val="75000"/>
                    <a:lumOff val="25000"/>
                  </a:schemeClr>
                </a:solidFill>
              </a:rPr>
              <a:t>Transmission </a:t>
            </a:r>
            <a:r>
              <a:rPr lang="en-US" sz="2800" dirty="0" smtClean="0">
                <a:solidFill>
                  <a:schemeClr val="tx1">
                    <a:lumMod val="75000"/>
                    <a:lumOff val="25000"/>
                  </a:schemeClr>
                </a:solidFill>
              </a:rPr>
              <a:t>and Distribution Service </a:t>
            </a:r>
            <a:r>
              <a:rPr lang="en-US" sz="2800" dirty="0">
                <a:solidFill>
                  <a:schemeClr val="tx1">
                    <a:lumMod val="75000"/>
                    <a:lumOff val="25000"/>
                  </a:schemeClr>
                </a:solidFill>
              </a:rPr>
              <a:t>P</a:t>
            </a:r>
            <a:r>
              <a:rPr lang="en-US" sz="2800" dirty="0" smtClean="0">
                <a:solidFill>
                  <a:schemeClr val="tx1">
                    <a:lumMod val="75000"/>
                    <a:lumOff val="25000"/>
                  </a:schemeClr>
                </a:solidFill>
              </a:rPr>
              <a:t>roviders (TDSPs) </a:t>
            </a:r>
          </a:p>
          <a:p>
            <a:pPr marL="365760" indent="-365760">
              <a:buClr>
                <a:srgbClr val="B45F07"/>
              </a:buClr>
              <a:buFont typeface="Arial" panose="020B0604020202020204" pitchFamily="34" charset="0"/>
              <a:buChar char="•"/>
            </a:pPr>
            <a:endParaRPr lang="en-US" sz="2800" dirty="0" smtClean="0">
              <a:solidFill>
                <a:schemeClr val="tx1">
                  <a:lumMod val="75000"/>
                  <a:lumOff val="25000"/>
                </a:schemeClr>
              </a:solidFill>
            </a:endParaRPr>
          </a:p>
          <a:p>
            <a:pPr marL="365760" indent="-365760">
              <a:buClr>
                <a:srgbClr val="B45F07"/>
              </a:buClr>
              <a:buFont typeface="Arial" panose="020B0604020202020204" pitchFamily="34" charset="0"/>
              <a:buChar char="•"/>
            </a:pPr>
            <a:r>
              <a:rPr lang="en-US" sz="2800" dirty="0" smtClean="0">
                <a:solidFill>
                  <a:schemeClr val="tx1">
                    <a:lumMod val="75000"/>
                    <a:lumOff val="25000"/>
                  </a:schemeClr>
                </a:solidFill>
              </a:rPr>
              <a:t>Validation process</a:t>
            </a:r>
          </a:p>
          <a:p>
            <a:pPr marL="365760"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indent="-365760">
              <a:buClr>
                <a:srgbClr val="B45F07"/>
              </a:buClr>
              <a:buFont typeface="Arial" panose="020B0604020202020204" pitchFamily="34" charset="0"/>
              <a:buChar char="•"/>
            </a:pPr>
            <a:r>
              <a:rPr lang="en-US" sz="2800" dirty="0" smtClean="0">
                <a:solidFill>
                  <a:schemeClr val="tx1">
                    <a:lumMod val="75000"/>
                    <a:lumOff val="25000"/>
                  </a:schemeClr>
                </a:solidFill>
              </a:rPr>
              <a:t>TX SET change control process</a:t>
            </a:r>
          </a:p>
          <a:p>
            <a:pPr marL="365760"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indent="-365760">
              <a:buClr>
                <a:srgbClr val="B45F07"/>
              </a:buClr>
              <a:buFont typeface="Arial" panose="020B0604020202020204" pitchFamily="34" charset="0"/>
              <a:buChar char="•"/>
            </a:pPr>
            <a:r>
              <a:rPr lang="en-US" sz="2800" dirty="0">
                <a:solidFill>
                  <a:schemeClr val="tx1">
                    <a:lumMod val="75000"/>
                    <a:lumOff val="25000"/>
                  </a:schemeClr>
                </a:solidFill>
              </a:rPr>
              <a:t>Retail market testing </a:t>
            </a:r>
            <a:r>
              <a:rPr lang="en-US" sz="2800" dirty="0" smtClean="0">
                <a:solidFill>
                  <a:schemeClr val="tx1">
                    <a:lumMod val="75000"/>
                    <a:lumOff val="25000"/>
                  </a:schemeClr>
                </a:solidFill>
              </a:rPr>
              <a:t>process</a:t>
            </a:r>
            <a:endParaRPr lang="en-US" sz="2400" dirty="0">
              <a:solidFill>
                <a:schemeClr val="tx1">
                  <a:lumMod val="75000"/>
                  <a:lumOff val="25000"/>
                </a:schemeClr>
              </a:solidFill>
            </a:endParaRPr>
          </a:p>
        </p:txBody>
      </p:sp>
      <p:sp>
        <p:nvSpPr>
          <p:cNvPr id="5" name="Date Placeholder 4"/>
          <p:cNvSpPr>
            <a:spLocks noGrp="1"/>
          </p:cNvSpPr>
          <p:nvPr>
            <p:ph type="dt" sz="half" idx="10"/>
          </p:nvPr>
        </p:nvSpPr>
        <p:spPr/>
        <p:txBody>
          <a:bodyPr/>
          <a:lstStyle/>
          <a:p>
            <a:fld id="{6DF93B2F-F56F-4812-848A-5AF797B77A75}" type="datetime1">
              <a:rPr lang="en-US" smtClean="0"/>
              <a:t>9/4/2018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20</a:t>
            </a:fld>
            <a:endParaRPr lang="en-US" dirty="0"/>
          </a:p>
        </p:txBody>
      </p:sp>
    </p:spTree>
    <p:extLst>
      <p:ext uri="{BB962C8B-B14F-4D97-AF65-F5344CB8AC3E}">
        <p14:creationId xmlns:p14="http://schemas.microsoft.com/office/powerpoint/2010/main" val="2473397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077200" cy="627796"/>
          </a:xfrm>
        </p:spPr>
        <p:txBody>
          <a:bodyPr>
            <a:noAutofit/>
          </a:bodyPr>
          <a:lstStyle/>
          <a:p>
            <a:r>
              <a:rPr lang="en-US" dirty="0" smtClean="0"/>
              <a:t>Section 24 – Retail Point to Point Communications</a:t>
            </a:r>
            <a:endParaRPr lang="en-US" dirty="0"/>
          </a:p>
        </p:txBody>
      </p:sp>
      <p:sp>
        <p:nvSpPr>
          <p:cNvPr id="7" name="TextBox 6"/>
          <p:cNvSpPr txBox="1"/>
          <p:nvPr/>
        </p:nvSpPr>
        <p:spPr>
          <a:xfrm>
            <a:off x="457200" y="1463040"/>
            <a:ext cx="7924800" cy="3754874"/>
          </a:xfrm>
          <a:prstGeom prst="rect">
            <a:avLst/>
          </a:prstGeom>
          <a:noFill/>
        </p:spPr>
        <p:txBody>
          <a:bodyPr wrap="square" rtlCol="0">
            <a:spAutoFit/>
          </a:bodyPr>
          <a:lstStyle/>
          <a:p>
            <a:pPr marL="365760" indent="-365760">
              <a:buClr>
                <a:srgbClr val="B45F07"/>
              </a:buClr>
              <a:buFont typeface="Arial" panose="020B0604020202020204" pitchFamily="34" charset="0"/>
              <a:buChar char="•"/>
            </a:pPr>
            <a:r>
              <a:rPr lang="en-US" sz="2800" dirty="0" smtClean="0">
                <a:solidFill>
                  <a:schemeClr val="tx1">
                    <a:lumMod val="75000"/>
                    <a:lumOff val="25000"/>
                  </a:schemeClr>
                </a:solidFill>
              </a:rPr>
              <a:t>Transactions that do </a:t>
            </a:r>
            <a:r>
              <a:rPr lang="en-US" sz="2800" u="sng" dirty="0" smtClean="0">
                <a:solidFill>
                  <a:schemeClr val="tx1">
                    <a:lumMod val="75000"/>
                    <a:lumOff val="25000"/>
                  </a:schemeClr>
                </a:solidFill>
              </a:rPr>
              <a:t>not</a:t>
            </a:r>
            <a:r>
              <a:rPr lang="en-US" sz="2800" dirty="0" smtClean="0">
                <a:solidFill>
                  <a:schemeClr val="tx1">
                    <a:lumMod val="75000"/>
                    <a:lumOff val="25000"/>
                  </a:schemeClr>
                </a:solidFill>
              </a:rPr>
              <a:t> flow through ERCOT</a:t>
            </a:r>
          </a:p>
          <a:p>
            <a:pPr marL="365760"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indent="-365760">
              <a:buClr>
                <a:srgbClr val="B45F07"/>
              </a:buClr>
              <a:buFont typeface="Arial" panose="020B0604020202020204" pitchFamily="34" charset="0"/>
              <a:buChar char="•"/>
            </a:pPr>
            <a:r>
              <a:rPr lang="en-US" sz="2800" dirty="0" smtClean="0">
                <a:solidFill>
                  <a:schemeClr val="tx1">
                    <a:lumMod val="75000"/>
                    <a:lumOff val="25000"/>
                  </a:schemeClr>
                </a:solidFill>
              </a:rPr>
              <a:t>Transactions that flow between CRs and TDSPs</a:t>
            </a:r>
            <a:endParaRPr lang="en-US" sz="3200" dirty="0" smtClean="0">
              <a:solidFill>
                <a:schemeClr val="tx1">
                  <a:lumMod val="75000"/>
                  <a:lumOff val="25000"/>
                </a:schemeClr>
              </a:solidFill>
            </a:endParaRPr>
          </a:p>
          <a:p>
            <a:pPr marL="800100" lvl="1" indent="-342900">
              <a:spcBef>
                <a:spcPts val="1800"/>
              </a:spcBef>
              <a:buClr>
                <a:srgbClr val="B45F07"/>
              </a:buClr>
              <a:buFont typeface="Wingdings" panose="05000000000000000000" pitchFamily="2" charset="2"/>
              <a:buChar char="§"/>
            </a:pPr>
            <a:r>
              <a:rPr lang="en-US" sz="2400" dirty="0" smtClean="0">
                <a:solidFill>
                  <a:schemeClr val="tx1">
                    <a:lumMod val="75000"/>
                    <a:lumOff val="25000"/>
                  </a:schemeClr>
                </a:solidFill>
              </a:rPr>
              <a:t>Disconnect/Reconnect</a:t>
            </a:r>
          </a:p>
          <a:p>
            <a:pPr marL="800100" lvl="1" indent="-342900">
              <a:spcBef>
                <a:spcPts val="600"/>
              </a:spcBef>
              <a:buClr>
                <a:srgbClr val="B45F07"/>
              </a:buClr>
              <a:buFont typeface="Wingdings" panose="05000000000000000000" pitchFamily="2" charset="2"/>
              <a:buChar char="§"/>
            </a:pPr>
            <a:r>
              <a:rPr lang="en-US" sz="2400" dirty="0" smtClean="0">
                <a:solidFill>
                  <a:schemeClr val="tx1">
                    <a:lumMod val="75000"/>
                    <a:lumOff val="25000"/>
                  </a:schemeClr>
                </a:solidFill>
              </a:rPr>
              <a:t>Suspension of delivery</a:t>
            </a:r>
          </a:p>
          <a:p>
            <a:pPr marL="800100" lvl="1" indent="-342900">
              <a:spcBef>
                <a:spcPts val="600"/>
              </a:spcBef>
              <a:buClr>
                <a:srgbClr val="B45F07"/>
              </a:buClr>
              <a:buFont typeface="Wingdings" panose="05000000000000000000" pitchFamily="2" charset="2"/>
              <a:buChar char="§"/>
            </a:pPr>
            <a:r>
              <a:rPr lang="en-US" sz="2400" dirty="0" smtClean="0">
                <a:solidFill>
                  <a:schemeClr val="tx1">
                    <a:lumMod val="75000"/>
                    <a:lumOff val="25000"/>
                  </a:schemeClr>
                </a:solidFill>
              </a:rPr>
              <a:t>Remittance information</a:t>
            </a:r>
          </a:p>
          <a:p>
            <a:pPr marL="800100" lvl="1" indent="-342900">
              <a:spcBef>
                <a:spcPts val="600"/>
              </a:spcBef>
              <a:buClr>
                <a:srgbClr val="B45F07"/>
              </a:buClr>
              <a:buFont typeface="Wingdings" panose="05000000000000000000" pitchFamily="2" charset="2"/>
              <a:buChar char="§"/>
            </a:pPr>
            <a:r>
              <a:rPr lang="en-US" sz="2400" dirty="0" smtClean="0">
                <a:solidFill>
                  <a:schemeClr val="tx1">
                    <a:lumMod val="75000"/>
                    <a:lumOff val="25000"/>
                  </a:schemeClr>
                </a:solidFill>
              </a:rPr>
              <a:t>TDSP Invoice</a:t>
            </a:r>
            <a:endParaRPr lang="en-US" sz="2400" dirty="0">
              <a:solidFill>
                <a:schemeClr val="tx1">
                  <a:lumMod val="75000"/>
                  <a:lumOff val="25000"/>
                </a:schemeClr>
              </a:solidFill>
            </a:endParaRPr>
          </a:p>
        </p:txBody>
      </p:sp>
      <p:sp>
        <p:nvSpPr>
          <p:cNvPr id="2" name="Date Placeholder 1"/>
          <p:cNvSpPr>
            <a:spLocks noGrp="1"/>
          </p:cNvSpPr>
          <p:nvPr>
            <p:ph type="dt" sz="half" idx="10"/>
          </p:nvPr>
        </p:nvSpPr>
        <p:spPr/>
        <p:txBody>
          <a:bodyPr/>
          <a:lstStyle/>
          <a:p>
            <a:fld id="{1932553B-9182-4273-99FB-6925C6236586}" type="datetime1">
              <a:rPr lang="en-US" smtClean="0"/>
              <a:t>9/4/2018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21</a:t>
            </a:fld>
            <a:endParaRPr lang="en-US" dirty="0"/>
          </a:p>
        </p:txBody>
      </p:sp>
    </p:spTree>
    <p:extLst>
      <p:ext uri="{BB962C8B-B14F-4D97-AF65-F5344CB8AC3E}">
        <p14:creationId xmlns:p14="http://schemas.microsoft.com/office/powerpoint/2010/main" val="40276528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ERCOT Market Guides</a:t>
            </a:r>
            <a:endParaRPr lang="en-US" dirty="0"/>
          </a:p>
        </p:txBody>
      </p:sp>
      <p:sp>
        <p:nvSpPr>
          <p:cNvPr id="8" name="Bent Arrow 7"/>
          <p:cNvSpPr/>
          <p:nvPr/>
        </p:nvSpPr>
        <p:spPr>
          <a:xfrm flipV="1">
            <a:off x="938089" y="2645431"/>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11" name="Rounded Rectangle 10"/>
          <p:cNvSpPr/>
          <p:nvPr/>
        </p:nvSpPr>
        <p:spPr>
          <a:xfrm>
            <a:off x="1796510" y="2920128"/>
            <a:ext cx="5562600" cy="1494108"/>
          </a:xfrm>
          <a:prstGeom prst="roundRect">
            <a:avLst>
              <a:gd name="adj" fmla="val 136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6363" algn="ctr"/>
            <a:r>
              <a:rPr lang="en-US" sz="2400" dirty="0">
                <a:solidFill>
                  <a:prstClr val="white"/>
                </a:solidFill>
              </a:rPr>
              <a:t> ERCOT </a:t>
            </a:r>
          </a:p>
          <a:p>
            <a:pPr marL="1376363" algn="ctr"/>
            <a:r>
              <a:rPr lang="en-US" sz="2400" dirty="0">
                <a:solidFill>
                  <a:prstClr val="white"/>
                </a:solidFill>
              </a:rPr>
              <a:t>Market Guides  </a:t>
            </a:r>
          </a:p>
        </p:txBody>
      </p:sp>
      <p:grpSp>
        <p:nvGrpSpPr>
          <p:cNvPr id="15" name="Group 14">
            <a:extLst>
              <a:ext uri="{FF2B5EF4-FFF2-40B4-BE49-F238E27FC236}">
                <a16:creationId xmlns="" xmlns:a16="http://schemas.microsoft.com/office/drawing/2014/main" id="{FFBD530E-D9DA-458D-8A86-1735766EBAA0}"/>
              </a:ext>
            </a:extLst>
          </p:cNvPr>
          <p:cNvGrpSpPr/>
          <p:nvPr/>
        </p:nvGrpSpPr>
        <p:grpSpPr>
          <a:xfrm>
            <a:off x="414620" y="1139790"/>
            <a:ext cx="5562600" cy="1496943"/>
            <a:chOff x="3295144" y="4460182"/>
            <a:chExt cx="5562600" cy="1496943"/>
          </a:xfrm>
        </p:grpSpPr>
        <p:sp>
          <p:nvSpPr>
            <p:cNvPr id="16" name="Rounded Rectangle 5">
              <a:extLst>
                <a:ext uri="{FF2B5EF4-FFF2-40B4-BE49-F238E27FC236}">
                  <a16:creationId xmlns="" xmlns:a16="http://schemas.microsoft.com/office/drawing/2014/main" id="{B9F282B3-11AF-439E-A8C2-2B53D4D70951}"/>
                </a:ext>
              </a:extLst>
            </p:cNvPr>
            <p:cNvSpPr/>
            <p:nvPr/>
          </p:nvSpPr>
          <p:spPr>
            <a:xfrm>
              <a:off x="3295144" y="4460182"/>
              <a:ext cx="5562600" cy="1496943"/>
            </a:xfrm>
            <a:prstGeom prst="roundRect">
              <a:avLst>
                <a:gd name="adj" fmla="val 136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11375" algn="ctr"/>
              <a:endParaRPr lang="en-US" sz="2400" dirty="0">
                <a:solidFill>
                  <a:prstClr val="white"/>
                </a:solidFill>
              </a:endParaRPr>
            </a:p>
            <a:p>
              <a:pPr marL="2111375" algn="ctr"/>
              <a:r>
                <a:rPr lang="en-US" sz="2400" dirty="0">
                  <a:solidFill>
                    <a:prstClr val="white"/>
                  </a:solidFill>
                </a:rPr>
                <a:t>ERCOT Protocols </a:t>
              </a:r>
              <a:br>
                <a:rPr lang="en-US" sz="2400" dirty="0">
                  <a:solidFill>
                    <a:prstClr val="white"/>
                  </a:solidFill>
                </a:rPr>
              </a:br>
              <a:endParaRPr lang="en-US" sz="2400" dirty="0">
                <a:solidFill>
                  <a:prstClr val="white"/>
                </a:solidFill>
              </a:endParaRPr>
            </a:p>
          </p:txBody>
        </p:sp>
        <p:pic>
          <p:nvPicPr>
            <p:cNvPr id="17" name="Picture 16">
              <a:extLst>
                <a:ext uri="{FF2B5EF4-FFF2-40B4-BE49-F238E27FC236}">
                  <a16:creationId xmlns="" xmlns:a16="http://schemas.microsoft.com/office/drawing/2014/main" id="{B8FF396F-B21E-46B7-9BE4-AFEACA9255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2669" y="4751452"/>
              <a:ext cx="1828804" cy="914402"/>
            </a:xfrm>
            <a:prstGeom prst="rect">
              <a:avLst/>
            </a:prstGeom>
          </p:spPr>
        </p:pic>
      </p:grpSp>
      <p:pic>
        <p:nvPicPr>
          <p:cNvPr id="18" name="Picture 17">
            <a:extLst>
              <a:ext uri="{FF2B5EF4-FFF2-40B4-BE49-F238E27FC236}">
                <a16:creationId xmlns="" xmlns:a16="http://schemas.microsoft.com/office/drawing/2014/main" id="{2EE44B71-34F4-42C9-B204-C3782E12A4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5432" y="3190656"/>
            <a:ext cx="1828804" cy="914402"/>
          </a:xfrm>
          <a:prstGeom prst="rect">
            <a:avLst/>
          </a:prstGeom>
        </p:spPr>
      </p:pic>
      <p:grpSp>
        <p:nvGrpSpPr>
          <p:cNvPr id="22" name="Group 21">
            <a:extLst>
              <a:ext uri="{FF2B5EF4-FFF2-40B4-BE49-F238E27FC236}">
                <a16:creationId xmlns="" xmlns:a16="http://schemas.microsoft.com/office/drawing/2014/main" id="{49A01A60-86D5-4E76-B1B3-652DDE9392B6}"/>
              </a:ext>
            </a:extLst>
          </p:cNvPr>
          <p:cNvGrpSpPr/>
          <p:nvPr/>
        </p:nvGrpSpPr>
        <p:grpSpPr>
          <a:xfrm>
            <a:off x="3195920" y="4710282"/>
            <a:ext cx="5562600" cy="1496943"/>
            <a:chOff x="3303382" y="4623524"/>
            <a:chExt cx="5562600" cy="1496943"/>
          </a:xfrm>
        </p:grpSpPr>
        <p:sp>
          <p:nvSpPr>
            <p:cNvPr id="23" name="Rounded Rectangle 5">
              <a:extLst>
                <a:ext uri="{FF2B5EF4-FFF2-40B4-BE49-F238E27FC236}">
                  <a16:creationId xmlns="" xmlns:a16="http://schemas.microsoft.com/office/drawing/2014/main" id="{F89136C1-F46B-413C-AE3A-662D80D8BE8A}"/>
                </a:ext>
              </a:extLst>
            </p:cNvPr>
            <p:cNvSpPr/>
            <p:nvPr/>
          </p:nvSpPr>
          <p:spPr>
            <a:xfrm>
              <a:off x="3303382" y="4623524"/>
              <a:ext cx="5562600" cy="1496943"/>
            </a:xfrm>
            <a:prstGeom prst="roundRect">
              <a:avLst>
                <a:gd name="adj" fmla="val 136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11375" algn="ctr"/>
              <a:endParaRPr lang="en-US" sz="2400" dirty="0">
                <a:solidFill>
                  <a:prstClr val="white"/>
                </a:solidFill>
              </a:endParaRPr>
            </a:p>
            <a:p>
              <a:pPr marL="2111375" algn="ctr"/>
              <a:r>
                <a:rPr lang="en-US" sz="2400" dirty="0">
                  <a:solidFill>
                    <a:prstClr val="white"/>
                  </a:solidFill>
                </a:rPr>
                <a:t>Other Binding Documents (OBDs)</a:t>
              </a:r>
              <a:br>
                <a:rPr lang="en-US" sz="2400" dirty="0">
                  <a:solidFill>
                    <a:prstClr val="white"/>
                  </a:solidFill>
                </a:rPr>
              </a:br>
              <a:endParaRPr lang="en-US" sz="2400" dirty="0">
                <a:solidFill>
                  <a:prstClr val="white"/>
                </a:solidFill>
              </a:endParaRPr>
            </a:p>
          </p:txBody>
        </p:sp>
        <p:pic>
          <p:nvPicPr>
            <p:cNvPr id="24" name="Picture 23">
              <a:extLst>
                <a:ext uri="{FF2B5EF4-FFF2-40B4-BE49-F238E27FC236}">
                  <a16:creationId xmlns="" xmlns:a16="http://schemas.microsoft.com/office/drawing/2014/main" id="{3BEB7CAB-57EB-4043-B02E-CCEA88F3EF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2662" y="4914794"/>
              <a:ext cx="1828804" cy="914402"/>
            </a:xfrm>
            <a:prstGeom prst="rect">
              <a:avLst/>
            </a:prstGeom>
          </p:spPr>
        </p:pic>
      </p:grpSp>
      <p:sp>
        <p:nvSpPr>
          <p:cNvPr id="13" name="Bent Arrow 7">
            <a:extLst>
              <a:ext uri="{FF2B5EF4-FFF2-40B4-BE49-F238E27FC236}">
                <a16:creationId xmlns="" xmlns:a16="http://schemas.microsoft.com/office/drawing/2014/main" id="{63476846-41B0-425C-81BE-91641F4B65EF}"/>
              </a:ext>
            </a:extLst>
          </p:cNvPr>
          <p:cNvSpPr/>
          <p:nvPr/>
        </p:nvSpPr>
        <p:spPr>
          <a:xfrm flipV="1">
            <a:off x="2273280" y="4436871"/>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2" name="Date Placeholder 1"/>
          <p:cNvSpPr>
            <a:spLocks noGrp="1"/>
          </p:cNvSpPr>
          <p:nvPr>
            <p:ph type="dt" sz="half" idx="10"/>
          </p:nvPr>
        </p:nvSpPr>
        <p:spPr/>
        <p:txBody>
          <a:bodyPr/>
          <a:lstStyle/>
          <a:p>
            <a:fld id="{1849BEAF-2AE4-4E36-B3B4-613EF39E84D9}" type="datetime1">
              <a:rPr lang="en-US" smtClean="0"/>
              <a:t>9/4/2018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22</a:t>
            </a:fld>
            <a:endParaRPr lang="en-US" dirty="0"/>
          </a:p>
        </p:txBody>
      </p:sp>
    </p:spTree>
    <p:extLst>
      <p:ext uri="{BB962C8B-B14F-4D97-AF65-F5344CB8AC3E}">
        <p14:creationId xmlns:p14="http://schemas.microsoft.com/office/powerpoint/2010/main" val="394227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afterEffect">
                                  <p:stCondLst>
                                    <p:cond delay="0"/>
                                  </p:stCondLst>
                                  <p:childTnLst>
                                    <p:set>
                                      <p:cBhvr rctx="PPT">
                                        <p:cTn id="6" dur="3600"/>
                                        <p:tgtEl>
                                          <p:spTgt spid="13"/>
                                        </p:tgtEl>
                                        <p:attrNameLst>
                                          <p:attrName>style.opacity</p:attrName>
                                        </p:attrNameLst>
                                      </p:cBhvr>
                                      <p:to>
                                        <p:strVal val="0.25"/>
                                      </p:to>
                                    </p:set>
                                    <p:animEffect filter="image" prLst="opacity: 0.25">
                                      <p:cBhvr rctx="IE">
                                        <p:cTn id="7" dur="3600"/>
                                        <p:tgtEl>
                                          <p:spTgt spid="13"/>
                                        </p:tgtEl>
                                      </p:cBhvr>
                                    </p:animEffect>
                                  </p:childTnLst>
                                </p:cTn>
                              </p:par>
                            </p:childTnLst>
                          </p:cTn>
                        </p:par>
                        <p:par>
                          <p:cTn id="8" fill="hold">
                            <p:stCondLst>
                              <p:cond delay="3600"/>
                            </p:stCondLst>
                            <p:childTnLst>
                              <p:par>
                                <p:cTn id="9" presetID="9" presetClass="emph" presetSubtype="0" grpId="0" nodeType="afterEffect">
                                  <p:stCondLst>
                                    <p:cond delay="0"/>
                                  </p:stCondLst>
                                  <p:childTnLst>
                                    <p:set>
                                      <p:cBhvr rctx="PPT">
                                        <p:cTn id="10" dur="indefinite"/>
                                        <p:tgtEl>
                                          <p:spTgt spid="8"/>
                                        </p:tgtEl>
                                        <p:attrNameLst>
                                          <p:attrName>style.opacity</p:attrName>
                                        </p:attrNameLst>
                                      </p:cBhvr>
                                      <p:to>
                                        <p:strVal val="0.25"/>
                                      </p:to>
                                    </p:set>
                                    <p:animEffect filter="image" prLst="opacity: 0.25">
                                      <p:cBhvr rctx="IE">
                                        <p:cTn id="11"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ERCOT Market </a:t>
            </a:r>
            <a:r>
              <a:rPr lang="en-US" dirty="0" smtClean="0"/>
              <a:t>Guides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769" y="1018588"/>
            <a:ext cx="8066463" cy="5283533"/>
          </a:xfrm>
          <a:prstGeom prst="rect">
            <a:avLst/>
          </a:prstGeom>
        </p:spPr>
      </p:pic>
      <p:sp>
        <p:nvSpPr>
          <p:cNvPr id="4" name="Rectangle 3"/>
          <p:cNvSpPr/>
          <p:nvPr/>
        </p:nvSpPr>
        <p:spPr>
          <a:xfrm>
            <a:off x="604684" y="3047824"/>
            <a:ext cx="1536192" cy="9637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612058" y="5168424"/>
            <a:ext cx="1536192" cy="3327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12055" y="5808209"/>
            <a:ext cx="1536192" cy="3344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DE868ABC-D926-452E-8CE0-1D4052CC0CE1}"/>
              </a:ext>
            </a:extLst>
          </p:cNvPr>
          <p:cNvSpPr/>
          <p:nvPr/>
        </p:nvSpPr>
        <p:spPr>
          <a:xfrm>
            <a:off x="4557252" y="1705075"/>
            <a:ext cx="1260987" cy="32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158A8FCB-F3B2-4188-86ED-E7AF32878623}" type="datetime1">
              <a:rPr lang="en-US" smtClean="0"/>
              <a:t>9/4/2018</a:t>
            </a:fld>
            <a:endParaRPr lang="en-US" dirty="0"/>
          </a:p>
        </p:txBody>
      </p:sp>
      <p:sp>
        <p:nvSpPr>
          <p:cNvPr id="9" name="Footer Placeholder 8"/>
          <p:cNvSpPr>
            <a:spLocks noGrp="1"/>
          </p:cNvSpPr>
          <p:nvPr>
            <p:ph type="ftr" sz="quarter" idx="11"/>
          </p:nvPr>
        </p:nvSpPr>
        <p:spPr/>
        <p:txBody>
          <a:bodyPr/>
          <a:lstStyle/>
          <a:p>
            <a:r>
              <a:rPr lang="en-US" smtClean="0"/>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23</a:t>
            </a:fld>
            <a:endParaRPr lang="en-US" dirty="0"/>
          </a:p>
        </p:txBody>
      </p:sp>
    </p:spTree>
    <p:extLst>
      <p:ext uri="{BB962C8B-B14F-4D97-AF65-F5344CB8AC3E}">
        <p14:creationId xmlns:p14="http://schemas.microsoft.com/office/powerpoint/2010/main" val="64885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ERCOT Retail Market </a:t>
            </a:r>
            <a:r>
              <a:rPr lang="en-US" dirty="0" smtClean="0"/>
              <a:t>Guide</a:t>
            </a:r>
            <a:endParaRPr lang="en-US" dirty="0"/>
          </a:p>
        </p:txBody>
      </p:sp>
      <p:sp>
        <p:nvSpPr>
          <p:cNvPr id="2" name="TextBox 1"/>
          <p:cNvSpPr txBox="1"/>
          <p:nvPr/>
        </p:nvSpPr>
        <p:spPr>
          <a:xfrm>
            <a:off x="457200" y="1005840"/>
            <a:ext cx="7584127" cy="5170646"/>
          </a:xfrm>
          <a:prstGeom prst="rect">
            <a:avLst/>
          </a:prstGeom>
          <a:noFill/>
        </p:spPr>
        <p:txBody>
          <a:bodyPr wrap="none" rtlCol="0">
            <a:spAutoFit/>
          </a:bodyPr>
          <a:lstStyle/>
          <a:p>
            <a:pPr>
              <a:lnSpc>
                <a:spcPct val="150000"/>
              </a:lnSpc>
            </a:pPr>
            <a:r>
              <a:rPr lang="en-US" sz="2000" dirty="0" smtClean="0">
                <a:solidFill>
                  <a:schemeClr val="tx1">
                    <a:lumMod val="75000"/>
                    <a:lumOff val="25000"/>
                  </a:schemeClr>
                </a:solidFill>
              </a:rPr>
              <a:t>Section 1 – Purpose</a:t>
            </a:r>
          </a:p>
          <a:p>
            <a:pPr>
              <a:lnSpc>
                <a:spcPct val="150000"/>
              </a:lnSpc>
            </a:pPr>
            <a:r>
              <a:rPr lang="en-US" sz="2000" dirty="0" smtClean="0">
                <a:solidFill>
                  <a:schemeClr val="tx1">
                    <a:lumMod val="75000"/>
                    <a:lumOff val="25000"/>
                  </a:schemeClr>
                </a:solidFill>
              </a:rPr>
              <a:t>Section 2 – Definitions and Acronyms</a:t>
            </a:r>
          </a:p>
          <a:p>
            <a:pPr>
              <a:lnSpc>
                <a:spcPct val="150000"/>
              </a:lnSpc>
            </a:pPr>
            <a:r>
              <a:rPr lang="en-US" sz="2000" dirty="0" smtClean="0">
                <a:solidFill>
                  <a:schemeClr val="tx1">
                    <a:lumMod val="75000"/>
                    <a:lumOff val="25000"/>
                  </a:schemeClr>
                </a:solidFill>
              </a:rPr>
              <a:t>Section 3 – Retail Market Guide Revision Process</a:t>
            </a:r>
          </a:p>
          <a:p>
            <a:pPr>
              <a:lnSpc>
                <a:spcPct val="150000"/>
              </a:lnSpc>
            </a:pPr>
            <a:r>
              <a:rPr lang="en-US" sz="2000" dirty="0" smtClean="0">
                <a:solidFill>
                  <a:schemeClr val="tx1">
                    <a:lumMod val="75000"/>
                    <a:lumOff val="25000"/>
                  </a:schemeClr>
                </a:solidFill>
              </a:rPr>
              <a:t>Section 4 – Public Utility Commission of Texas</a:t>
            </a:r>
          </a:p>
          <a:p>
            <a:pPr>
              <a:lnSpc>
                <a:spcPct val="150000"/>
              </a:lnSpc>
            </a:pPr>
            <a:r>
              <a:rPr lang="en-US" sz="2000" dirty="0" smtClean="0">
                <a:solidFill>
                  <a:schemeClr val="tx1">
                    <a:lumMod val="75000"/>
                    <a:lumOff val="25000"/>
                  </a:schemeClr>
                </a:solidFill>
              </a:rPr>
              <a:t>Section 5 – Electric Reliability Council of Texas</a:t>
            </a:r>
          </a:p>
          <a:p>
            <a:pPr>
              <a:lnSpc>
                <a:spcPct val="150000"/>
              </a:lnSpc>
            </a:pPr>
            <a:r>
              <a:rPr lang="en-US" sz="2000" dirty="0" smtClean="0">
                <a:solidFill>
                  <a:schemeClr val="tx1">
                    <a:lumMod val="75000"/>
                    <a:lumOff val="25000"/>
                  </a:schemeClr>
                </a:solidFill>
              </a:rPr>
              <a:t>Section 6 – Retail Market Subcommittee Working Group</a:t>
            </a:r>
          </a:p>
          <a:p>
            <a:pPr>
              <a:lnSpc>
                <a:spcPct val="150000"/>
              </a:lnSpc>
            </a:pPr>
            <a:r>
              <a:rPr lang="en-US" sz="2000" dirty="0" smtClean="0">
                <a:solidFill>
                  <a:schemeClr val="tx1">
                    <a:lumMod val="75000"/>
                    <a:lumOff val="25000"/>
                  </a:schemeClr>
                </a:solidFill>
              </a:rPr>
              <a:t>Section 7 – Market Processes</a:t>
            </a:r>
          </a:p>
          <a:p>
            <a:pPr>
              <a:lnSpc>
                <a:spcPct val="150000"/>
              </a:lnSpc>
            </a:pPr>
            <a:r>
              <a:rPr lang="en-US" sz="2000" dirty="0" smtClean="0">
                <a:solidFill>
                  <a:schemeClr val="tx1">
                    <a:lumMod val="75000"/>
                    <a:lumOff val="25000"/>
                  </a:schemeClr>
                </a:solidFill>
              </a:rPr>
              <a:t>Section 8 – Municipally Owned Utilities and Electric Cooperatives</a:t>
            </a:r>
          </a:p>
          <a:p>
            <a:pPr>
              <a:lnSpc>
                <a:spcPct val="150000"/>
              </a:lnSpc>
            </a:pPr>
            <a:r>
              <a:rPr lang="en-US" sz="2000" dirty="0" smtClean="0">
                <a:solidFill>
                  <a:schemeClr val="tx1">
                    <a:lumMod val="75000"/>
                    <a:lumOff val="25000"/>
                  </a:schemeClr>
                </a:solidFill>
              </a:rPr>
              <a:t>Section 9 – Appendices</a:t>
            </a:r>
          </a:p>
          <a:p>
            <a:pPr>
              <a:lnSpc>
                <a:spcPct val="150000"/>
              </a:lnSpc>
            </a:pPr>
            <a:r>
              <a:rPr lang="en-US" sz="2000" dirty="0" smtClean="0">
                <a:solidFill>
                  <a:schemeClr val="tx1">
                    <a:lumMod val="75000"/>
                    <a:lumOff val="25000"/>
                  </a:schemeClr>
                </a:solidFill>
              </a:rPr>
              <a:t>Section 10 – Competitive Metering</a:t>
            </a:r>
          </a:p>
          <a:p>
            <a:pPr>
              <a:lnSpc>
                <a:spcPct val="150000"/>
              </a:lnSpc>
            </a:pPr>
            <a:r>
              <a:rPr lang="en-US" sz="2000" dirty="0" smtClean="0">
                <a:solidFill>
                  <a:schemeClr val="tx1">
                    <a:lumMod val="75000"/>
                    <a:lumOff val="25000"/>
                  </a:schemeClr>
                </a:solidFill>
              </a:rPr>
              <a:t>Section 11 – Solution to Stacking</a:t>
            </a:r>
            <a:endParaRPr lang="en-US" sz="2000" dirty="0">
              <a:solidFill>
                <a:schemeClr val="tx1">
                  <a:lumMod val="75000"/>
                  <a:lumOff val="25000"/>
                </a:schemeClr>
              </a:solidFill>
            </a:endParaRPr>
          </a:p>
        </p:txBody>
      </p:sp>
      <p:sp>
        <p:nvSpPr>
          <p:cNvPr id="5" name="Rectangle 4"/>
          <p:cNvSpPr/>
          <p:nvPr/>
        </p:nvSpPr>
        <p:spPr>
          <a:xfrm>
            <a:off x="468090" y="3855719"/>
            <a:ext cx="3962400" cy="36576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45F07"/>
              </a:solidFill>
            </a:endParaRPr>
          </a:p>
        </p:txBody>
      </p:sp>
      <p:sp>
        <p:nvSpPr>
          <p:cNvPr id="6" name="Rectangle 5"/>
          <p:cNvSpPr/>
          <p:nvPr/>
        </p:nvSpPr>
        <p:spPr>
          <a:xfrm>
            <a:off x="468090" y="4780194"/>
            <a:ext cx="3962400" cy="36576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45F07"/>
              </a:solidFill>
            </a:endParaRPr>
          </a:p>
        </p:txBody>
      </p:sp>
      <p:sp>
        <p:nvSpPr>
          <p:cNvPr id="8" name="Rectangle 7"/>
          <p:cNvSpPr/>
          <p:nvPr/>
        </p:nvSpPr>
        <p:spPr>
          <a:xfrm>
            <a:off x="468090" y="5683547"/>
            <a:ext cx="3962400" cy="36576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45F07"/>
              </a:solidFill>
            </a:endParaRPr>
          </a:p>
        </p:txBody>
      </p:sp>
      <p:sp>
        <p:nvSpPr>
          <p:cNvPr id="4" name="Date Placeholder 3"/>
          <p:cNvSpPr>
            <a:spLocks noGrp="1"/>
          </p:cNvSpPr>
          <p:nvPr>
            <p:ph type="dt" sz="half" idx="10"/>
          </p:nvPr>
        </p:nvSpPr>
        <p:spPr/>
        <p:txBody>
          <a:bodyPr/>
          <a:lstStyle/>
          <a:p>
            <a:fld id="{04336DE3-8B07-4E4F-91FC-929FF1593046}" type="datetime1">
              <a:rPr lang="en-US" smtClean="0"/>
              <a:t>9/4/2018</a:t>
            </a:fld>
            <a:endParaRPr lang="en-US" dirty="0"/>
          </a:p>
        </p:txBody>
      </p:sp>
      <p:sp>
        <p:nvSpPr>
          <p:cNvPr id="9" name="Footer Placeholder 8"/>
          <p:cNvSpPr>
            <a:spLocks noGrp="1"/>
          </p:cNvSpPr>
          <p:nvPr>
            <p:ph type="ftr" sz="quarter" idx="11"/>
          </p:nvPr>
        </p:nvSpPr>
        <p:spPr/>
        <p:txBody>
          <a:bodyPr/>
          <a:lstStyle/>
          <a:p>
            <a:r>
              <a:rPr lang="en-US" smtClean="0"/>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24</a:t>
            </a:fld>
            <a:endParaRPr lang="en-US" dirty="0"/>
          </a:p>
        </p:txBody>
      </p:sp>
    </p:spTree>
    <p:extLst>
      <p:ext uri="{BB962C8B-B14F-4D97-AF65-F5344CB8AC3E}">
        <p14:creationId xmlns:p14="http://schemas.microsoft.com/office/powerpoint/2010/main" val="154533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9/4/2018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25</a:t>
            </a:fld>
            <a:endParaRPr lang="en-US" dirty="0"/>
          </a:p>
        </p:txBody>
      </p:sp>
      <p:sp>
        <p:nvSpPr>
          <p:cNvPr id="5" name="Title 4"/>
          <p:cNvSpPr>
            <a:spLocks noGrp="1"/>
          </p:cNvSpPr>
          <p:nvPr>
            <p:ph type="title"/>
          </p:nvPr>
        </p:nvSpPr>
        <p:spPr/>
        <p:txBody>
          <a:bodyPr/>
          <a:lstStyle/>
          <a:p>
            <a:r>
              <a:rPr lang="en-US" dirty="0" smtClean="0"/>
              <a:t>Section 7 – Market Processes</a:t>
            </a:r>
            <a:endParaRPr lang="en-US" dirty="0"/>
          </a:p>
        </p:txBody>
      </p:sp>
      <p:sp>
        <p:nvSpPr>
          <p:cNvPr id="6" name="TextBox 5"/>
          <p:cNvSpPr txBox="1"/>
          <p:nvPr/>
        </p:nvSpPr>
        <p:spPr>
          <a:xfrm>
            <a:off x="408363" y="1072768"/>
            <a:ext cx="8001000" cy="5170646"/>
          </a:xfrm>
          <a:prstGeom prst="rect">
            <a:avLst/>
          </a:prstGeom>
          <a:noFill/>
        </p:spPr>
        <p:txBody>
          <a:bodyPr wrap="square" rtlCol="0">
            <a:spAutoFit/>
          </a:bodyPr>
          <a:lstStyle/>
          <a:p>
            <a:pPr>
              <a:lnSpc>
                <a:spcPct val="150000"/>
              </a:lnSpc>
            </a:pPr>
            <a:r>
              <a:rPr lang="en-US" sz="2000" dirty="0" smtClean="0">
                <a:solidFill>
                  <a:schemeClr val="tx1">
                    <a:lumMod val="75000"/>
                    <a:lumOff val="25000"/>
                  </a:schemeClr>
                </a:solidFill>
              </a:rPr>
              <a:t>Section 7.3 – </a:t>
            </a:r>
            <a:r>
              <a:rPr lang="en-US" sz="2000" i="1" dirty="0" smtClean="0">
                <a:solidFill>
                  <a:schemeClr val="tx1">
                    <a:lumMod val="75000"/>
                    <a:lumOff val="25000"/>
                  </a:schemeClr>
                </a:solidFill>
              </a:rPr>
              <a:t>Inadvertent Gain Process</a:t>
            </a:r>
          </a:p>
          <a:p>
            <a:pPr>
              <a:lnSpc>
                <a:spcPct val="150000"/>
              </a:lnSpc>
            </a:pPr>
            <a:r>
              <a:rPr lang="en-US" sz="2000" dirty="0" smtClean="0">
                <a:solidFill>
                  <a:schemeClr val="tx1">
                    <a:lumMod val="75000"/>
                    <a:lumOff val="25000"/>
                  </a:schemeClr>
                </a:solidFill>
              </a:rPr>
              <a:t>Section 7.4 – </a:t>
            </a:r>
            <a:r>
              <a:rPr lang="en-US" sz="2000" i="1" dirty="0" smtClean="0">
                <a:solidFill>
                  <a:schemeClr val="tx1">
                    <a:lumMod val="75000"/>
                    <a:lumOff val="25000"/>
                  </a:schemeClr>
                </a:solidFill>
              </a:rPr>
              <a:t>Safety Nets</a:t>
            </a:r>
          </a:p>
          <a:p>
            <a:pPr>
              <a:lnSpc>
                <a:spcPct val="150000"/>
              </a:lnSpc>
            </a:pPr>
            <a:r>
              <a:rPr lang="en-US" sz="2000" dirty="0" smtClean="0">
                <a:solidFill>
                  <a:schemeClr val="tx1">
                    <a:lumMod val="75000"/>
                    <a:lumOff val="25000"/>
                  </a:schemeClr>
                </a:solidFill>
              </a:rPr>
              <a:t>Section 7.5 – </a:t>
            </a:r>
            <a:r>
              <a:rPr lang="en-US" sz="2000" i="1" dirty="0" smtClean="0">
                <a:solidFill>
                  <a:schemeClr val="tx1">
                    <a:lumMod val="75000"/>
                    <a:lumOff val="25000"/>
                  </a:schemeClr>
                </a:solidFill>
              </a:rPr>
              <a:t>Standard Historical Usage Requests</a:t>
            </a:r>
          </a:p>
          <a:p>
            <a:pPr>
              <a:lnSpc>
                <a:spcPct val="150000"/>
              </a:lnSpc>
            </a:pPr>
            <a:r>
              <a:rPr lang="en-US" sz="2000" dirty="0" smtClean="0">
                <a:solidFill>
                  <a:schemeClr val="tx1">
                    <a:lumMod val="75000"/>
                    <a:lumOff val="25000"/>
                  </a:schemeClr>
                </a:solidFill>
              </a:rPr>
              <a:t>Section 7.6 – </a:t>
            </a:r>
            <a:r>
              <a:rPr lang="en-US" sz="2000" i="1" dirty="0" smtClean="0">
                <a:solidFill>
                  <a:schemeClr val="tx1">
                    <a:lumMod val="75000"/>
                    <a:lumOff val="25000"/>
                  </a:schemeClr>
                </a:solidFill>
              </a:rPr>
              <a:t>Disconnect and Reconnect  for Non-Payment Process</a:t>
            </a:r>
          </a:p>
          <a:p>
            <a:pPr>
              <a:lnSpc>
                <a:spcPct val="150000"/>
              </a:lnSpc>
            </a:pPr>
            <a:r>
              <a:rPr lang="en-US" sz="2000" dirty="0" smtClean="0">
                <a:solidFill>
                  <a:schemeClr val="tx1">
                    <a:lumMod val="75000"/>
                    <a:lumOff val="25000"/>
                  </a:schemeClr>
                </a:solidFill>
              </a:rPr>
              <a:t>Section 7.7 – </a:t>
            </a:r>
            <a:r>
              <a:rPr lang="en-US" sz="2000" i="1" dirty="0" smtClean="0">
                <a:solidFill>
                  <a:schemeClr val="tx1">
                    <a:lumMod val="75000"/>
                    <a:lumOff val="25000"/>
                  </a:schemeClr>
                </a:solidFill>
              </a:rPr>
              <a:t>Transaction Timing Matrix</a:t>
            </a:r>
          </a:p>
          <a:p>
            <a:pPr marL="1691640" indent="-1691640">
              <a:lnSpc>
                <a:spcPct val="150000"/>
              </a:lnSpc>
            </a:pPr>
            <a:r>
              <a:rPr lang="en-US" sz="2000" dirty="0" smtClean="0">
                <a:solidFill>
                  <a:schemeClr val="tx1">
                    <a:lumMod val="75000"/>
                    <a:lumOff val="25000"/>
                  </a:schemeClr>
                </a:solidFill>
              </a:rPr>
              <a:t>Section 7.16 – </a:t>
            </a:r>
            <a:r>
              <a:rPr lang="en-US" sz="2000" i="1" dirty="0" smtClean="0">
                <a:solidFill>
                  <a:schemeClr val="tx1">
                    <a:lumMod val="75000"/>
                    <a:lumOff val="25000"/>
                  </a:schemeClr>
                </a:solidFill>
              </a:rPr>
              <a:t>Business Processes and Communications Related to Meter Tampering</a:t>
            </a:r>
          </a:p>
          <a:p>
            <a:pPr marL="1691640" indent="-1691640">
              <a:lnSpc>
                <a:spcPct val="150000"/>
              </a:lnSpc>
            </a:pPr>
            <a:r>
              <a:rPr lang="en-US" sz="2000" dirty="0">
                <a:solidFill>
                  <a:schemeClr val="tx1">
                    <a:lumMod val="75000"/>
                    <a:lumOff val="25000"/>
                  </a:schemeClr>
                </a:solidFill>
              </a:rPr>
              <a:t>Section 7.15 - </a:t>
            </a:r>
            <a:r>
              <a:rPr lang="en-US" sz="2000" i="1" dirty="0">
                <a:solidFill>
                  <a:schemeClr val="tx1">
                    <a:lumMod val="75000"/>
                    <a:lumOff val="25000"/>
                  </a:schemeClr>
                </a:solidFill>
              </a:rPr>
              <a:t>Advanced Meter Interval Data File Format </a:t>
            </a:r>
            <a:r>
              <a:rPr lang="en-US" sz="2000" i="1" dirty="0" smtClean="0">
                <a:solidFill>
                  <a:schemeClr val="tx1">
                    <a:lumMod val="75000"/>
                    <a:lumOff val="25000"/>
                  </a:schemeClr>
                </a:solidFill>
              </a:rPr>
              <a:t>and Submission</a:t>
            </a:r>
            <a:endParaRPr lang="en-US" sz="2000" i="1" dirty="0">
              <a:solidFill>
                <a:schemeClr val="tx1">
                  <a:lumMod val="75000"/>
                  <a:lumOff val="25000"/>
                </a:schemeClr>
              </a:solidFill>
            </a:endParaRPr>
          </a:p>
          <a:p>
            <a:pPr marL="1691640" indent="-1691640">
              <a:lnSpc>
                <a:spcPct val="150000"/>
              </a:lnSpc>
            </a:pPr>
            <a:r>
              <a:rPr lang="en-US" sz="2000" dirty="0" smtClean="0">
                <a:solidFill>
                  <a:schemeClr val="tx1">
                    <a:lumMod val="75000"/>
                    <a:lumOff val="25000"/>
                  </a:schemeClr>
                </a:solidFill>
              </a:rPr>
              <a:t>Section 7.17 </a:t>
            </a:r>
            <a:r>
              <a:rPr lang="en-US" sz="2000" dirty="0">
                <a:solidFill>
                  <a:schemeClr val="tx1">
                    <a:lumMod val="75000"/>
                    <a:lumOff val="25000"/>
                  </a:schemeClr>
                </a:solidFill>
              </a:rPr>
              <a:t>–</a:t>
            </a:r>
            <a:r>
              <a:rPr lang="en-US" sz="2000" i="1" dirty="0" smtClean="0">
                <a:solidFill>
                  <a:schemeClr val="tx1">
                    <a:lumMod val="75000"/>
                    <a:lumOff val="25000"/>
                  </a:schemeClr>
                </a:solidFill>
              </a:rPr>
              <a:t> </a:t>
            </a:r>
            <a:r>
              <a:rPr lang="en-US" sz="2000" i="1" dirty="0">
                <a:solidFill>
                  <a:schemeClr val="tx1">
                    <a:lumMod val="75000"/>
                    <a:lumOff val="25000"/>
                  </a:schemeClr>
                </a:solidFill>
              </a:rPr>
              <a:t>Business Processes and Communications for Switch Holds Related to Deferred Payment</a:t>
            </a:r>
          </a:p>
        </p:txBody>
      </p:sp>
    </p:spTree>
    <p:extLst>
      <p:ext uri="{BB962C8B-B14F-4D97-AF65-F5344CB8AC3E}">
        <p14:creationId xmlns:p14="http://schemas.microsoft.com/office/powerpoint/2010/main" val="18462663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smtClean="0"/>
              <a:t>Appendicies</a:t>
            </a:r>
            <a:endParaRPr lang="en-US" dirty="0"/>
          </a:p>
        </p:txBody>
      </p:sp>
      <p:sp>
        <p:nvSpPr>
          <p:cNvPr id="2" name="TextBox 1"/>
          <p:cNvSpPr txBox="1"/>
          <p:nvPr/>
        </p:nvSpPr>
        <p:spPr>
          <a:xfrm>
            <a:off x="457200" y="1828800"/>
            <a:ext cx="8428924" cy="3046988"/>
          </a:xfrm>
          <a:prstGeom prst="rect">
            <a:avLst/>
          </a:prstGeom>
          <a:noFill/>
        </p:spPr>
        <p:txBody>
          <a:bodyPr wrap="square" rtlCol="0">
            <a:spAutoFit/>
          </a:bodyPr>
          <a:lstStyle/>
          <a:p>
            <a:r>
              <a:rPr lang="en-US" sz="2400" dirty="0" smtClean="0">
                <a:solidFill>
                  <a:schemeClr val="tx1">
                    <a:lumMod val="75000"/>
                    <a:lumOff val="25000"/>
                  </a:schemeClr>
                </a:solidFill>
              </a:rPr>
              <a:t>Section 9 Appendix D1 – </a:t>
            </a:r>
            <a:r>
              <a:rPr lang="en-US" sz="2400" i="1" dirty="0" smtClean="0">
                <a:solidFill>
                  <a:schemeClr val="tx1">
                    <a:lumMod val="75000"/>
                    <a:lumOff val="25000"/>
                  </a:schemeClr>
                </a:solidFill>
              </a:rPr>
              <a:t>Transaction timing Matrix</a:t>
            </a:r>
          </a:p>
          <a:p>
            <a:endParaRPr lang="en-US" sz="2400" dirty="0">
              <a:solidFill>
                <a:schemeClr val="tx1">
                  <a:lumMod val="75000"/>
                  <a:lumOff val="25000"/>
                </a:schemeClr>
              </a:solidFill>
            </a:endParaRPr>
          </a:p>
          <a:p>
            <a:pPr marL="3429000" indent="-3429000"/>
            <a:r>
              <a:rPr lang="en-US" sz="2400" dirty="0" smtClean="0">
                <a:solidFill>
                  <a:schemeClr val="tx1">
                    <a:lumMod val="75000"/>
                    <a:lumOff val="25000"/>
                  </a:schemeClr>
                </a:solidFill>
              </a:rPr>
              <a:t>Section 9 Appendix D3 – </a:t>
            </a:r>
            <a:r>
              <a:rPr lang="en-US" sz="2400" i="1" dirty="0" smtClean="0">
                <a:solidFill>
                  <a:schemeClr val="tx1">
                    <a:lumMod val="75000"/>
                    <a:lumOff val="25000"/>
                  </a:schemeClr>
                </a:solidFill>
              </a:rPr>
              <a:t>TDSP’s Discretionary Service Timelines Matrix</a:t>
            </a:r>
          </a:p>
          <a:p>
            <a:pPr marL="3429000" indent="-3429000"/>
            <a:endParaRPr lang="en-US" sz="2400" i="1" dirty="0" smtClean="0">
              <a:solidFill>
                <a:schemeClr val="tx1">
                  <a:lumMod val="75000"/>
                  <a:lumOff val="25000"/>
                </a:schemeClr>
              </a:solidFill>
            </a:endParaRPr>
          </a:p>
          <a:p>
            <a:pPr marL="3429000" indent="-3429000"/>
            <a:r>
              <a:rPr lang="en-US" sz="2400" dirty="0">
                <a:solidFill>
                  <a:schemeClr val="tx1">
                    <a:lumMod val="75000"/>
                    <a:lumOff val="25000"/>
                  </a:schemeClr>
                </a:solidFill>
              </a:rPr>
              <a:t>Section 9 Appendix G - </a:t>
            </a:r>
            <a:r>
              <a:rPr lang="en-US" sz="2400" i="1" dirty="0">
                <a:solidFill>
                  <a:schemeClr val="tx1">
                    <a:lumMod val="75000"/>
                    <a:lumOff val="25000"/>
                  </a:schemeClr>
                </a:solidFill>
              </a:rPr>
              <a:t>ERCOT Specified File Format </a:t>
            </a:r>
            <a:r>
              <a:rPr lang="en-US" sz="2400" i="1" dirty="0" smtClean="0">
                <a:solidFill>
                  <a:schemeClr val="tx1">
                    <a:lumMod val="75000"/>
                    <a:lumOff val="25000"/>
                  </a:schemeClr>
                </a:solidFill>
              </a:rPr>
              <a:t>for Submission </a:t>
            </a:r>
            <a:r>
              <a:rPr lang="en-US" sz="2400" i="1" dirty="0">
                <a:solidFill>
                  <a:schemeClr val="tx1">
                    <a:lumMod val="75000"/>
                    <a:lumOff val="25000"/>
                  </a:schemeClr>
                </a:solidFill>
              </a:rPr>
              <a:t>of Interval Data for Advanced Metering Systems </a:t>
            </a:r>
          </a:p>
        </p:txBody>
      </p:sp>
      <p:sp>
        <p:nvSpPr>
          <p:cNvPr id="5" name="Date Placeholder 4"/>
          <p:cNvSpPr>
            <a:spLocks noGrp="1"/>
          </p:cNvSpPr>
          <p:nvPr>
            <p:ph type="dt" sz="half" idx="10"/>
          </p:nvPr>
        </p:nvSpPr>
        <p:spPr/>
        <p:txBody>
          <a:bodyPr/>
          <a:lstStyle/>
          <a:p>
            <a:fld id="{C6AE1153-B602-49EB-A4DD-FBB9F6948F98}" type="datetime1">
              <a:rPr lang="en-US" smtClean="0"/>
              <a:t>9/4/2018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26</a:t>
            </a:fld>
            <a:endParaRPr lang="en-US" dirty="0"/>
          </a:p>
        </p:txBody>
      </p:sp>
    </p:spTree>
    <p:extLst>
      <p:ext uri="{BB962C8B-B14F-4D97-AF65-F5344CB8AC3E}">
        <p14:creationId xmlns:p14="http://schemas.microsoft.com/office/powerpoint/2010/main" val="22934080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Section 11- Solution to Stacking</a:t>
            </a:r>
            <a:endParaRPr lang="en-US" dirty="0"/>
          </a:p>
        </p:txBody>
      </p:sp>
      <p:sp>
        <p:nvSpPr>
          <p:cNvPr id="2" name="TextBox 1"/>
          <p:cNvSpPr txBox="1"/>
          <p:nvPr/>
        </p:nvSpPr>
        <p:spPr>
          <a:xfrm>
            <a:off x="107515" y="1289125"/>
            <a:ext cx="8931349" cy="4493538"/>
          </a:xfrm>
          <a:prstGeom prst="rect">
            <a:avLst/>
          </a:prstGeom>
          <a:noFill/>
        </p:spPr>
        <p:txBody>
          <a:bodyPr wrap="square" rtlCol="0">
            <a:spAutoFit/>
          </a:bodyPr>
          <a:lstStyle/>
          <a:p>
            <a:pPr lvl="1"/>
            <a:r>
              <a:rPr lang="en-US" sz="2000" dirty="0" smtClean="0">
                <a:solidFill>
                  <a:schemeClr val="tx1">
                    <a:lumMod val="75000"/>
                    <a:lumOff val="25000"/>
                  </a:schemeClr>
                </a:solidFill>
              </a:rPr>
              <a:t>Section 11.1 - </a:t>
            </a:r>
            <a:r>
              <a:rPr lang="en-US" sz="2000" i="1" dirty="0">
                <a:solidFill>
                  <a:schemeClr val="tx1">
                    <a:lumMod val="75000"/>
                    <a:lumOff val="25000"/>
                  </a:schemeClr>
                </a:solidFill>
              </a:rPr>
              <a:t>Overview of Solution to Stacking </a:t>
            </a:r>
          </a:p>
          <a:p>
            <a:pPr lvl="1"/>
            <a:endParaRPr lang="en-US" sz="2000" dirty="0" smtClean="0">
              <a:solidFill>
                <a:schemeClr val="tx1">
                  <a:lumMod val="75000"/>
                  <a:lumOff val="25000"/>
                </a:schemeClr>
              </a:solidFill>
            </a:endParaRPr>
          </a:p>
          <a:p>
            <a:pPr lvl="1"/>
            <a:r>
              <a:rPr lang="en-US" sz="2000" dirty="0" smtClean="0">
                <a:solidFill>
                  <a:schemeClr val="tx1">
                    <a:lumMod val="75000"/>
                    <a:lumOff val="25000"/>
                  </a:schemeClr>
                </a:solidFill>
              </a:rPr>
              <a:t>Section 11.2 - </a:t>
            </a:r>
            <a:r>
              <a:rPr lang="en-US" sz="2000" i="1" dirty="0">
                <a:solidFill>
                  <a:schemeClr val="tx1">
                    <a:lumMod val="75000"/>
                    <a:lumOff val="25000"/>
                  </a:schemeClr>
                </a:solidFill>
              </a:rPr>
              <a:t>ERCOT Operating Rules</a:t>
            </a:r>
            <a:r>
              <a:rPr lang="en-US" sz="2000" dirty="0">
                <a:solidFill>
                  <a:schemeClr val="tx1">
                    <a:lumMod val="75000"/>
                    <a:lumOff val="25000"/>
                  </a:schemeClr>
                </a:solidFill>
              </a:rPr>
              <a:t> </a:t>
            </a:r>
          </a:p>
          <a:p>
            <a:endParaRPr lang="en-US" sz="2000" dirty="0" smtClean="0">
              <a:solidFill>
                <a:schemeClr val="tx1">
                  <a:lumMod val="75000"/>
                  <a:lumOff val="25000"/>
                </a:schemeClr>
              </a:solidFill>
            </a:endParaRPr>
          </a:p>
          <a:p>
            <a:pPr lvl="1"/>
            <a:r>
              <a:rPr lang="en-US" sz="2000" dirty="0" smtClean="0">
                <a:solidFill>
                  <a:schemeClr val="tx1">
                    <a:lumMod val="75000"/>
                    <a:lumOff val="25000"/>
                  </a:schemeClr>
                </a:solidFill>
              </a:rPr>
              <a:t>Section 11.2.2 - </a:t>
            </a:r>
            <a:r>
              <a:rPr lang="en-US" sz="2000" i="1" dirty="0">
                <a:solidFill>
                  <a:schemeClr val="tx1">
                    <a:lumMod val="75000"/>
                    <a:lumOff val="25000"/>
                  </a:schemeClr>
                </a:solidFill>
              </a:rPr>
              <a:t>Cancellation </a:t>
            </a:r>
            <a:r>
              <a:rPr lang="en-US" sz="2000" i="1" dirty="0" smtClean="0">
                <a:solidFill>
                  <a:schemeClr val="tx1">
                    <a:lumMod val="75000"/>
                    <a:lumOff val="25000"/>
                  </a:schemeClr>
                </a:solidFill>
              </a:rPr>
              <a:t>Rules</a:t>
            </a:r>
          </a:p>
          <a:p>
            <a:pPr lvl="1"/>
            <a:endParaRPr lang="en-US" dirty="0" smtClean="0">
              <a:solidFill>
                <a:schemeClr val="tx1">
                  <a:lumMod val="75000"/>
                  <a:lumOff val="25000"/>
                </a:schemeClr>
              </a:solidFill>
            </a:endParaRPr>
          </a:p>
          <a:p>
            <a:pPr lvl="1"/>
            <a:r>
              <a:rPr lang="en-US" sz="2000" dirty="0" smtClean="0">
                <a:solidFill>
                  <a:schemeClr val="tx1">
                    <a:lumMod val="75000"/>
                    <a:lumOff val="25000"/>
                  </a:schemeClr>
                </a:solidFill>
              </a:rPr>
              <a:t>Section </a:t>
            </a:r>
            <a:r>
              <a:rPr lang="en-US" sz="2000" dirty="0">
                <a:solidFill>
                  <a:schemeClr val="tx1">
                    <a:lumMod val="75000"/>
                    <a:lumOff val="25000"/>
                  </a:schemeClr>
                </a:solidFill>
              </a:rPr>
              <a:t>11.2.3 - </a:t>
            </a:r>
            <a:r>
              <a:rPr lang="en-US" sz="2000" i="1" dirty="0">
                <a:solidFill>
                  <a:schemeClr val="tx1">
                    <a:lumMod val="75000"/>
                    <a:lumOff val="25000"/>
                  </a:schemeClr>
                </a:solidFill>
              </a:rPr>
              <a:t>Concurrent Processing Rules</a:t>
            </a:r>
            <a:r>
              <a:rPr lang="en-US" sz="2400" i="1" dirty="0">
                <a:solidFill>
                  <a:schemeClr val="tx1">
                    <a:lumMod val="75000"/>
                    <a:lumOff val="25000"/>
                  </a:schemeClr>
                </a:solidFill>
              </a:rPr>
              <a:t> </a:t>
            </a:r>
            <a:endParaRPr lang="en-US" sz="2400" i="1" dirty="0" smtClean="0">
              <a:solidFill>
                <a:schemeClr val="tx1">
                  <a:lumMod val="75000"/>
                  <a:lumOff val="25000"/>
                </a:schemeClr>
              </a:solidFill>
            </a:endParaRPr>
          </a:p>
          <a:p>
            <a:pPr lvl="1"/>
            <a:endParaRPr lang="en-US" sz="2400" i="1" dirty="0">
              <a:solidFill>
                <a:schemeClr val="tx1">
                  <a:lumMod val="75000"/>
                  <a:lumOff val="25000"/>
                </a:schemeClr>
              </a:solidFill>
            </a:endParaRPr>
          </a:p>
          <a:p>
            <a:pPr lvl="1"/>
            <a:r>
              <a:rPr lang="en-US" sz="2000" dirty="0">
                <a:solidFill>
                  <a:schemeClr val="tx1">
                    <a:lumMod val="75000"/>
                    <a:lumOff val="25000"/>
                  </a:schemeClr>
                </a:solidFill>
              </a:rPr>
              <a:t>Section 11.2.4 - </a:t>
            </a:r>
            <a:r>
              <a:rPr lang="en-US" sz="2000" i="1" dirty="0">
                <a:solidFill>
                  <a:schemeClr val="tx1">
                    <a:lumMod val="75000"/>
                    <a:lumOff val="25000"/>
                  </a:schemeClr>
                </a:solidFill>
              </a:rPr>
              <a:t>Pending Transaction </a:t>
            </a:r>
            <a:r>
              <a:rPr lang="en-US" sz="2000" i="1" dirty="0" smtClean="0">
                <a:solidFill>
                  <a:schemeClr val="tx1">
                    <a:lumMod val="75000"/>
                    <a:lumOff val="25000"/>
                  </a:schemeClr>
                </a:solidFill>
              </a:rPr>
              <a:t>Rules</a:t>
            </a:r>
          </a:p>
          <a:p>
            <a:pPr lvl="1"/>
            <a:endParaRPr lang="en-US" sz="2000" dirty="0">
              <a:solidFill>
                <a:schemeClr val="tx1">
                  <a:lumMod val="75000"/>
                  <a:lumOff val="25000"/>
                </a:schemeClr>
              </a:solidFill>
            </a:endParaRPr>
          </a:p>
          <a:p>
            <a:pPr lvl="1"/>
            <a:r>
              <a:rPr lang="en-US" sz="2000" dirty="0" smtClean="0">
                <a:solidFill>
                  <a:schemeClr val="tx1">
                    <a:lumMod val="75000"/>
                    <a:lumOff val="25000"/>
                  </a:schemeClr>
                </a:solidFill>
              </a:rPr>
              <a:t>Section </a:t>
            </a:r>
            <a:r>
              <a:rPr lang="en-US" sz="2000" dirty="0">
                <a:solidFill>
                  <a:schemeClr val="tx1">
                    <a:lumMod val="75000"/>
                    <a:lumOff val="25000"/>
                  </a:schemeClr>
                </a:solidFill>
              </a:rPr>
              <a:t>11.3 - </a:t>
            </a:r>
            <a:r>
              <a:rPr lang="en-US" sz="2000" i="1" dirty="0">
                <a:solidFill>
                  <a:schemeClr val="tx1">
                    <a:lumMod val="75000"/>
                    <a:lumOff val="25000"/>
                  </a:schemeClr>
                </a:solidFill>
              </a:rPr>
              <a:t>Transmission and/or Distribution Service Provider </a:t>
            </a:r>
            <a:r>
              <a:rPr lang="en-US" sz="2000" i="1" dirty="0" smtClean="0">
                <a:solidFill>
                  <a:schemeClr val="tx1">
                    <a:lumMod val="75000"/>
                    <a:lumOff val="25000"/>
                  </a:schemeClr>
                </a:solidFill>
              </a:rPr>
              <a:t>Operating Rules</a:t>
            </a:r>
          </a:p>
          <a:p>
            <a:pPr lvl="1"/>
            <a:endParaRPr lang="en-US" sz="2000" i="1" dirty="0">
              <a:solidFill>
                <a:schemeClr val="tx1">
                  <a:lumMod val="75000"/>
                  <a:lumOff val="25000"/>
                </a:schemeClr>
              </a:solidFill>
            </a:endParaRPr>
          </a:p>
          <a:p>
            <a:pPr lvl="1"/>
            <a:r>
              <a:rPr lang="en-US" sz="2000" dirty="0" smtClean="0">
                <a:solidFill>
                  <a:schemeClr val="tx1">
                    <a:lumMod val="75000"/>
                    <a:lumOff val="25000"/>
                  </a:schemeClr>
                </a:solidFill>
              </a:rPr>
              <a:t>Section </a:t>
            </a:r>
            <a:r>
              <a:rPr lang="en-US" sz="2000" dirty="0">
                <a:solidFill>
                  <a:schemeClr val="tx1">
                    <a:lumMod val="75000"/>
                    <a:lumOff val="25000"/>
                  </a:schemeClr>
                </a:solidFill>
              </a:rPr>
              <a:t>11.4 - </a:t>
            </a:r>
            <a:r>
              <a:rPr lang="en-US" sz="2000" i="1" dirty="0">
                <a:solidFill>
                  <a:schemeClr val="tx1">
                    <a:lumMod val="75000"/>
                    <a:lumOff val="25000"/>
                  </a:schemeClr>
                </a:solidFill>
              </a:rPr>
              <a:t>Retail Electric Provider Operating </a:t>
            </a:r>
            <a:r>
              <a:rPr lang="en-US" sz="2000" i="1" dirty="0" smtClean="0">
                <a:solidFill>
                  <a:schemeClr val="tx1">
                    <a:lumMod val="75000"/>
                    <a:lumOff val="25000"/>
                  </a:schemeClr>
                </a:solidFill>
              </a:rPr>
              <a:t>Rules</a:t>
            </a:r>
            <a:endParaRPr lang="en-US" sz="2000" dirty="0" smtClean="0">
              <a:solidFill>
                <a:schemeClr val="tx1">
                  <a:lumMod val="75000"/>
                  <a:lumOff val="25000"/>
                </a:schemeClr>
              </a:solidFill>
            </a:endParaRPr>
          </a:p>
        </p:txBody>
      </p:sp>
      <p:sp>
        <p:nvSpPr>
          <p:cNvPr id="5" name="Date Placeholder 4"/>
          <p:cNvSpPr>
            <a:spLocks noGrp="1"/>
          </p:cNvSpPr>
          <p:nvPr>
            <p:ph type="dt" sz="half" idx="10"/>
          </p:nvPr>
        </p:nvSpPr>
        <p:spPr/>
        <p:txBody>
          <a:bodyPr/>
          <a:lstStyle/>
          <a:p>
            <a:fld id="{63AE3E8A-5551-4CED-A1DE-1CA0DB815F87}" type="datetime1">
              <a:rPr lang="en-US" smtClean="0"/>
              <a:t>9/4/2018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27</a:t>
            </a:fld>
            <a:endParaRPr lang="en-US" dirty="0"/>
          </a:p>
        </p:txBody>
      </p:sp>
    </p:spTree>
    <p:extLst>
      <p:ext uri="{BB962C8B-B14F-4D97-AF65-F5344CB8AC3E}">
        <p14:creationId xmlns:p14="http://schemas.microsoft.com/office/powerpoint/2010/main" val="24486677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011438"/>
            <a:ext cx="7740091" cy="5171678"/>
          </a:xfrm>
          <a:prstGeom prst="rect">
            <a:avLst/>
          </a:prstGeom>
        </p:spPr>
      </p:pic>
      <p:sp>
        <p:nvSpPr>
          <p:cNvPr id="6" name="Rectangle 5">
            <a:extLst>
              <a:ext uri="{FF2B5EF4-FFF2-40B4-BE49-F238E27FC236}">
                <a16:creationId xmlns="" xmlns:a16="http://schemas.microsoft.com/office/drawing/2014/main" id="{1BC79BA6-23F6-4C0A-81C0-BA481595097D}"/>
              </a:ext>
            </a:extLst>
          </p:cNvPr>
          <p:cNvSpPr/>
          <p:nvPr/>
        </p:nvSpPr>
        <p:spPr>
          <a:xfrm>
            <a:off x="527336" y="5873801"/>
            <a:ext cx="1472184" cy="3195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3655AA8C-8454-43ED-926A-EB2A66FC6925}"/>
              </a:ext>
            </a:extLst>
          </p:cNvPr>
          <p:cNvSpPr/>
          <p:nvPr/>
        </p:nvSpPr>
        <p:spPr>
          <a:xfrm>
            <a:off x="2172586" y="5525446"/>
            <a:ext cx="5941008" cy="32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TX SET Guides</a:t>
            </a:r>
            <a:endParaRPr lang="en-US" dirty="0"/>
          </a:p>
        </p:txBody>
      </p:sp>
      <p:sp>
        <p:nvSpPr>
          <p:cNvPr id="10" name="Rectangle 9">
            <a:extLst>
              <a:ext uri="{FF2B5EF4-FFF2-40B4-BE49-F238E27FC236}">
                <a16:creationId xmlns="" xmlns:a16="http://schemas.microsoft.com/office/drawing/2014/main" id="{3655AA8C-8454-43ED-926A-EB2A66FC6925}"/>
              </a:ext>
            </a:extLst>
          </p:cNvPr>
          <p:cNvSpPr/>
          <p:nvPr/>
        </p:nvSpPr>
        <p:spPr>
          <a:xfrm>
            <a:off x="2172586" y="4551527"/>
            <a:ext cx="5941008" cy="32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fld id="{16013862-140A-400A-ABAF-3772D99E5B06}" type="datetime1">
              <a:rPr lang="en-US" smtClean="0"/>
              <a:t>9/4/2018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28</a:t>
            </a:fld>
            <a:endParaRPr lang="en-US" dirty="0"/>
          </a:p>
        </p:txBody>
      </p:sp>
    </p:spTree>
    <p:extLst>
      <p:ext uri="{BB962C8B-B14F-4D97-AF65-F5344CB8AC3E}">
        <p14:creationId xmlns:p14="http://schemas.microsoft.com/office/powerpoint/2010/main" val="191290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Texas SET </a:t>
            </a:r>
            <a:r>
              <a:rPr lang="en-US" dirty="0" err="1"/>
              <a:t>Swimlanes</a:t>
            </a:r>
            <a:r>
              <a:rPr lang="en-US" dirty="0"/>
              <a:t> </a:t>
            </a:r>
          </a:p>
        </p:txBody>
      </p:sp>
      <p:sp>
        <p:nvSpPr>
          <p:cNvPr id="3" name="Content Placeholder 2"/>
          <p:cNvSpPr>
            <a:spLocks noGrp="1"/>
          </p:cNvSpPr>
          <p:nvPr>
            <p:ph sz="quarter" idx="4294967295"/>
          </p:nvPr>
        </p:nvSpPr>
        <p:spPr>
          <a:xfrm>
            <a:off x="457200" y="1371600"/>
            <a:ext cx="4356100" cy="3061063"/>
          </a:xfrm>
        </p:spPr>
        <p:txBody>
          <a:bodyPr/>
          <a:lstStyle/>
          <a:p>
            <a:pPr marL="0" indent="0" hangingPunct="0">
              <a:buNone/>
            </a:pPr>
            <a:r>
              <a:rPr lang="en-US" sz="2400" dirty="0" smtClean="0"/>
              <a:t>Texas </a:t>
            </a:r>
            <a:r>
              <a:rPr lang="en-US" sz="2400" dirty="0"/>
              <a:t>Standard Electronic Transaction (SET) swimlanes are reference documents that outline the business process lifecycle for transactions used in the competitive retail electric market in Texas.</a:t>
            </a:r>
          </a:p>
          <a:p>
            <a:pPr marL="0" indent="0" hangingPunct="0">
              <a:buNone/>
            </a:pPr>
            <a:r>
              <a:rPr lang="en-US" sz="1800" dirty="0">
                <a:hlinkClick r:id="rId2"/>
              </a:rPr>
              <a:t>http://ercot.com/mktrules/guides/txset/sw</a:t>
            </a:r>
          </a:p>
          <a:p>
            <a:pPr marL="0" indent="0" hangingPunct="0">
              <a:buNone/>
            </a:pPr>
            <a:endParaRPr lang="en-US" sz="1700" dirty="0" smtClean="0"/>
          </a:p>
        </p:txBody>
      </p:sp>
      <p:pic>
        <p:nvPicPr>
          <p:cNvPr id="9" name="Picture 8">
            <a:extLst>
              <a:ext uri="{FF2B5EF4-FFF2-40B4-BE49-F238E27FC236}">
                <a16:creationId xmlns:a16="http://schemas.microsoft.com/office/drawing/2014/main" xmlns="" id="{0DBB8976-F471-4318-A42C-D5ADF1B36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8097" y="2137611"/>
            <a:ext cx="3742764" cy="3721768"/>
          </a:xfrm>
          <a:prstGeom prst="rect">
            <a:avLst/>
          </a:prstGeom>
        </p:spPr>
      </p:pic>
      <p:sp>
        <p:nvSpPr>
          <p:cNvPr id="4" name="Date Placeholder 3"/>
          <p:cNvSpPr>
            <a:spLocks noGrp="1"/>
          </p:cNvSpPr>
          <p:nvPr>
            <p:ph type="dt" sz="half" idx="10"/>
          </p:nvPr>
        </p:nvSpPr>
        <p:spPr/>
        <p:txBody>
          <a:bodyPr/>
          <a:lstStyle/>
          <a:p>
            <a:fld id="{A890FEF5-929F-4DC4-876C-8BB300A1F9DD}" type="datetime1">
              <a:rPr lang="en-US" smtClean="0"/>
              <a:t>9/4/2018</a:t>
            </a:fld>
            <a:endParaRPr lang="en-US" dirty="0"/>
          </a:p>
        </p:txBody>
      </p:sp>
      <p:sp>
        <p:nvSpPr>
          <p:cNvPr id="5" name="Footer Placeholder 4"/>
          <p:cNvSpPr>
            <a:spLocks noGrp="1"/>
          </p:cNvSpPr>
          <p:nvPr>
            <p:ph type="ftr" sz="quarter" idx="11"/>
          </p:nvPr>
        </p:nvSpPr>
        <p:spPr/>
        <p:txBody>
          <a:bodyPr/>
          <a:lstStyle/>
          <a:p>
            <a:r>
              <a:rPr lang="en-US" dirty="0" err="1"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29</a:t>
            </a:fld>
            <a:endParaRPr lang="en-US" dirty="0"/>
          </a:p>
        </p:txBody>
      </p:sp>
    </p:spTree>
    <p:extLst>
      <p:ext uri="{BB962C8B-B14F-4D97-AF65-F5344CB8AC3E}">
        <p14:creationId xmlns:p14="http://schemas.microsoft.com/office/powerpoint/2010/main" val="2541354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9/4/2018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3</a:t>
            </a:fld>
            <a:endParaRPr lang="en-US" dirty="0"/>
          </a:p>
        </p:txBody>
      </p:sp>
      <p:sp>
        <p:nvSpPr>
          <p:cNvPr id="5" name="Title 4"/>
          <p:cNvSpPr>
            <a:spLocks noGrp="1"/>
          </p:cNvSpPr>
          <p:nvPr>
            <p:ph type="title"/>
          </p:nvPr>
        </p:nvSpPr>
        <p:spPr/>
        <p:txBody>
          <a:bodyPr/>
          <a:lstStyle/>
          <a:p>
            <a:r>
              <a:rPr lang="en-US" dirty="0" smtClean="0"/>
              <a:t>Antitrust Admonition</a:t>
            </a:r>
            <a:endParaRPr lang="en-US" dirty="0"/>
          </a:p>
        </p:txBody>
      </p:sp>
      <p:sp>
        <p:nvSpPr>
          <p:cNvPr id="6" name="Rectangle 5"/>
          <p:cNvSpPr/>
          <p:nvPr/>
        </p:nvSpPr>
        <p:spPr>
          <a:xfrm>
            <a:off x="377707" y="1576498"/>
            <a:ext cx="8390965" cy="3970318"/>
          </a:xfrm>
          <a:prstGeom prst="rect">
            <a:avLst/>
          </a:prstGeom>
        </p:spPr>
        <p:txBody>
          <a:bodyPr wrap="square">
            <a:spAutoFit/>
          </a:bodyPr>
          <a:lstStyle/>
          <a:p>
            <a:r>
              <a:rPr lang="en-US" sz="2800" dirty="0">
                <a:solidFill>
                  <a:schemeClr val="tx1">
                    <a:lumMod val="75000"/>
                    <a:lumOff val="25000"/>
                  </a:schemeClr>
                </a:solidFill>
              </a:rPr>
              <a:t>To avoid raising concerns about antitrust liability, participants in ERCOT activities should refrain from proposing any action or measure that would exceed ERCOT’s authority under federal or state law. For additional information, stakeholders should consult the </a:t>
            </a:r>
            <a:r>
              <a:rPr lang="en-US" sz="2800" i="1" dirty="0">
                <a:solidFill>
                  <a:schemeClr val="tx1">
                    <a:lumMod val="75000"/>
                    <a:lumOff val="25000"/>
                  </a:schemeClr>
                </a:solidFill>
              </a:rPr>
              <a:t>Statement of Position on Antitrust Issues for Members of ERCOT Committees, Subcommittees, and Working Groups</a:t>
            </a:r>
            <a:r>
              <a:rPr lang="en-US" sz="2800" dirty="0">
                <a:solidFill>
                  <a:schemeClr val="tx1">
                    <a:lumMod val="75000"/>
                    <a:lumOff val="25000"/>
                  </a:schemeClr>
                </a:solidFill>
              </a:rPr>
              <a:t>, which is posted on the ERCOT website.</a:t>
            </a:r>
          </a:p>
        </p:txBody>
      </p:sp>
    </p:spTree>
    <p:extLst>
      <p:ext uri="{BB962C8B-B14F-4D97-AF65-F5344CB8AC3E}">
        <p14:creationId xmlns:p14="http://schemas.microsoft.com/office/powerpoint/2010/main" val="11664088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C24ED0-EDEE-450A-817C-F8F4509B7DA4}" type="datetime1">
              <a:rPr lang="en-US" smtClean="0"/>
              <a:t>9/4/2018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TX SET </a:t>
            </a:r>
            <a:r>
              <a:rPr lang="en-US" dirty="0" err="1" smtClean="0"/>
              <a:t>Swimlanes</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4850" y="1017607"/>
            <a:ext cx="8054301" cy="5181600"/>
          </a:xfrm>
          <a:prstGeom prst="rect">
            <a:avLst/>
          </a:prstGeom>
        </p:spPr>
      </p:pic>
      <p:sp>
        <p:nvSpPr>
          <p:cNvPr id="6" name="Slide Number Placeholder 5"/>
          <p:cNvSpPr>
            <a:spLocks noGrp="1"/>
          </p:cNvSpPr>
          <p:nvPr>
            <p:ph type="sldNum" sz="quarter" idx="12"/>
          </p:nvPr>
        </p:nvSpPr>
        <p:spPr/>
        <p:txBody>
          <a:bodyPr/>
          <a:lstStyle/>
          <a:p>
            <a:fld id="{D57F1E4F-1CFF-5643-939E-02111984F565}" type="slidenum">
              <a:rPr lang="en-US" smtClean="0"/>
              <a:pPr/>
              <a:t>30</a:t>
            </a:fld>
            <a:endParaRPr lang="en-US" dirty="0"/>
          </a:p>
        </p:txBody>
      </p:sp>
    </p:spTree>
    <p:extLst>
      <p:ext uri="{BB962C8B-B14F-4D97-AF65-F5344CB8AC3E}">
        <p14:creationId xmlns:p14="http://schemas.microsoft.com/office/powerpoint/2010/main" val="13474036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Texas SET Implementation Guides (IG</a:t>
            </a:r>
            <a:r>
              <a:rPr lang="en-US" dirty="0" smtClean="0"/>
              <a:t>)</a:t>
            </a:r>
            <a:endParaRPr lang="en-US" dirty="0"/>
          </a:p>
        </p:txBody>
      </p:sp>
      <p:sp>
        <p:nvSpPr>
          <p:cNvPr id="3" name="Content Placeholder 2"/>
          <p:cNvSpPr>
            <a:spLocks noGrp="1"/>
          </p:cNvSpPr>
          <p:nvPr>
            <p:ph sz="quarter" idx="4294967295"/>
          </p:nvPr>
        </p:nvSpPr>
        <p:spPr>
          <a:xfrm>
            <a:off x="457200" y="1463040"/>
            <a:ext cx="8458200" cy="3657600"/>
          </a:xfrm>
        </p:spPr>
        <p:txBody>
          <a:bodyPr>
            <a:normAutofit/>
          </a:bodyPr>
          <a:lstStyle/>
          <a:p>
            <a:pPr marL="0" indent="0">
              <a:buNone/>
            </a:pPr>
            <a:r>
              <a:rPr lang="en-US" sz="2400" dirty="0" smtClean="0"/>
              <a:t>TX SET Implementation Guides provide technical details contained </a:t>
            </a:r>
            <a:r>
              <a:rPr lang="en-US" sz="2400" dirty="0"/>
              <a:t>within the electronic transactions used in the competitive retail electric market in Texas.</a:t>
            </a:r>
          </a:p>
          <a:p>
            <a:pPr marL="0" indent="0">
              <a:buNone/>
            </a:pPr>
            <a:endParaRPr lang="en-US" dirty="0" smtClean="0"/>
          </a:p>
          <a:p>
            <a:pPr marL="0" indent="0">
              <a:buNone/>
            </a:pPr>
            <a:r>
              <a:rPr lang="en-US" dirty="0" smtClean="0"/>
              <a:t>Current </a:t>
            </a:r>
            <a:r>
              <a:rPr lang="en-US" dirty="0"/>
              <a:t>Version 4.0 </a:t>
            </a:r>
            <a:r>
              <a:rPr lang="en-US" dirty="0" smtClean="0"/>
              <a:t>supports PUC Substantive Rules and market process revisions</a:t>
            </a:r>
          </a:p>
          <a:p>
            <a:pPr marL="0" indent="0">
              <a:buNone/>
            </a:pPr>
            <a:endParaRPr lang="en-US" dirty="0">
              <a:hlinkClick r:id="rId2"/>
            </a:endParaRPr>
          </a:p>
          <a:p>
            <a:pPr marL="0" indent="0">
              <a:buNone/>
            </a:pPr>
            <a:r>
              <a:rPr lang="en-US" dirty="0" smtClean="0">
                <a:hlinkClick r:id="rId2"/>
              </a:rPr>
              <a:t>http</a:t>
            </a:r>
            <a:r>
              <a:rPr lang="en-US" dirty="0">
                <a:hlinkClick r:id="rId2"/>
              </a:rPr>
              <a:t>://ercot.com/mktrules/guides/txset/current </a:t>
            </a:r>
            <a:endParaRPr lang="en-US" sz="1700" dirty="0"/>
          </a:p>
        </p:txBody>
      </p:sp>
      <p:sp>
        <p:nvSpPr>
          <p:cNvPr id="4" name="Date Placeholder 3"/>
          <p:cNvSpPr>
            <a:spLocks noGrp="1"/>
          </p:cNvSpPr>
          <p:nvPr>
            <p:ph type="dt" sz="half" idx="10"/>
          </p:nvPr>
        </p:nvSpPr>
        <p:spPr/>
        <p:txBody>
          <a:bodyPr/>
          <a:lstStyle/>
          <a:p>
            <a:fld id="{DFA885C6-9016-41F6-801F-2802839596A0}" type="datetime1">
              <a:rPr lang="en-US" smtClean="0"/>
              <a:t>9/4/2018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31</a:t>
            </a:fld>
            <a:endParaRPr lang="en-US" dirty="0"/>
          </a:p>
        </p:txBody>
      </p:sp>
    </p:spTree>
    <p:extLst>
      <p:ext uri="{BB962C8B-B14F-4D97-AF65-F5344CB8AC3E}">
        <p14:creationId xmlns:p14="http://schemas.microsoft.com/office/powerpoint/2010/main" val="33701489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smtClean="0">
                <a:solidFill>
                  <a:srgbClr val="B45F07"/>
                </a:solidFill>
              </a:rPr>
              <a:t>Transactions</a:t>
            </a:r>
            <a:endParaRPr lang="en-US" dirty="0">
              <a:solidFill>
                <a:srgbClr val="B45F07"/>
              </a:solidFill>
            </a:endParaRPr>
          </a:p>
        </p:txBody>
      </p:sp>
      <p:sp>
        <p:nvSpPr>
          <p:cNvPr id="2" name="Date Placeholder 1"/>
          <p:cNvSpPr>
            <a:spLocks noGrp="1"/>
          </p:cNvSpPr>
          <p:nvPr>
            <p:ph type="dt" sz="half" idx="10"/>
          </p:nvPr>
        </p:nvSpPr>
        <p:spPr/>
        <p:txBody>
          <a:bodyPr/>
          <a:lstStyle/>
          <a:p>
            <a:fld id="{28561934-75A3-4330-BA44-1BB451ECD047}" type="datetime1">
              <a:rPr lang="en-US" smtClean="0"/>
              <a:t>9/4/2018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32</a:t>
            </a:fld>
            <a:endParaRPr lang="en-US" dirty="0"/>
          </a:p>
        </p:txBody>
      </p:sp>
    </p:spTree>
    <p:extLst>
      <p:ext uri="{BB962C8B-B14F-4D97-AF65-F5344CB8AC3E}">
        <p14:creationId xmlns:p14="http://schemas.microsoft.com/office/powerpoint/2010/main" val="464370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663" y="111435"/>
            <a:ext cx="7543800" cy="627796"/>
          </a:xfrm>
        </p:spPr>
        <p:txBody>
          <a:bodyPr>
            <a:normAutofit/>
          </a:bodyPr>
          <a:lstStyle/>
          <a:p>
            <a:r>
              <a:rPr lang="en-US" dirty="0"/>
              <a:t>Overview of transaction flow</a:t>
            </a:r>
          </a:p>
        </p:txBody>
      </p:sp>
      <p:sp>
        <p:nvSpPr>
          <p:cNvPr id="5" name="Date Placeholder 4"/>
          <p:cNvSpPr>
            <a:spLocks noGrp="1"/>
          </p:cNvSpPr>
          <p:nvPr>
            <p:ph type="dt" sz="half" idx="10"/>
          </p:nvPr>
        </p:nvSpPr>
        <p:spPr/>
        <p:txBody>
          <a:bodyPr/>
          <a:lstStyle/>
          <a:p>
            <a:fld id="{19EB35ED-5729-4407-A47D-E14AC7B07D0D}" type="datetime1">
              <a:rPr lang="en-US" smtClean="0"/>
              <a:t>9/4/2018</a:t>
            </a:fld>
            <a:endParaRPr lang="en-US" dirty="0"/>
          </a:p>
        </p:txBody>
      </p:sp>
      <p:sp>
        <p:nvSpPr>
          <p:cNvPr id="6" name="Footer Placeholder 5"/>
          <p:cNvSpPr>
            <a:spLocks noGrp="1"/>
          </p:cNvSpPr>
          <p:nvPr>
            <p:ph type="ftr" sz="quarter" idx="11"/>
          </p:nvPr>
        </p:nvSpPr>
        <p:spPr/>
        <p:txBody>
          <a:bodyPr/>
          <a:lstStyle/>
          <a:p>
            <a:r>
              <a:rPr lang="en-US" dirty="0" err="1"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33</a:t>
            </a:fld>
            <a:endParaRPr lang="en-US" dirty="0"/>
          </a:p>
        </p:txBody>
      </p:sp>
      <p:sp>
        <p:nvSpPr>
          <p:cNvPr id="10" name="TextBox 9"/>
          <p:cNvSpPr txBox="1"/>
          <p:nvPr/>
        </p:nvSpPr>
        <p:spPr>
          <a:xfrm>
            <a:off x="705909" y="4324002"/>
            <a:ext cx="7580741" cy="372671"/>
          </a:xfrm>
          <a:prstGeom prst="rect">
            <a:avLst/>
          </a:prstGeom>
          <a:noFill/>
        </p:spPr>
        <p:txBody>
          <a:bodyPr wrap="square" rtlCol="0">
            <a:spAutoFit/>
          </a:bodyPr>
          <a:lstStyle/>
          <a:p>
            <a:pPr algn="ctr"/>
            <a:r>
              <a:rPr lang="en-US" b="1" dirty="0" smtClean="0">
                <a:solidFill>
                  <a:schemeClr val="accent5">
                    <a:lumMod val="40000"/>
                    <a:lumOff val="60000"/>
                  </a:schemeClr>
                </a:solidFill>
                <a:latin typeface="Arial" panose="020B0604020202020204" pitchFamily="34" charset="0"/>
                <a:cs typeface="Arial" panose="020B0604020202020204" pitchFamily="34" charset="0"/>
              </a:rPr>
              <a:t>650</a:t>
            </a:r>
            <a:endParaRPr lang="en-US" b="1" dirty="0">
              <a:solidFill>
                <a:schemeClr val="accent5">
                  <a:lumMod val="40000"/>
                  <a:lumOff val="60000"/>
                </a:schemeClr>
              </a:solidFill>
              <a:latin typeface="Arial" panose="020B0604020202020204" pitchFamily="34" charset="0"/>
              <a:cs typeface="Arial" panose="020B0604020202020204" pitchFamily="34" charset="0"/>
            </a:endParaRPr>
          </a:p>
        </p:txBody>
      </p:sp>
      <p:grpSp>
        <p:nvGrpSpPr>
          <p:cNvPr id="11" name="Group 10"/>
          <p:cNvGrpSpPr/>
          <p:nvPr/>
        </p:nvGrpSpPr>
        <p:grpSpPr>
          <a:xfrm>
            <a:off x="803811" y="1739634"/>
            <a:ext cx="7586401" cy="610936"/>
            <a:chOff x="1920240" y="1794277"/>
            <a:chExt cx="8595360" cy="682496"/>
          </a:xfrm>
        </p:grpSpPr>
        <p:cxnSp>
          <p:nvCxnSpPr>
            <p:cNvPr id="12" name="Straight Connector 11"/>
            <p:cNvCxnSpPr/>
            <p:nvPr/>
          </p:nvCxnSpPr>
          <p:spPr>
            <a:xfrm>
              <a:off x="1920240" y="1802674"/>
              <a:ext cx="859536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939290" y="1806213"/>
              <a:ext cx="0" cy="670560"/>
            </a:xfrm>
            <a:prstGeom prst="straightConnector1">
              <a:avLst/>
            </a:prstGeom>
            <a:ln w="38100" cap="sq">
              <a:solidFill>
                <a:schemeClr val="accent1">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499279" y="1794277"/>
              <a:ext cx="0" cy="676656"/>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1206556" y="2114182"/>
            <a:ext cx="6775294" cy="236388"/>
            <a:chOff x="2253392" y="2068274"/>
            <a:chExt cx="7955280" cy="393192"/>
          </a:xfrm>
        </p:grpSpPr>
        <p:cxnSp>
          <p:nvCxnSpPr>
            <p:cNvPr id="16" name="Straight Arrow Connector 15"/>
            <p:cNvCxnSpPr/>
            <p:nvPr/>
          </p:nvCxnSpPr>
          <p:spPr>
            <a:xfrm>
              <a:off x="10190770" y="2082438"/>
              <a:ext cx="0" cy="365760"/>
            </a:xfrm>
            <a:prstGeom prst="straightConnector1">
              <a:avLst/>
            </a:prstGeom>
            <a:ln w="38100" cap="sq">
              <a:solidFill>
                <a:schemeClr val="accent4">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53392" y="2077799"/>
              <a:ext cx="7955280"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69206" y="2068274"/>
              <a:ext cx="0" cy="393192"/>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378279" y="2479968"/>
            <a:ext cx="1175351" cy="1805890"/>
            <a:chOff x="1419225" y="2725140"/>
            <a:chExt cx="1409700" cy="1789710"/>
          </a:xfrm>
        </p:grpSpPr>
        <p:sp>
          <p:nvSpPr>
            <p:cNvPr id="20" name="Rectangle 19"/>
            <p:cNvSpPr/>
            <p:nvPr/>
          </p:nvSpPr>
          <p:spPr>
            <a:xfrm>
              <a:off x="1419225" y="3191865"/>
              <a:ext cx="1409700" cy="132298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419225" y="2725140"/>
              <a:ext cx="1409700" cy="466725"/>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Arial" panose="020B0604020202020204" pitchFamily="34" charset="0"/>
                  <a:cs typeface="Arial" panose="020B0604020202020204" pitchFamily="34" charset="0"/>
                </a:rPr>
                <a:t>TDSP</a:t>
              </a:r>
              <a:endParaRPr lang="en-US" sz="2000" b="1" dirty="0">
                <a:latin typeface="Arial" panose="020B0604020202020204" pitchFamily="34" charset="0"/>
                <a:cs typeface="Arial" panose="020B0604020202020204" pitchFamily="34" charset="0"/>
              </a:endParaRPr>
            </a:p>
          </p:txBody>
        </p:sp>
      </p:grpSp>
      <p:grpSp>
        <p:nvGrpSpPr>
          <p:cNvPr id="22" name="Group 21"/>
          <p:cNvGrpSpPr/>
          <p:nvPr/>
        </p:nvGrpSpPr>
        <p:grpSpPr>
          <a:xfrm>
            <a:off x="7582294" y="2477923"/>
            <a:ext cx="1175351" cy="1805890"/>
            <a:chOff x="9582150" y="2718809"/>
            <a:chExt cx="1409700" cy="1789710"/>
          </a:xfrm>
        </p:grpSpPr>
        <p:sp>
          <p:nvSpPr>
            <p:cNvPr id="23" name="Rectangle 22"/>
            <p:cNvSpPr/>
            <p:nvPr/>
          </p:nvSpPr>
          <p:spPr>
            <a:xfrm>
              <a:off x="9582150" y="3185534"/>
              <a:ext cx="1409700" cy="132298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582150" y="2718809"/>
              <a:ext cx="1409700" cy="466725"/>
            </a:xfrm>
            <a:prstGeom prst="rect">
              <a:avLst/>
            </a:prstGeom>
            <a:solidFill>
              <a:schemeClr val="accent2"/>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Arial" panose="020B0604020202020204" pitchFamily="34" charset="0"/>
                  <a:cs typeface="Arial" panose="020B0604020202020204" pitchFamily="34" charset="0"/>
                </a:rPr>
                <a:t>CR</a:t>
              </a:r>
              <a:endParaRPr lang="en-US" sz="2000" b="1" dirty="0">
                <a:latin typeface="Arial" panose="020B0604020202020204" pitchFamily="34" charset="0"/>
                <a:cs typeface="Arial" panose="020B0604020202020204" pitchFamily="34" charset="0"/>
              </a:endParaRPr>
            </a:p>
          </p:txBody>
        </p:sp>
      </p:grpSp>
      <p:sp>
        <p:nvSpPr>
          <p:cNvPr id="25" name="TextBox 24"/>
          <p:cNvSpPr txBox="1"/>
          <p:nvPr/>
        </p:nvSpPr>
        <p:spPr>
          <a:xfrm>
            <a:off x="705909" y="1790894"/>
            <a:ext cx="7580741" cy="372671"/>
          </a:xfrm>
          <a:prstGeom prst="rect">
            <a:avLst/>
          </a:prstGeom>
          <a:noFill/>
        </p:spPr>
        <p:txBody>
          <a:bodyPr wrap="square" rtlCol="0">
            <a:spAutoFit/>
          </a:bodyPr>
          <a:lstStyle/>
          <a:p>
            <a:pPr algn="ctr"/>
            <a:r>
              <a:rPr lang="en-US" b="1" dirty="0" smtClean="0">
                <a:solidFill>
                  <a:schemeClr val="accent4">
                    <a:lumMod val="60000"/>
                    <a:lumOff val="40000"/>
                  </a:schemeClr>
                </a:solidFill>
                <a:latin typeface="Arial" panose="020B0604020202020204" pitchFamily="34" charset="0"/>
                <a:cs typeface="Arial" panose="020B0604020202020204" pitchFamily="34" charset="0"/>
              </a:rPr>
              <a:t>810</a:t>
            </a:r>
            <a:r>
              <a:rPr lang="en-US" b="1" dirty="0" smtClean="0">
                <a:solidFill>
                  <a:srgbClr val="E64AC8"/>
                </a:solidFill>
                <a:latin typeface="Arial" panose="020B0604020202020204" pitchFamily="34" charset="0"/>
                <a:cs typeface="Arial" panose="020B0604020202020204" pitchFamily="34" charset="0"/>
              </a:rPr>
              <a:t> </a:t>
            </a:r>
            <a:endParaRPr lang="en-US" b="1" dirty="0">
              <a:solidFill>
                <a:srgbClr val="E64AC8"/>
              </a:solidFill>
              <a:latin typeface="Arial" panose="020B0604020202020204" pitchFamily="34" charset="0"/>
              <a:cs typeface="Arial" panose="020B0604020202020204" pitchFamily="34" charset="0"/>
            </a:endParaRPr>
          </a:p>
        </p:txBody>
      </p:sp>
      <p:sp>
        <p:nvSpPr>
          <p:cNvPr id="26" name="TextBox 25"/>
          <p:cNvSpPr txBox="1"/>
          <p:nvPr/>
        </p:nvSpPr>
        <p:spPr>
          <a:xfrm>
            <a:off x="407346" y="1403066"/>
            <a:ext cx="8175069" cy="372671"/>
          </a:xfrm>
          <a:prstGeom prst="rect">
            <a:avLst/>
          </a:prstGeom>
          <a:noFill/>
        </p:spPr>
        <p:txBody>
          <a:bodyPr wrap="square" rtlCol="0">
            <a:spAutoFit/>
          </a:bodyPr>
          <a:lstStyle/>
          <a:p>
            <a:pPr algn="ctr"/>
            <a:r>
              <a:rPr lang="en-US" b="1" dirty="0" smtClean="0">
                <a:solidFill>
                  <a:schemeClr val="accent1">
                    <a:lumMod val="75000"/>
                  </a:schemeClr>
                </a:solidFill>
                <a:latin typeface="Arial" panose="020B0604020202020204" pitchFamily="34" charset="0"/>
                <a:cs typeface="Arial" panose="020B0604020202020204" pitchFamily="34" charset="0"/>
              </a:rPr>
              <a:t>824</a:t>
            </a:r>
            <a:endParaRPr lang="en-US" b="1" dirty="0">
              <a:solidFill>
                <a:schemeClr val="accent1">
                  <a:lumMod val="75000"/>
                </a:schemeClr>
              </a:solidFill>
              <a:latin typeface="Arial" panose="020B0604020202020204" pitchFamily="34" charset="0"/>
              <a:cs typeface="Arial" panose="020B0604020202020204" pitchFamily="34" charset="0"/>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7601" y="2712039"/>
            <a:ext cx="2676861" cy="1338431"/>
          </a:xfrm>
          <a:prstGeom prst="rect">
            <a:avLst/>
          </a:prstGeom>
        </p:spPr>
      </p:pic>
      <p:grpSp>
        <p:nvGrpSpPr>
          <p:cNvPr id="28" name="Group 27"/>
          <p:cNvGrpSpPr/>
          <p:nvPr/>
        </p:nvGrpSpPr>
        <p:grpSpPr>
          <a:xfrm>
            <a:off x="646805" y="4320721"/>
            <a:ext cx="7743407" cy="715608"/>
            <a:chOff x="1920240" y="1108387"/>
            <a:chExt cx="8595360" cy="709196"/>
          </a:xfrm>
        </p:grpSpPr>
        <p:cxnSp>
          <p:nvCxnSpPr>
            <p:cNvPr id="29" name="Straight Connector 28"/>
            <p:cNvCxnSpPr/>
            <p:nvPr/>
          </p:nvCxnSpPr>
          <p:spPr>
            <a:xfrm>
              <a:off x="1920240" y="1802674"/>
              <a:ext cx="859536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939290" y="1108387"/>
              <a:ext cx="0" cy="670560"/>
            </a:xfrm>
            <a:prstGeom prst="straightConnector1">
              <a:avLst/>
            </a:prstGeom>
            <a:ln w="38100" cap="sq">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507668" y="1140927"/>
              <a:ext cx="0" cy="6766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1023603" y="4316172"/>
            <a:ext cx="6942557" cy="379764"/>
            <a:chOff x="2240280" y="4646634"/>
            <a:chExt cx="7955280" cy="376361"/>
          </a:xfrm>
        </p:grpSpPr>
        <p:cxnSp>
          <p:nvCxnSpPr>
            <p:cNvPr id="33" name="Straight Arrow Connector 32"/>
            <p:cNvCxnSpPr/>
            <p:nvPr/>
          </p:nvCxnSpPr>
          <p:spPr>
            <a:xfrm flipV="1">
              <a:off x="10177658" y="4646634"/>
              <a:ext cx="0" cy="365760"/>
            </a:xfrm>
            <a:prstGeom prst="straightConnector1">
              <a:avLst/>
            </a:prstGeom>
            <a:ln w="38100" cap="sq">
              <a:solidFill>
                <a:schemeClr val="accent5">
                  <a:lumMod val="40000"/>
                  <a:lumOff val="6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240280" y="5022995"/>
              <a:ext cx="7955280"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2256094" y="4646634"/>
              <a:ext cx="0" cy="365760"/>
            </a:xfrm>
            <a:prstGeom prst="straightConnector1">
              <a:avLst/>
            </a:prstGeom>
            <a:ln w="38100" cap="sq">
              <a:solidFill>
                <a:schemeClr val="accent5">
                  <a:lumMod val="40000"/>
                  <a:lumOff val="60000"/>
                </a:schemeClr>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359229" y="4679279"/>
            <a:ext cx="8289370" cy="372671"/>
          </a:xfrm>
          <a:prstGeom prst="rect">
            <a:avLst/>
          </a:prstGeom>
          <a:noFill/>
        </p:spPr>
        <p:txBody>
          <a:bodyPr wrap="square" rtlCol="0">
            <a:spAutoFit/>
          </a:bodyPr>
          <a:lstStyle/>
          <a:p>
            <a:pPr algn="ctr"/>
            <a:r>
              <a:rPr lang="en-US" b="1" dirty="0" smtClean="0">
                <a:solidFill>
                  <a:srgbClr val="C00000"/>
                </a:solidFill>
                <a:latin typeface="Arial" panose="020B0604020202020204" pitchFamily="34" charset="0"/>
                <a:cs typeface="Arial" panose="020B0604020202020204" pitchFamily="34" charset="0"/>
              </a:rPr>
              <a:t>820</a:t>
            </a:r>
            <a:endParaRPr lang="en-US" b="1" dirty="0">
              <a:solidFill>
                <a:srgbClr val="C00000"/>
              </a:solidFill>
              <a:latin typeface="Arial" panose="020B0604020202020204" pitchFamily="34" charset="0"/>
              <a:cs typeface="Arial" panose="020B0604020202020204" pitchFamily="34" charset="0"/>
            </a:endParaRPr>
          </a:p>
        </p:txBody>
      </p:sp>
      <p:grpSp>
        <p:nvGrpSpPr>
          <p:cNvPr id="37" name="Group 36"/>
          <p:cNvGrpSpPr/>
          <p:nvPr/>
        </p:nvGrpSpPr>
        <p:grpSpPr>
          <a:xfrm>
            <a:off x="2081301" y="2634248"/>
            <a:ext cx="1143585" cy="1496829"/>
            <a:chOff x="3114675" y="2771644"/>
            <a:chExt cx="1371600" cy="1483418"/>
          </a:xfrm>
        </p:grpSpPr>
        <p:cxnSp>
          <p:nvCxnSpPr>
            <p:cNvPr id="38" name="Straight Arrow Connector 37"/>
            <p:cNvCxnSpPr/>
            <p:nvPr/>
          </p:nvCxnSpPr>
          <p:spPr>
            <a:xfrm>
              <a:off x="3114675" y="3113518"/>
              <a:ext cx="1371600" cy="0"/>
            </a:xfrm>
            <a:prstGeom prst="straightConnector1">
              <a:avLst/>
            </a:prstGeom>
            <a:ln w="38100">
              <a:solidFill>
                <a:schemeClr val="accent3">
                  <a:lumMod val="7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3114675" y="3672541"/>
              <a:ext cx="1289923" cy="0"/>
            </a:xfrm>
            <a:prstGeom prst="straightConnector1">
              <a:avLst/>
            </a:prstGeom>
            <a:ln w="38100">
              <a:solidFill>
                <a:schemeClr val="accent1">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196352" y="4231564"/>
              <a:ext cx="1289923" cy="0"/>
            </a:xfrm>
            <a:prstGeom prst="straightConnector1">
              <a:avLst/>
            </a:prstGeom>
            <a:ln w="38100">
              <a:solidFill>
                <a:schemeClr val="accent2">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193887" y="2771644"/>
              <a:ext cx="1210713" cy="362947"/>
            </a:xfrm>
            <a:prstGeom prst="rect">
              <a:avLst/>
            </a:prstGeom>
            <a:noFill/>
          </p:spPr>
          <p:txBody>
            <a:bodyPr wrap="square" rtlCol="0">
              <a:spAutoFit/>
            </a:bodyPr>
            <a:lstStyle/>
            <a:p>
              <a:pPr algn="ctr"/>
              <a:r>
                <a:rPr lang="en-US" b="1" dirty="0" smtClean="0">
                  <a:solidFill>
                    <a:schemeClr val="accent3">
                      <a:lumMod val="75000"/>
                    </a:schemeClr>
                  </a:solidFill>
                  <a:latin typeface="Arial" panose="020B0604020202020204" pitchFamily="34" charset="0"/>
                  <a:cs typeface="Arial" panose="020B0604020202020204" pitchFamily="34" charset="0"/>
                </a:rPr>
                <a:t>814</a:t>
              </a:r>
              <a:endParaRPr lang="en-US" b="1" dirty="0">
                <a:solidFill>
                  <a:schemeClr val="accent3">
                    <a:lumMod val="75000"/>
                  </a:schemeClr>
                </a:solidFill>
                <a:latin typeface="Arial" panose="020B0604020202020204" pitchFamily="34" charset="0"/>
                <a:cs typeface="Arial" panose="020B0604020202020204" pitchFamily="34" charset="0"/>
              </a:endParaRPr>
            </a:p>
          </p:txBody>
        </p:sp>
        <p:sp>
          <p:nvSpPr>
            <p:cNvPr id="42" name="TextBox 41"/>
            <p:cNvSpPr txBox="1"/>
            <p:nvPr/>
          </p:nvSpPr>
          <p:spPr>
            <a:xfrm>
              <a:off x="3193888" y="3333294"/>
              <a:ext cx="1210710" cy="369332"/>
            </a:xfrm>
            <a:prstGeom prst="rect">
              <a:avLst/>
            </a:prstGeom>
            <a:noFill/>
          </p:spPr>
          <p:txBody>
            <a:bodyPr wrap="square" rtlCol="0">
              <a:spAutoFit/>
            </a:bodyPr>
            <a:lstStyle/>
            <a:p>
              <a:pPr algn="ctr"/>
              <a:r>
                <a:rPr lang="en-US" b="1" dirty="0" smtClean="0">
                  <a:solidFill>
                    <a:schemeClr val="accent1">
                      <a:lumMod val="75000"/>
                    </a:schemeClr>
                  </a:solidFill>
                  <a:latin typeface="Arial" panose="020B0604020202020204" pitchFamily="34" charset="0"/>
                  <a:cs typeface="Arial" panose="020B0604020202020204" pitchFamily="34" charset="0"/>
                </a:rPr>
                <a:t>824</a:t>
              </a:r>
              <a:endParaRPr lang="en-US" b="1" dirty="0">
                <a:solidFill>
                  <a:schemeClr val="accent1">
                    <a:lumMod val="75000"/>
                  </a:schemeClr>
                </a:solidFill>
                <a:latin typeface="Arial" panose="020B0604020202020204" pitchFamily="34" charset="0"/>
                <a:cs typeface="Arial" panose="020B0604020202020204" pitchFamily="34" charset="0"/>
              </a:endParaRPr>
            </a:p>
          </p:txBody>
        </p:sp>
        <p:sp>
          <p:nvSpPr>
            <p:cNvPr id="43" name="TextBox 42"/>
            <p:cNvSpPr txBox="1"/>
            <p:nvPr/>
          </p:nvSpPr>
          <p:spPr>
            <a:xfrm>
              <a:off x="3193886" y="3885730"/>
              <a:ext cx="1210710" cy="369332"/>
            </a:xfrm>
            <a:prstGeom prst="rect">
              <a:avLst/>
            </a:prstGeom>
            <a:noFill/>
          </p:spPr>
          <p:txBody>
            <a:bodyPr wrap="square" rtlCol="0">
              <a:spAutoFit/>
            </a:bodyPr>
            <a:lstStyle/>
            <a:p>
              <a:pPr algn="ctr"/>
              <a:r>
                <a:rPr lang="en-US" b="1" dirty="0" smtClean="0">
                  <a:solidFill>
                    <a:schemeClr val="accent2">
                      <a:lumMod val="60000"/>
                      <a:lumOff val="40000"/>
                    </a:schemeClr>
                  </a:solidFill>
                  <a:latin typeface="Arial" panose="020B0604020202020204" pitchFamily="34" charset="0"/>
                  <a:cs typeface="Arial" panose="020B0604020202020204" pitchFamily="34" charset="0"/>
                </a:rPr>
                <a:t>867</a:t>
              </a:r>
              <a:endParaRPr lang="en-US" b="1" dirty="0">
                <a:solidFill>
                  <a:schemeClr val="accent2">
                    <a:lumMod val="60000"/>
                    <a:lumOff val="40000"/>
                  </a:schemeClr>
                </a:solidFill>
                <a:latin typeface="Arial" panose="020B0604020202020204" pitchFamily="34" charset="0"/>
                <a:cs typeface="Arial" panose="020B0604020202020204" pitchFamily="34" charset="0"/>
              </a:endParaRPr>
            </a:p>
          </p:txBody>
        </p:sp>
      </p:grpSp>
      <p:grpSp>
        <p:nvGrpSpPr>
          <p:cNvPr id="44" name="Group 43"/>
          <p:cNvGrpSpPr/>
          <p:nvPr/>
        </p:nvGrpSpPr>
        <p:grpSpPr>
          <a:xfrm>
            <a:off x="5904462" y="2627804"/>
            <a:ext cx="1143585" cy="1496830"/>
            <a:chOff x="7772400" y="2771643"/>
            <a:chExt cx="1371600" cy="1483419"/>
          </a:xfrm>
        </p:grpSpPr>
        <p:cxnSp>
          <p:nvCxnSpPr>
            <p:cNvPr id="45" name="Straight Arrow Connector 44"/>
            <p:cNvCxnSpPr/>
            <p:nvPr/>
          </p:nvCxnSpPr>
          <p:spPr>
            <a:xfrm>
              <a:off x="7772400" y="3113518"/>
              <a:ext cx="1371600" cy="0"/>
            </a:xfrm>
            <a:prstGeom prst="straightConnector1">
              <a:avLst/>
            </a:prstGeom>
            <a:ln w="38100">
              <a:solidFill>
                <a:schemeClr val="accent3">
                  <a:lumMod val="7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7772400" y="3672541"/>
              <a:ext cx="1289923" cy="0"/>
            </a:xfrm>
            <a:prstGeom prst="straightConnector1">
              <a:avLst/>
            </a:prstGeom>
            <a:ln w="38100">
              <a:solidFill>
                <a:schemeClr val="accent1">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7854077" y="4231564"/>
              <a:ext cx="1289923" cy="0"/>
            </a:xfrm>
            <a:prstGeom prst="straightConnector1">
              <a:avLst/>
            </a:prstGeom>
            <a:ln w="38100">
              <a:solidFill>
                <a:schemeClr val="accent2">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863603" y="2771643"/>
              <a:ext cx="1208246" cy="369332"/>
            </a:xfrm>
            <a:prstGeom prst="rect">
              <a:avLst/>
            </a:prstGeom>
            <a:noFill/>
          </p:spPr>
          <p:txBody>
            <a:bodyPr wrap="square" rtlCol="0">
              <a:spAutoFit/>
            </a:bodyPr>
            <a:lstStyle/>
            <a:p>
              <a:pPr algn="ctr"/>
              <a:r>
                <a:rPr lang="en-US" b="1" dirty="0" smtClean="0">
                  <a:solidFill>
                    <a:schemeClr val="accent3">
                      <a:lumMod val="75000"/>
                    </a:schemeClr>
                  </a:solidFill>
                  <a:latin typeface="Arial" panose="020B0604020202020204" pitchFamily="34" charset="0"/>
                  <a:cs typeface="Arial" panose="020B0604020202020204" pitchFamily="34" charset="0"/>
                </a:rPr>
                <a:t>814</a:t>
              </a:r>
              <a:endParaRPr lang="en-US" b="1" dirty="0">
                <a:solidFill>
                  <a:schemeClr val="accent3">
                    <a:lumMod val="75000"/>
                  </a:schemeClr>
                </a:solidFill>
                <a:latin typeface="Arial" panose="020B0604020202020204" pitchFamily="34" charset="0"/>
                <a:cs typeface="Arial" panose="020B0604020202020204" pitchFamily="34" charset="0"/>
              </a:endParaRPr>
            </a:p>
          </p:txBody>
        </p:sp>
        <p:sp>
          <p:nvSpPr>
            <p:cNvPr id="49" name="TextBox 48"/>
            <p:cNvSpPr txBox="1"/>
            <p:nvPr/>
          </p:nvSpPr>
          <p:spPr>
            <a:xfrm>
              <a:off x="7860590" y="3333294"/>
              <a:ext cx="1211260" cy="369332"/>
            </a:xfrm>
            <a:prstGeom prst="rect">
              <a:avLst/>
            </a:prstGeom>
            <a:noFill/>
            <a:ln>
              <a:noFill/>
            </a:ln>
          </p:spPr>
          <p:txBody>
            <a:bodyPr wrap="square" rtlCol="0">
              <a:spAutoFit/>
            </a:bodyPr>
            <a:lstStyle/>
            <a:p>
              <a:pPr algn="ctr"/>
              <a:r>
                <a:rPr lang="en-US" b="1" dirty="0" smtClean="0">
                  <a:solidFill>
                    <a:schemeClr val="accent1">
                      <a:lumMod val="75000"/>
                    </a:schemeClr>
                  </a:solidFill>
                  <a:latin typeface="Arial" panose="020B0604020202020204" pitchFamily="34" charset="0"/>
                  <a:cs typeface="Arial" panose="020B0604020202020204" pitchFamily="34" charset="0"/>
                </a:rPr>
                <a:t>824</a:t>
              </a:r>
              <a:endParaRPr lang="en-US" b="1" dirty="0">
                <a:solidFill>
                  <a:schemeClr val="accent1">
                    <a:lumMod val="75000"/>
                  </a:schemeClr>
                </a:solidFill>
                <a:latin typeface="Arial" panose="020B0604020202020204" pitchFamily="34" charset="0"/>
                <a:cs typeface="Arial" panose="020B0604020202020204" pitchFamily="34" charset="0"/>
              </a:endParaRPr>
            </a:p>
          </p:txBody>
        </p:sp>
        <p:sp>
          <p:nvSpPr>
            <p:cNvPr id="50" name="TextBox 49"/>
            <p:cNvSpPr txBox="1"/>
            <p:nvPr/>
          </p:nvSpPr>
          <p:spPr>
            <a:xfrm>
              <a:off x="7860588" y="3885730"/>
              <a:ext cx="1211260" cy="369332"/>
            </a:xfrm>
            <a:prstGeom prst="rect">
              <a:avLst/>
            </a:prstGeom>
            <a:noFill/>
          </p:spPr>
          <p:txBody>
            <a:bodyPr wrap="square" rtlCol="0">
              <a:spAutoFit/>
            </a:bodyPr>
            <a:lstStyle/>
            <a:p>
              <a:pPr algn="ctr"/>
              <a:r>
                <a:rPr lang="en-US" b="1" dirty="0" smtClean="0">
                  <a:solidFill>
                    <a:schemeClr val="accent2">
                      <a:lumMod val="60000"/>
                      <a:lumOff val="40000"/>
                    </a:schemeClr>
                  </a:solidFill>
                  <a:latin typeface="Arial" panose="020B0604020202020204" pitchFamily="34" charset="0"/>
                  <a:cs typeface="Arial" panose="020B0604020202020204" pitchFamily="34" charset="0"/>
                </a:rPr>
                <a:t>867</a:t>
              </a:r>
              <a:endParaRPr lang="en-US" b="1" dirty="0">
                <a:solidFill>
                  <a:schemeClr val="accent2">
                    <a:lumMod val="60000"/>
                    <a:lumOff val="40000"/>
                  </a:schemeClr>
                </a:solidFill>
                <a:latin typeface="Arial" panose="020B0604020202020204" pitchFamily="34" charset="0"/>
                <a:cs typeface="Arial" panose="020B0604020202020204" pitchFamily="34" charset="0"/>
              </a:endParaRPr>
            </a:p>
          </p:txBody>
        </p:sp>
      </p:grpSp>
      <p:grpSp>
        <p:nvGrpSpPr>
          <p:cNvPr id="51" name="Group 50"/>
          <p:cNvGrpSpPr/>
          <p:nvPr/>
        </p:nvGrpSpPr>
        <p:grpSpPr>
          <a:xfrm>
            <a:off x="6632671" y="5320608"/>
            <a:ext cx="2241157" cy="780850"/>
            <a:chOff x="9018714" y="5435035"/>
            <a:chExt cx="2688013" cy="773856"/>
          </a:xfrm>
        </p:grpSpPr>
        <p:sp>
          <p:nvSpPr>
            <p:cNvPr id="52" name="Rectangle 51"/>
            <p:cNvSpPr/>
            <p:nvPr/>
          </p:nvSpPr>
          <p:spPr>
            <a:xfrm>
              <a:off x="9018714" y="5500155"/>
              <a:ext cx="854242" cy="16844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9018714" y="5968692"/>
              <a:ext cx="854243" cy="16844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9872955" y="5435035"/>
              <a:ext cx="1833770" cy="274518"/>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824 – </a:t>
              </a:r>
              <a:r>
                <a:rPr lang="en-US" sz="1200" dirty="0">
                  <a:latin typeface="Arial" panose="020B0604020202020204" pitchFamily="34" charset="0"/>
                  <a:cs typeface="Arial" panose="020B0604020202020204" pitchFamily="34" charset="0"/>
                </a:rPr>
                <a:t>R</a:t>
              </a:r>
              <a:r>
                <a:rPr lang="en-US" sz="1200" dirty="0" smtClean="0">
                  <a:latin typeface="Arial" panose="020B0604020202020204" pitchFamily="34" charset="0"/>
                  <a:cs typeface="Arial" panose="020B0604020202020204" pitchFamily="34" charset="0"/>
                </a:rPr>
                <a:t>ejects</a:t>
              </a:r>
              <a:endParaRPr lang="en-US" sz="1200" dirty="0">
                <a:latin typeface="Arial" panose="020B0604020202020204" pitchFamily="34" charset="0"/>
                <a:cs typeface="Arial" panose="020B0604020202020204" pitchFamily="34" charset="0"/>
              </a:endParaRPr>
            </a:p>
          </p:txBody>
        </p:sp>
        <p:sp>
          <p:nvSpPr>
            <p:cNvPr id="55" name="TextBox 54"/>
            <p:cNvSpPr txBox="1"/>
            <p:nvPr/>
          </p:nvSpPr>
          <p:spPr>
            <a:xfrm>
              <a:off x="9872957" y="5931892"/>
              <a:ext cx="1833770"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867 – Usage</a:t>
              </a:r>
              <a:endParaRPr lang="en-US" sz="1200" dirty="0">
                <a:latin typeface="Arial" panose="020B0604020202020204" pitchFamily="34" charset="0"/>
                <a:cs typeface="Arial" panose="020B0604020202020204" pitchFamily="34" charset="0"/>
              </a:endParaRPr>
            </a:p>
          </p:txBody>
        </p:sp>
      </p:grpSp>
      <p:grpSp>
        <p:nvGrpSpPr>
          <p:cNvPr id="56" name="Group 55"/>
          <p:cNvGrpSpPr/>
          <p:nvPr/>
        </p:nvGrpSpPr>
        <p:grpSpPr>
          <a:xfrm>
            <a:off x="3024341" y="5293694"/>
            <a:ext cx="3452559" cy="732135"/>
            <a:chOff x="4769562" y="5463355"/>
            <a:chExt cx="4140952" cy="725577"/>
          </a:xfrm>
        </p:grpSpPr>
        <p:sp>
          <p:nvSpPr>
            <p:cNvPr id="57" name="Rectangle 56"/>
            <p:cNvSpPr/>
            <p:nvPr/>
          </p:nvSpPr>
          <p:spPr>
            <a:xfrm>
              <a:off x="4769562" y="5517633"/>
              <a:ext cx="854242" cy="16844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4769562" y="5968692"/>
              <a:ext cx="854243" cy="1684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5623803" y="5463355"/>
              <a:ext cx="3286711" cy="274518"/>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814 </a:t>
              </a:r>
              <a:r>
                <a:rPr lang="en-US" sz="1200" dirty="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 ESIID info and relationships</a:t>
              </a:r>
              <a:endParaRPr lang="en-US" sz="1200" dirty="0">
                <a:latin typeface="Arial" panose="020B0604020202020204" pitchFamily="34" charset="0"/>
                <a:cs typeface="Arial" panose="020B0604020202020204" pitchFamily="34" charset="0"/>
              </a:endParaRPr>
            </a:p>
          </p:txBody>
        </p:sp>
        <p:sp>
          <p:nvSpPr>
            <p:cNvPr id="60" name="TextBox 59"/>
            <p:cNvSpPr txBox="1"/>
            <p:nvPr/>
          </p:nvSpPr>
          <p:spPr>
            <a:xfrm>
              <a:off x="5623805" y="5914414"/>
              <a:ext cx="3286709" cy="274518"/>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820 </a:t>
              </a:r>
              <a:r>
                <a:rPr lang="en-US" sz="1200" dirty="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 Remittance advice</a:t>
              </a:r>
              <a:endParaRPr lang="en-US" sz="1200" dirty="0">
                <a:latin typeface="Arial" panose="020B0604020202020204" pitchFamily="34" charset="0"/>
                <a:cs typeface="Arial" panose="020B0604020202020204" pitchFamily="34" charset="0"/>
              </a:endParaRPr>
            </a:p>
          </p:txBody>
        </p:sp>
      </p:grpSp>
      <p:grpSp>
        <p:nvGrpSpPr>
          <p:cNvPr id="61" name="Group 60"/>
          <p:cNvGrpSpPr/>
          <p:nvPr/>
        </p:nvGrpSpPr>
        <p:grpSpPr>
          <a:xfrm>
            <a:off x="367746" y="5292312"/>
            <a:ext cx="2377741" cy="761835"/>
            <a:chOff x="1931066" y="5445466"/>
            <a:chExt cx="2851831" cy="755010"/>
          </a:xfrm>
        </p:grpSpPr>
        <p:sp>
          <p:nvSpPr>
            <p:cNvPr id="62" name="Rectangle 61"/>
            <p:cNvSpPr/>
            <p:nvPr/>
          </p:nvSpPr>
          <p:spPr>
            <a:xfrm>
              <a:off x="1931066" y="5500155"/>
              <a:ext cx="854242" cy="16844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1931066" y="5968692"/>
              <a:ext cx="854242" cy="16844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2785306" y="5445466"/>
              <a:ext cx="1997591"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650 – Service Orders</a:t>
              </a:r>
              <a:endParaRPr lang="en-US" sz="1200" dirty="0">
                <a:latin typeface="Arial" panose="020B0604020202020204" pitchFamily="34" charset="0"/>
                <a:cs typeface="Arial" panose="020B0604020202020204" pitchFamily="34" charset="0"/>
              </a:endParaRPr>
            </a:p>
          </p:txBody>
        </p:sp>
        <p:sp>
          <p:nvSpPr>
            <p:cNvPr id="65" name="TextBox 64"/>
            <p:cNvSpPr txBox="1"/>
            <p:nvPr/>
          </p:nvSpPr>
          <p:spPr>
            <a:xfrm>
              <a:off x="2785308" y="5923477"/>
              <a:ext cx="1700967"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810 – Invoice</a:t>
              </a:r>
              <a:endParaRPr lang="en-US" sz="1200" dirty="0">
                <a:latin typeface="Arial" panose="020B0604020202020204" pitchFamily="34" charset="0"/>
                <a:cs typeface="Arial" panose="020B0604020202020204" pitchFamily="34" charset="0"/>
              </a:endParaRPr>
            </a:p>
          </p:txBody>
        </p:sp>
      </p:grpSp>
      <p:grpSp>
        <p:nvGrpSpPr>
          <p:cNvPr id="66" name="Group 65"/>
          <p:cNvGrpSpPr/>
          <p:nvPr/>
        </p:nvGrpSpPr>
        <p:grpSpPr>
          <a:xfrm>
            <a:off x="416380" y="1374626"/>
            <a:ext cx="8263362" cy="970716"/>
            <a:chOff x="1920240" y="1802674"/>
            <a:chExt cx="8595360" cy="674099"/>
          </a:xfrm>
        </p:grpSpPr>
        <p:cxnSp>
          <p:nvCxnSpPr>
            <p:cNvPr id="67" name="Straight Connector 66"/>
            <p:cNvCxnSpPr/>
            <p:nvPr/>
          </p:nvCxnSpPr>
          <p:spPr>
            <a:xfrm>
              <a:off x="1920240" y="1802674"/>
              <a:ext cx="859536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1939290" y="1806213"/>
              <a:ext cx="0" cy="670560"/>
            </a:xfrm>
            <a:prstGeom prst="straightConnector1">
              <a:avLst/>
            </a:prstGeom>
            <a:ln w="38100" cap="sq">
              <a:solidFill>
                <a:schemeClr val="accent3">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70" name="TextBox 69"/>
          <p:cNvSpPr txBox="1"/>
          <p:nvPr/>
        </p:nvSpPr>
        <p:spPr>
          <a:xfrm>
            <a:off x="430973" y="1019212"/>
            <a:ext cx="8175069" cy="372671"/>
          </a:xfrm>
          <a:prstGeom prst="rect">
            <a:avLst/>
          </a:prstGeom>
          <a:noFill/>
          <a:ln>
            <a:noFill/>
          </a:ln>
        </p:spPr>
        <p:txBody>
          <a:bodyPr wrap="square" rtlCol="0">
            <a:spAutoFit/>
          </a:bodyPr>
          <a:lstStyle/>
          <a:p>
            <a:pPr algn="ctr"/>
            <a:r>
              <a:rPr lang="en-US" b="1" dirty="0" smtClean="0">
                <a:solidFill>
                  <a:schemeClr val="accent3">
                    <a:lumMod val="75000"/>
                  </a:schemeClr>
                </a:solidFill>
                <a:latin typeface="Arial" panose="020B0604020202020204" pitchFamily="34" charset="0"/>
                <a:cs typeface="Arial" panose="020B0604020202020204" pitchFamily="34" charset="0"/>
              </a:rPr>
              <a:t>814 PC/PD only</a:t>
            </a:r>
            <a:endParaRPr lang="en-US" b="1" dirty="0">
              <a:solidFill>
                <a:schemeClr val="accent3">
                  <a:lumMod val="75000"/>
                </a:schemeClr>
              </a:solidFill>
              <a:latin typeface="Arial" panose="020B0604020202020204" pitchFamily="34" charset="0"/>
              <a:cs typeface="Arial" panose="020B0604020202020204" pitchFamily="34" charset="0"/>
            </a:endParaRPr>
          </a:p>
        </p:txBody>
      </p:sp>
      <p:pic>
        <p:nvPicPr>
          <p:cNvPr id="71" name="Picture 7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6997" y="3002745"/>
            <a:ext cx="984524" cy="1242192"/>
          </a:xfrm>
          <a:prstGeom prst="rect">
            <a:avLst/>
          </a:prstGeom>
        </p:spPr>
      </p:pic>
      <p:pic>
        <p:nvPicPr>
          <p:cNvPr id="72" name="Picture 7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44240" y="3009919"/>
            <a:ext cx="904359" cy="1179754"/>
          </a:xfrm>
          <a:prstGeom prst="rect">
            <a:avLst/>
          </a:prstGeom>
        </p:spPr>
      </p:pic>
      <p:cxnSp>
        <p:nvCxnSpPr>
          <p:cNvPr id="73" name="Straight Arrow Connector 72"/>
          <p:cNvCxnSpPr/>
          <p:nvPr/>
        </p:nvCxnSpPr>
        <p:spPr>
          <a:xfrm>
            <a:off x="8679742" y="1379722"/>
            <a:ext cx="0" cy="965620"/>
          </a:xfrm>
          <a:prstGeom prst="straightConnector1">
            <a:avLst/>
          </a:prstGeom>
          <a:ln w="38100" cap="sq">
            <a:solidFill>
              <a:schemeClr val="accent3">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15958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697686" cy="627796"/>
          </a:xfrm>
        </p:spPr>
        <p:txBody>
          <a:bodyPr>
            <a:normAutofit/>
          </a:bodyPr>
          <a:lstStyle/>
          <a:p>
            <a:r>
              <a:rPr lang="en-US" dirty="0"/>
              <a:t>Texas Standard Electronic Transactions (TX SET</a:t>
            </a:r>
            <a:r>
              <a:rPr lang="en-US" dirty="0" smtClean="0"/>
              <a:t>) </a:t>
            </a:r>
            <a:endParaRPr lang="en-US" dirty="0"/>
          </a:p>
        </p:txBody>
      </p:sp>
      <p:sp>
        <p:nvSpPr>
          <p:cNvPr id="9" name="Text Placeholder 8"/>
          <p:cNvSpPr>
            <a:spLocks noGrp="1"/>
          </p:cNvSpPr>
          <p:nvPr>
            <p:ph type="body" sz="quarter" idx="4294967295"/>
          </p:nvPr>
        </p:nvSpPr>
        <p:spPr>
          <a:xfrm>
            <a:off x="307041" y="1512213"/>
            <a:ext cx="8697686" cy="454060"/>
          </a:xfrm>
        </p:spPr>
        <p:txBody>
          <a:bodyPr/>
          <a:lstStyle/>
          <a:p>
            <a:pPr algn="ctr"/>
            <a:r>
              <a:rPr lang="en-US" sz="2600" dirty="0"/>
              <a:t>Many transactions involve </a:t>
            </a:r>
            <a:r>
              <a:rPr lang="en-US" sz="2600" dirty="0" smtClean="0"/>
              <a:t>ERCOT</a:t>
            </a:r>
            <a:endParaRPr lang="en-US" sz="2600" dirty="0"/>
          </a:p>
        </p:txBody>
      </p:sp>
      <p:sp>
        <p:nvSpPr>
          <p:cNvPr id="5" name="Date Placeholder 4"/>
          <p:cNvSpPr>
            <a:spLocks noGrp="1"/>
          </p:cNvSpPr>
          <p:nvPr>
            <p:ph type="dt" sz="half" idx="10"/>
          </p:nvPr>
        </p:nvSpPr>
        <p:spPr/>
        <p:txBody>
          <a:bodyPr/>
          <a:lstStyle/>
          <a:p>
            <a:fld id="{47D0AEA6-1738-433F-AAD5-33E131FC78E6}" type="datetime1">
              <a:rPr lang="en-US" smtClean="0"/>
              <a:t>9/4/2018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34</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98332470"/>
              </p:ext>
            </p:extLst>
          </p:nvPr>
        </p:nvGraphicFramePr>
        <p:xfrm>
          <a:off x="385482" y="2454358"/>
          <a:ext cx="8540804" cy="3029257"/>
        </p:xfrm>
        <a:graphic>
          <a:graphicData uri="http://schemas.openxmlformats.org/drawingml/2006/table">
            <a:tbl>
              <a:tblPr firstRow="1" bandRow="1">
                <a:tableStyleId>{5C22544A-7EE6-4342-B048-85BDC9FD1C3A}</a:tableStyleId>
              </a:tblPr>
              <a:tblGrid>
                <a:gridCol w="4270402"/>
                <a:gridCol w="4270402"/>
              </a:tblGrid>
              <a:tr h="482979">
                <a:tc>
                  <a:txBody>
                    <a:bodyPr/>
                    <a:lstStyle/>
                    <a:p>
                      <a:r>
                        <a:rPr lang="en-US" dirty="0" smtClean="0"/>
                        <a:t>Transaction Type</a:t>
                      </a:r>
                      <a:endParaRPr lang="en-US" dirty="0"/>
                    </a:p>
                  </a:txBody>
                  <a:tcPr/>
                </a:tc>
                <a:tc>
                  <a:txBody>
                    <a:bodyPr/>
                    <a:lstStyle/>
                    <a:p>
                      <a:r>
                        <a:rPr lang="en-US" dirty="0" smtClean="0"/>
                        <a:t>Use</a:t>
                      </a:r>
                      <a:endParaRPr lang="en-US" dirty="0"/>
                    </a:p>
                  </a:txBody>
                  <a:tcPr/>
                </a:tc>
              </a:tr>
              <a:tr h="1037820">
                <a:tc>
                  <a:txBody>
                    <a:bodyPr/>
                    <a:lstStyle/>
                    <a:p>
                      <a:r>
                        <a:rPr lang="en-US" dirty="0" smtClean="0"/>
                        <a:t>814 –ESI ID</a:t>
                      </a:r>
                      <a:r>
                        <a:rPr lang="en-US" baseline="0" dirty="0" smtClean="0"/>
                        <a:t> info and Relationships (Many flavors)</a:t>
                      </a:r>
                      <a:endParaRPr lang="en-US" dirty="0"/>
                    </a:p>
                  </a:txBody>
                  <a:tcPr/>
                </a:tc>
                <a:tc>
                  <a:txBody>
                    <a:bodyPr/>
                    <a:lstStyle/>
                    <a:p>
                      <a:r>
                        <a:rPr lang="en-US" dirty="0" smtClean="0"/>
                        <a:t>Enrollments; Switch requests; Move-Ins; Move-Outs; ESI ID Maintenance</a:t>
                      </a:r>
                      <a:endParaRPr lang="en-US" dirty="0"/>
                    </a:p>
                  </a:txBody>
                  <a:tcPr/>
                </a:tc>
              </a:tr>
              <a:tr h="754229">
                <a:tc>
                  <a:txBody>
                    <a:bodyPr/>
                    <a:lstStyle/>
                    <a:p>
                      <a:r>
                        <a:rPr lang="en-US" dirty="0" smtClean="0"/>
                        <a:t>867 – Premise Usage</a:t>
                      </a:r>
                      <a:endParaRPr lang="en-US" dirty="0"/>
                    </a:p>
                  </a:txBody>
                  <a:tcPr/>
                </a:tc>
                <a:tc>
                  <a:txBody>
                    <a:bodyPr/>
                    <a:lstStyle/>
                    <a:p>
                      <a:r>
                        <a:rPr lang="en-US" dirty="0" smtClean="0"/>
                        <a:t>Initial Meter Read; Historical/Monthly Usage; Final Usage</a:t>
                      </a:r>
                      <a:endParaRPr lang="en-US" dirty="0"/>
                    </a:p>
                  </a:txBody>
                  <a:tcPr/>
                </a:tc>
              </a:tr>
              <a:tr h="754229">
                <a:tc>
                  <a:txBody>
                    <a:bodyPr/>
                    <a:lstStyle/>
                    <a:p>
                      <a:r>
                        <a:rPr lang="en-US" dirty="0" smtClean="0"/>
                        <a:t>824 – Reject Notification</a:t>
                      </a:r>
                      <a:endParaRPr lang="en-US" dirty="0"/>
                    </a:p>
                  </a:txBody>
                  <a:tcPr/>
                </a:tc>
                <a:tc>
                  <a:txBody>
                    <a:bodyPr/>
                    <a:lstStyle/>
                    <a:p>
                      <a:r>
                        <a:rPr lang="en-US" dirty="0" smtClean="0"/>
                        <a:t>Invoice or Usage Reject Notification</a:t>
                      </a:r>
                      <a:endParaRPr lang="en-US" dirty="0"/>
                    </a:p>
                  </a:txBody>
                  <a:tcPr/>
                </a:tc>
              </a:tr>
            </a:tbl>
          </a:graphicData>
        </a:graphic>
      </p:graphicFrame>
    </p:spTree>
    <p:extLst>
      <p:ext uri="{BB962C8B-B14F-4D97-AF65-F5344CB8AC3E}">
        <p14:creationId xmlns:p14="http://schemas.microsoft.com/office/powerpoint/2010/main" val="17522734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228600"/>
            <a:ext cx="8662851" cy="627796"/>
          </a:xfrm>
        </p:spPr>
        <p:txBody>
          <a:bodyPr>
            <a:normAutofit/>
          </a:bodyPr>
          <a:lstStyle/>
          <a:p>
            <a:r>
              <a:rPr lang="en-US" dirty="0"/>
              <a:t>Texas Standard Electronic Transactions (TX SET</a:t>
            </a:r>
            <a:r>
              <a:rPr lang="en-US" dirty="0" smtClean="0"/>
              <a:t>) </a:t>
            </a:r>
            <a:endParaRPr lang="en-US" dirty="0"/>
          </a:p>
        </p:txBody>
      </p:sp>
      <p:sp>
        <p:nvSpPr>
          <p:cNvPr id="9" name="Text Placeholder 8"/>
          <p:cNvSpPr>
            <a:spLocks noGrp="1"/>
          </p:cNvSpPr>
          <p:nvPr>
            <p:ph type="body" sz="quarter" idx="4294967295"/>
          </p:nvPr>
        </p:nvSpPr>
        <p:spPr>
          <a:xfrm>
            <a:off x="327722" y="1006640"/>
            <a:ext cx="8662851" cy="457200"/>
          </a:xfrm>
        </p:spPr>
        <p:txBody>
          <a:bodyPr>
            <a:normAutofit/>
          </a:bodyPr>
          <a:lstStyle/>
          <a:p>
            <a:pPr algn="ctr"/>
            <a:r>
              <a:rPr lang="en-US" sz="2600" dirty="0"/>
              <a:t>Some transactions </a:t>
            </a:r>
            <a:r>
              <a:rPr lang="en-US" sz="2600" dirty="0" smtClean="0"/>
              <a:t>may </a:t>
            </a:r>
            <a:r>
              <a:rPr lang="en-US" sz="2600" dirty="0"/>
              <a:t>not involve ERCOT</a:t>
            </a:r>
          </a:p>
        </p:txBody>
      </p:sp>
      <p:sp>
        <p:nvSpPr>
          <p:cNvPr id="4" name="Date Placeholder 3"/>
          <p:cNvSpPr>
            <a:spLocks noGrp="1"/>
          </p:cNvSpPr>
          <p:nvPr>
            <p:ph type="dt" sz="half" idx="10"/>
          </p:nvPr>
        </p:nvSpPr>
        <p:spPr/>
        <p:txBody>
          <a:bodyPr/>
          <a:lstStyle/>
          <a:p>
            <a:fld id="{69B6F30F-C340-4121-A9C3-C4A306C0FA2A}" type="datetime1">
              <a:rPr lang="en-US" smtClean="0"/>
              <a:t>9/4/2018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35</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978145150"/>
              </p:ext>
            </p:extLst>
          </p:nvPr>
        </p:nvGraphicFramePr>
        <p:xfrm>
          <a:off x="426845" y="1566120"/>
          <a:ext cx="8464606" cy="3389036"/>
        </p:xfrm>
        <a:graphic>
          <a:graphicData uri="http://schemas.openxmlformats.org/drawingml/2006/table">
            <a:tbl>
              <a:tblPr firstRow="1" bandRow="1">
                <a:tableStyleId>{5C22544A-7EE6-4342-B048-85BDC9FD1C3A}</a:tableStyleId>
              </a:tblPr>
              <a:tblGrid>
                <a:gridCol w="4232303"/>
                <a:gridCol w="4232303"/>
              </a:tblGrid>
              <a:tr h="482979">
                <a:tc>
                  <a:txBody>
                    <a:bodyPr/>
                    <a:lstStyle/>
                    <a:p>
                      <a:r>
                        <a:rPr lang="en-US" dirty="0" smtClean="0"/>
                        <a:t>Transaction Type</a:t>
                      </a:r>
                      <a:endParaRPr lang="en-US" dirty="0"/>
                    </a:p>
                  </a:txBody>
                  <a:tcPr/>
                </a:tc>
                <a:tc>
                  <a:txBody>
                    <a:bodyPr/>
                    <a:lstStyle/>
                    <a:p>
                      <a:r>
                        <a:rPr lang="en-US" dirty="0" smtClean="0"/>
                        <a:t>Use</a:t>
                      </a:r>
                      <a:endParaRPr lang="en-US" dirty="0"/>
                    </a:p>
                  </a:txBody>
                  <a:tcPr/>
                </a:tc>
              </a:tr>
              <a:tr h="802724">
                <a:tc>
                  <a:txBody>
                    <a:bodyPr/>
                    <a:lstStyle/>
                    <a:p>
                      <a:r>
                        <a:rPr lang="en-US" dirty="0" smtClean="0"/>
                        <a:t>810 – Invoice</a:t>
                      </a:r>
                      <a:endParaRPr lang="en-US" dirty="0"/>
                    </a:p>
                  </a:txBody>
                  <a:tcPr/>
                </a:tc>
                <a:tc>
                  <a:txBody>
                    <a:bodyPr/>
                    <a:lstStyle/>
                    <a:p>
                      <a:r>
                        <a:rPr lang="en-US" dirty="0" smtClean="0"/>
                        <a:t>Bills for Charges between Market Participants</a:t>
                      </a:r>
                      <a:endParaRPr lang="en-US" dirty="0"/>
                    </a:p>
                  </a:txBody>
                  <a:tcPr/>
                </a:tc>
              </a:tr>
              <a:tr h="518906">
                <a:tc>
                  <a:txBody>
                    <a:bodyPr/>
                    <a:lstStyle/>
                    <a:p>
                      <a:r>
                        <a:rPr lang="en-US" dirty="0" smtClean="0"/>
                        <a:t>820 – Payments</a:t>
                      </a:r>
                      <a:endParaRPr lang="en-US" dirty="0"/>
                    </a:p>
                  </a:txBody>
                  <a:tcPr/>
                </a:tc>
                <a:tc>
                  <a:txBody>
                    <a:bodyPr/>
                    <a:lstStyle/>
                    <a:p>
                      <a:r>
                        <a:rPr lang="en-US" dirty="0" smtClean="0"/>
                        <a:t>Payments between</a:t>
                      </a:r>
                      <a:r>
                        <a:rPr lang="en-US" baseline="0" dirty="0" smtClean="0"/>
                        <a:t> Market Participants</a:t>
                      </a:r>
                      <a:endParaRPr lang="en-US" dirty="0"/>
                    </a:p>
                  </a:txBody>
                  <a:tcPr/>
                </a:tc>
              </a:tr>
              <a:tr h="1083450">
                <a:tc>
                  <a:txBody>
                    <a:bodyPr/>
                    <a:lstStyle/>
                    <a:p>
                      <a:r>
                        <a:rPr lang="en-US" dirty="0" smtClean="0"/>
                        <a:t>650 –Service Order Requests</a:t>
                      </a:r>
                      <a:endParaRPr lang="en-US" dirty="0"/>
                    </a:p>
                  </a:txBody>
                  <a:tcPr/>
                </a:tc>
                <a:tc>
                  <a:txBody>
                    <a:bodyPr/>
                    <a:lstStyle/>
                    <a:p>
                      <a:r>
                        <a:rPr lang="en-US" dirty="0" smtClean="0"/>
                        <a:t>Disconnects for Non-Pay; Reconnects; Switch Hold and Switch Hold Removal; Planned Outage Notification</a:t>
                      </a:r>
                      <a:endParaRPr lang="en-US" dirty="0"/>
                    </a:p>
                  </a:txBody>
                  <a:tcPr/>
                </a:tc>
              </a:tr>
              <a:tr h="500977">
                <a:tc>
                  <a:txBody>
                    <a:bodyPr/>
                    <a:lstStyle/>
                    <a:p>
                      <a:r>
                        <a:rPr lang="en-US" dirty="0" smtClean="0"/>
                        <a:t>824 – Reject Notification</a:t>
                      </a:r>
                      <a:endParaRPr lang="en-US" dirty="0"/>
                    </a:p>
                  </a:txBody>
                  <a:tcPr/>
                </a:tc>
                <a:tc>
                  <a:txBody>
                    <a:bodyPr/>
                    <a:lstStyle/>
                    <a:p>
                      <a:r>
                        <a:rPr lang="en-US" dirty="0" smtClean="0"/>
                        <a:t>Invoice or Usage Reject Notification</a:t>
                      </a:r>
                      <a:endParaRPr lang="en-US" dirty="0"/>
                    </a:p>
                  </a:txBody>
                  <a:tcPr/>
                </a:tc>
              </a:tr>
            </a:tbl>
          </a:graphicData>
        </a:graphic>
      </p:graphicFrame>
      <p:sp>
        <p:nvSpPr>
          <p:cNvPr id="12" name="TextBox 11">
            <a:extLst>
              <a:ext uri="{FF2B5EF4-FFF2-40B4-BE49-F238E27FC236}">
                <a16:creationId xmlns="" xmlns:a16="http://schemas.microsoft.com/office/drawing/2014/main" id="{A1E95CC9-42D5-4E34-B776-4EA9EDBA8876}"/>
              </a:ext>
            </a:extLst>
          </p:cNvPr>
          <p:cNvSpPr txBox="1"/>
          <p:nvPr/>
        </p:nvSpPr>
        <p:spPr>
          <a:xfrm>
            <a:off x="719083" y="5538194"/>
            <a:ext cx="7708213" cy="338554"/>
          </a:xfrm>
          <a:prstGeom prst="rect">
            <a:avLst/>
          </a:prstGeom>
          <a:solidFill>
            <a:schemeClr val="tx1">
              <a:lumMod val="50000"/>
              <a:lumOff val="50000"/>
            </a:schemeClr>
          </a:solidFill>
        </p:spPr>
        <p:txBody>
          <a:bodyPr wrap="square" rtlCol="0">
            <a:spAutoFit/>
          </a:bodyPr>
          <a:lstStyle/>
          <a:p>
            <a:pPr algn="ctr"/>
            <a:r>
              <a:rPr lang="en-US" sz="1600" dirty="0">
                <a:solidFill>
                  <a:schemeClr val="bg1"/>
                </a:solidFill>
              </a:rPr>
              <a:t>These are called Point-to-Point transactions and flow between TDSPs and REPs</a:t>
            </a:r>
          </a:p>
        </p:txBody>
      </p:sp>
    </p:spTree>
    <p:extLst>
      <p:ext uri="{BB962C8B-B14F-4D97-AF65-F5344CB8AC3E}">
        <p14:creationId xmlns:p14="http://schemas.microsoft.com/office/powerpoint/2010/main" val="168157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706811-B89C-4423-A449-51505AF08DF8}" type="datetime1">
              <a:rPr lang="en-US" smtClean="0"/>
              <a:t>9/4/2018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a:t>Transaction Names</a:t>
            </a:r>
          </a:p>
        </p:txBody>
      </p:sp>
      <p:sp>
        <p:nvSpPr>
          <p:cNvPr id="5" name="Text Placeholder 8"/>
          <p:cNvSpPr txBox="1">
            <a:spLocks/>
          </p:cNvSpPr>
          <p:nvPr/>
        </p:nvSpPr>
        <p:spPr>
          <a:xfrm>
            <a:off x="228600" y="1460007"/>
            <a:ext cx="4792579" cy="499674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None/>
            </a:pPr>
            <a:r>
              <a:rPr lang="en-US" sz="2400" dirty="0" smtClean="0"/>
              <a:t>TX SET Version 4.0 – Transaction Names Inventory</a:t>
            </a:r>
          </a:p>
          <a:p>
            <a:pPr marL="274320" indent="-274320">
              <a:lnSpc>
                <a:spcPct val="100000"/>
              </a:lnSpc>
              <a:spcBef>
                <a:spcPts val="2400"/>
              </a:spcBef>
              <a:spcAft>
                <a:spcPts val="0"/>
              </a:spcAft>
              <a:buClr>
                <a:schemeClr val="accent1">
                  <a:lumMod val="75000"/>
                </a:schemeClr>
              </a:buClr>
              <a:buFont typeface="Arial" panose="020B0604020202020204" pitchFamily="34" charset="0"/>
              <a:buChar char="•"/>
            </a:pPr>
            <a:r>
              <a:rPr lang="en-US" sz="2400" dirty="0" smtClean="0"/>
              <a:t>Refer to handout</a:t>
            </a:r>
          </a:p>
          <a:p>
            <a:pPr marL="274320" indent="-274320">
              <a:lnSpc>
                <a:spcPct val="100000"/>
              </a:lnSpc>
              <a:spcBef>
                <a:spcPts val="2400"/>
              </a:spcBef>
              <a:spcAft>
                <a:spcPts val="0"/>
              </a:spcAft>
              <a:buClr>
                <a:schemeClr val="accent1">
                  <a:lumMod val="75000"/>
                </a:schemeClr>
              </a:buClr>
              <a:buFont typeface="Arial" panose="020B0604020202020204" pitchFamily="34" charset="0"/>
              <a:buChar char="•"/>
            </a:pPr>
            <a:r>
              <a:rPr lang="en-US" sz="2400" dirty="0" smtClean="0"/>
              <a:t>Defines the transaction name for each transaction</a:t>
            </a:r>
          </a:p>
          <a:p>
            <a:pPr marL="274320" indent="-274320">
              <a:lnSpc>
                <a:spcPct val="100000"/>
              </a:lnSpc>
              <a:spcBef>
                <a:spcPts val="2400"/>
              </a:spcBef>
              <a:spcAft>
                <a:spcPts val="0"/>
              </a:spcAft>
              <a:buClr>
                <a:schemeClr val="accent1">
                  <a:lumMod val="75000"/>
                </a:schemeClr>
              </a:buClr>
              <a:buFont typeface="Arial" panose="020B0604020202020204" pitchFamily="34" charset="0"/>
              <a:buChar char="•"/>
            </a:pPr>
            <a:r>
              <a:rPr lang="en-US" sz="2400" dirty="0" smtClean="0"/>
              <a:t>Describes how the transaction flows</a:t>
            </a:r>
          </a:p>
          <a:p>
            <a:pPr marL="274320" indent="-274320">
              <a:lnSpc>
                <a:spcPct val="100000"/>
              </a:lnSpc>
              <a:spcBef>
                <a:spcPts val="2400"/>
              </a:spcBef>
              <a:spcAft>
                <a:spcPts val="0"/>
              </a:spcAft>
              <a:buClr>
                <a:schemeClr val="accent1">
                  <a:lumMod val="75000"/>
                </a:schemeClr>
              </a:buClr>
              <a:buFont typeface="Arial" panose="020B0604020202020204" pitchFamily="34" charset="0"/>
              <a:buChar char="•"/>
            </a:pPr>
            <a:r>
              <a:rPr lang="en-US" sz="2400" dirty="0" smtClean="0"/>
              <a:t>Found on the </a:t>
            </a:r>
            <a:r>
              <a:rPr lang="en-US" sz="2400" dirty="0"/>
              <a:t>ERCOT website at </a:t>
            </a:r>
            <a:r>
              <a:rPr lang="en-US" sz="1800" dirty="0"/>
              <a:t>http://www.ercot.com/mktrules/guides/txset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36</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800918842"/>
              </p:ext>
            </p:extLst>
          </p:nvPr>
        </p:nvGraphicFramePr>
        <p:xfrm>
          <a:off x="5021179" y="1251284"/>
          <a:ext cx="3790139" cy="4905336"/>
        </p:xfrm>
        <a:graphic>
          <a:graphicData uri="http://schemas.openxmlformats.org/presentationml/2006/ole">
            <mc:AlternateContent xmlns:mc="http://schemas.openxmlformats.org/markup-compatibility/2006">
              <mc:Choice xmlns:v="urn:schemas-microsoft-com:vml" Requires="v">
                <p:oleObj spid="_x0000_s3182" name="Acrobat Document" r:id="rId3" imgW="5829199" imgH="7543800" progId="AcroExch.Document.DC">
                  <p:embed/>
                </p:oleObj>
              </mc:Choice>
              <mc:Fallback>
                <p:oleObj name="Acrobat Document" r:id="rId3" imgW="5829199" imgH="7543800" progId="AcroExch.Document.DC">
                  <p:embed/>
                  <p:pic>
                    <p:nvPicPr>
                      <p:cNvPr id="0" name=""/>
                      <p:cNvPicPr/>
                      <p:nvPr/>
                    </p:nvPicPr>
                    <p:blipFill>
                      <a:blip r:embed="rId4"/>
                      <a:stretch>
                        <a:fillRect/>
                      </a:stretch>
                    </p:blipFill>
                    <p:spPr>
                      <a:xfrm>
                        <a:off x="5021179" y="1251284"/>
                        <a:ext cx="3790139" cy="4905336"/>
                      </a:xfrm>
                      <a:prstGeom prst="rect">
                        <a:avLst/>
                      </a:prstGeom>
                    </p:spPr>
                  </p:pic>
                </p:oleObj>
              </mc:Fallback>
            </mc:AlternateContent>
          </a:graphicData>
        </a:graphic>
      </p:graphicFrame>
    </p:spTree>
    <p:extLst>
      <p:ext uri="{BB962C8B-B14F-4D97-AF65-F5344CB8AC3E}">
        <p14:creationId xmlns:p14="http://schemas.microsoft.com/office/powerpoint/2010/main" val="12583308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0F4C293-840D-4E3F-B984-0A200FDEFB9D}"/>
              </a:ext>
            </a:extLst>
          </p:cNvPr>
          <p:cNvSpPr>
            <a:spLocks noGrp="1"/>
          </p:cNvSpPr>
          <p:nvPr>
            <p:ph type="dt" sz="half" idx="10"/>
          </p:nvPr>
        </p:nvSpPr>
        <p:spPr/>
        <p:txBody>
          <a:bodyPr/>
          <a:lstStyle/>
          <a:p>
            <a:fld id="{17EAC447-3327-4999-A9BE-AA2D53A9E4E7}" type="datetime1">
              <a:rPr lang="en-US" smtClean="0"/>
              <a:t>9/4/2018</a:t>
            </a:fld>
            <a:endParaRPr lang="en-US" dirty="0"/>
          </a:p>
        </p:txBody>
      </p:sp>
      <p:sp>
        <p:nvSpPr>
          <p:cNvPr id="3" name="Footer Placeholder 2">
            <a:extLst>
              <a:ext uri="{FF2B5EF4-FFF2-40B4-BE49-F238E27FC236}">
                <a16:creationId xmlns="" xmlns:a16="http://schemas.microsoft.com/office/drawing/2014/main" id="{E942E530-EF6B-450E-A2F6-7BFE4AA16495}"/>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 xmlns:a16="http://schemas.microsoft.com/office/drawing/2014/main" id="{8142F3A7-CAAD-4022-B81C-1359AAD11559}"/>
              </a:ext>
            </a:extLst>
          </p:cNvPr>
          <p:cNvSpPr>
            <a:spLocks noGrp="1"/>
          </p:cNvSpPr>
          <p:nvPr>
            <p:ph type="sldNum" sz="quarter" idx="12"/>
          </p:nvPr>
        </p:nvSpPr>
        <p:spPr/>
        <p:txBody>
          <a:bodyPr/>
          <a:lstStyle/>
          <a:p>
            <a:fld id="{D57F1E4F-1CFF-5643-939E-02111984F565}" type="slidenum">
              <a:rPr lang="en-US" smtClean="0"/>
              <a:pPr/>
              <a:t>37</a:t>
            </a:fld>
            <a:endParaRPr lang="en-US" dirty="0"/>
          </a:p>
        </p:txBody>
      </p:sp>
      <p:sp>
        <p:nvSpPr>
          <p:cNvPr id="5" name="Title 4">
            <a:extLst>
              <a:ext uri="{FF2B5EF4-FFF2-40B4-BE49-F238E27FC236}">
                <a16:creationId xmlns="" xmlns:a16="http://schemas.microsoft.com/office/drawing/2014/main" id="{D848F755-6051-4183-BD5F-AD21874C06A4}"/>
              </a:ext>
            </a:extLst>
          </p:cNvPr>
          <p:cNvSpPr>
            <a:spLocks noGrp="1"/>
          </p:cNvSpPr>
          <p:nvPr>
            <p:ph type="title"/>
          </p:nvPr>
        </p:nvSpPr>
        <p:spPr/>
        <p:txBody>
          <a:bodyPr/>
          <a:lstStyle/>
          <a:p>
            <a:r>
              <a:rPr lang="en-US" dirty="0"/>
              <a:t>Transaction Names – 650_01 Service Orders</a:t>
            </a:r>
          </a:p>
        </p:txBody>
      </p:sp>
      <p:pic>
        <p:nvPicPr>
          <p:cNvPr id="8" name="Picture 7"/>
          <p:cNvPicPr>
            <a:picLocks noChangeAspect="1"/>
          </p:cNvPicPr>
          <p:nvPr/>
        </p:nvPicPr>
        <p:blipFill>
          <a:blip r:embed="rId2"/>
          <a:stretch>
            <a:fillRect/>
          </a:stretch>
        </p:blipFill>
        <p:spPr>
          <a:xfrm>
            <a:off x="1160348" y="1056324"/>
            <a:ext cx="6594703" cy="3946436"/>
          </a:xfrm>
          <a:prstGeom prst="rect">
            <a:avLst/>
          </a:prstGeom>
        </p:spPr>
      </p:pic>
      <p:sp>
        <p:nvSpPr>
          <p:cNvPr id="9" name="TextBox 8">
            <a:extLst>
              <a:ext uri="{FF2B5EF4-FFF2-40B4-BE49-F238E27FC236}">
                <a16:creationId xmlns="" xmlns:a16="http://schemas.microsoft.com/office/drawing/2014/main" id="{A1E95CC9-42D5-4E34-B776-4EA9EDBA8876}"/>
              </a:ext>
            </a:extLst>
          </p:cNvPr>
          <p:cNvSpPr txBox="1"/>
          <p:nvPr/>
        </p:nvSpPr>
        <p:spPr>
          <a:xfrm>
            <a:off x="603592" y="5438885"/>
            <a:ext cx="7708213" cy="584775"/>
          </a:xfrm>
          <a:prstGeom prst="rect">
            <a:avLst/>
          </a:prstGeom>
          <a:solidFill>
            <a:schemeClr val="tx1">
              <a:lumMod val="50000"/>
              <a:lumOff val="50000"/>
            </a:schemeClr>
          </a:solidFill>
        </p:spPr>
        <p:txBody>
          <a:bodyPr wrap="square" rtlCol="0">
            <a:spAutoFit/>
          </a:bodyPr>
          <a:lstStyle/>
          <a:p>
            <a:pPr algn="ctr"/>
            <a:r>
              <a:rPr lang="en-US" sz="1600" dirty="0">
                <a:solidFill>
                  <a:schemeClr val="bg1"/>
                </a:solidFill>
              </a:rPr>
              <a:t>There are 80 REF segments to identify the purpose of the 650 Service Order based on the above 11 codes</a:t>
            </a:r>
            <a:endParaRPr lang="en-US" sz="1650" dirty="0">
              <a:solidFill>
                <a:schemeClr val="bg1"/>
              </a:solidFill>
            </a:endParaRPr>
          </a:p>
        </p:txBody>
      </p:sp>
      <p:sp>
        <p:nvSpPr>
          <p:cNvPr id="10" name="TextBox 9"/>
          <p:cNvSpPr txBox="1"/>
          <p:nvPr/>
        </p:nvSpPr>
        <p:spPr>
          <a:xfrm>
            <a:off x="5357745" y="5002759"/>
            <a:ext cx="2448106" cy="261610"/>
          </a:xfrm>
          <a:prstGeom prst="rect">
            <a:avLst/>
          </a:prstGeom>
          <a:noFill/>
        </p:spPr>
        <p:txBody>
          <a:bodyPr wrap="none" rtlCol="0">
            <a:spAutoFit/>
          </a:bodyPr>
          <a:lstStyle/>
          <a:p>
            <a:r>
              <a:rPr lang="en-US" sz="1100" dirty="0" smtClean="0">
                <a:solidFill>
                  <a:schemeClr val="tx1">
                    <a:lumMod val="75000"/>
                    <a:lumOff val="25000"/>
                  </a:schemeClr>
                </a:solidFill>
              </a:rPr>
              <a:t>From 650_01 Implementation guide.</a:t>
            </a:r>
            <a:endParaRPr lang="en-US" sz="1100" dirty="0">
              <a:solidFill>
                <a:schemeClr val="tx1">
                  <a:lumMod val="75000"/>
                  <a:lumOff val="25000"/>
                </a:schemeClr>
              </a:solidFill>
            </a:endParaRPr>
          </a:p>
        </p:txBody>
      </p:sp>
    </p:spTree>
    <p:extLst>
      <p:ext uri="{BB962C8B-B14F-4D97-AF65-F5344CB8AC3E}">
        <p14:creationId xmlns:p14="http://schemas.microsoft.com/office/powerpoint/2010/main" val="192239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5CE741A-EDC6-46A6-9385-677A3AB9513C}"/>
              </a:ext>
            </a:extLst>
          </p:cNvPr>
          <p:cNvSpPr>
            <a:spLocks noGrp="1"/>
          </p:cNvSpPr>
          <p:nvPr>
            <p:ph type="dt" sz="half" idx="10"/>
          </p:nvPr>
        </p:nvSpPr>
        <p:spPr/>
        <p:txBody>
          <a:bodyPr/>
          <a:lstStyle/>
          <a:p>
            <a:fld id="{17EAC447-3327-4999-A9BE-AA2D53A9E4E7}" type="datetime1">
              <a:rPr lang="en-US" smtClean="0"/>
              <a:t>9/4/2018</a:t>
            </a:fld>
            <a:endParaRPr lang="en-US" dirty="0"/>
          </a:p>
        </p:txBody>
      </p:sp>
      <p:sp>
        <p:nvSpPr>
          <p:cNvPr id="3" name="Footer Placeholder 2">
            <a:extLst>
              <a:ext uri="{FF2B5EF4-FFF2-40B4-BE49-F238E27FC236}">
                <a16:creationId xmlns="" xmlns:a16="http://schemas.microsoft.com/office/drawing/2014/main" id="{F3493BFC-B7D5-4C9E-B902-1AD488FF6B99}"/>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 xmlns:a16="http://schemas.microsoft.com/office/drawing/2014/main" id="{7237FF21-DDE1-4FD8-B4B5-37FB1D3683DA}"/>
              </a:ext>
            </a:extLst>
          </p:cNvPr>
          <p:cNvSpPr>
            <a:spLocks noGrp="1"/>
          </p:cNvSpPr>
          <p:nvPr>
            <p:ph type="sldNum" sz="quarter" idx="12"/>
          </p:nvPr>
        </p:nvSpPr>
        <p:spPr/>
        <p:txBody>
          <a:bodyPr/>
          <a:lstStyle/>
          <a:p>
            <a:fld id="{D57F1E4F-1CFF-5643-939E-02111984F565}" type="slidenum">
              <a:rPr lang="en-US" smtClean="0"/>
              <a:pPr/>
              <a:t>38</a:t>
            </a:fld>
            <a:endParaRPr lang="en-US" dirty="0"/>
          </a:p>
        </p:txBody>
      </p:sp>
      <p:sp>
        <p:nvSpPr>
          <p:cNvPr id="5" name="Title 4">
            <a:extLst>
              <a:ext uri="{FF2B5EF4-FFF2-40B4-BE49-F238E27FC236}">
                <a16:creationId xmlns="" xmlns:a16="http://schemas.microsoft.com/office/drawing/2014/main" id="{03A9EC78-D442-48D7-A101-3E9730988914}"/>
              </a:ext>
            </a:extLst>
          </p:cNvPr>
          <p:cNvSpPr>
            <a:spLocks noGrp="1"/>
          </p:cNvSpPr>
          <p:nvPr>
            <p:ph type="title"/>
          </p:nvPr>
        </p:nvSpPr>
        <p:spPr/>
        <p:txBody>
          <a:bodyPr/>
          <a:lstStyle/>
          <a:p>
            <a:r>
              <a:rPr lang="en-US" dirty="0"/>
              <a:t>MVI vs SWI – 814_16 vs 814_01</a:t>
            </a:r>
          </a:p>
        </p:txBody>
      </p:sp>
      <p:graphicFrame>
        <p:nvGraphicFramePr>
          <p:cNvPr id="9" name="Table 8">
            <a:extLst>
              <a:ext uri="{FF2B5EF4-FFF2-40B4-BE49-F238E27FC236}">
                <a16:creationId xmlns="" xmlns:a16="http://schemas.microsoft.com/office/drawing/2014/main" id="{281D4564-0EC2-4622-B887-E216B9AE6256}"/>
              </a:ext>
            </a:extLst>
          </p:cNvPr>
          <p:cNvGraphicFramePr>
            <a:graphicFrameLocks noGrp="1"/>
          </p:cNvGraphicFramePr>
          <p:nvPr>
            <p:extLst>
              <p:ext uri="{D42A27DB-BD31-4B8C-83A1-F6EECF244321}">
                <p14:modId xmlns:p14="http://schemas.microsoft.com/office/powerpoint/2010/main" val="3417514873"/>
              </p:ext>
            </p:extLst>
          </p:nvPr>
        </p:nvGraphicFramePr>
        <p:xfrm>
          <a:off x="228600" y="1615191"/>
          <a:ext cx="8832849" cy="3848100"/>
        </p:xfrm>
        <a:graphic>
          <a:graphicData uri="http://schemas.openxmlformats.org/drawingml/2006/table">
            <a:tbl>
              <a:tblPr firstRow="1" bandRow="1">
                <a:tableStyleId>{5C22544A-7EE6-4342-B048-85BDC9FD1C3A}</a:tableStyleId>
              </a:tblPr>
              <a:tblGrid>
                <a:gridCol w="1522970">
                  <a:extLst>
                    <a:ext uri="{9D8B030D-6E8A-4147-A177-3AD203B41FA5}">
                      <a16:colId xmlns="" xmlns:a16="http://schemas.microsoft.com/office/drawing/2014/main" val="337819376"/>
                    </a:ext>
                  </a:extLst>
                </a:gridCol>
                <a:gridCol w="4114800">
                  <a:extLst>
                    <a:ext uri="{9D8B030D-6E8A-4147-A177-3AD203B41FA5}">
                      <a16:colId xmlns="" xmlns:a16="http://schemas.microsoft.com/office/drawing/2014/main" val="2308552113"/>
                    </a:ext>
                  </a:extLst>
                </a:gridCol>
                <a:gridCol w="3195079">
                  <a:extLst>
                    <a:ext uri="{9D8B030D-6E8A-4147-A177-3AD203B41FA5}">
                      <a16:colId xmlns="" xmlns:a16="http://schemas.microsoft.com/office/drawing/2014/main" val="175342838"/>
                    </a:ext>
                  </a:extLst>
                </a:gridCol>
              </a:tblGrid>
              <a:tr h="274320">
                <a:tc>
                  <a:txBody>
                    <a:bodyPr/>
                    <a:lstStyle/>
                    <a:p>
                      <a:endParaRPr lang="en-US" sz="1400" dirty="0"/>
                    </a:p>
                  </a:txBody>
                  <a:tcPr marL="68580" marR="68580" marT="34290" marB="34290"/>
                </a:tc>
                <a:tc>
                  <a:txBody>
                    <a:bodyPr/>
                    <a:lstStyle/>
                    <a:p>
                      <a:pPr algn="ctr"/>
                      <a:r>
                        <a:rPr lang="en-US" sz="1400" b="1" dirty="0">
                          <a:solidFill>
                            <a:schemeClr val="bg1"/>
                          </a:solidFill>
                        </a:rPr>
                        <a:t>Move In – 814_16</a:t>
                      </a:r>
                    </a:p>
                  </a:txBody>
                  <a:tcPr marL="68580" marR="68580" marT="34290" marB="34290"/>
                </a:tc>
                <a:tc>
                  <a:txBody>
                    <a:bodyPr/>
                    <a:lstStyle/>
                    <a:p>
                      <a:pPr algn="ctr"/>
                      <a:r>
                        <a:rPr lang="en-US" sz="1400" dirty="0"/>
                        <a:t>Switch – 814_01</a:t>
                      </a:r>
                    </a:p>
                  </a:txBody>
                  <a:tcPr marL="68580" marR="68580" marT="34290" marB="34290"/>
                </a:tc>
                <a:extLst>
                  <a:ext uri="{0D108BD9-81ED-4DB2-BD59-A6C34878D82A}">
                    <a16:rowId xmlns="" xmlns:a16="http://schemas.microsoft.com/office/drawing/2014/main" val="2153049228"/>
                  </a:ext>
                </a:extLst>
              </a:tr>
              <a:tr h="800100">
                <a:tc>
                  <a:txBody>
                    <a:bodyPr/>
                    <a:lstStyle/>
                    <a:p>
                      <a:pPr algn="l"/>
                      <a:r>
                        <a:rPr lang="en-US" sz="1200" dirty="0">
                          <a:solidFill>
                            <a:schemeClr val="tx1">
                              <a:lumMod val="75000"/>
                              <a:lumOff val="25000"/>
                            </a:schemeClr>
                          </a:solidFill>
                        </a:rPr>
                        <a:t>Definition</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rPr>
                        <a:t>Customer requesting service connected in their name at either a new </a:t>
                      </a:r>
                      <a:r>
                        <a:rPr lang="en-US" sz="1200">
                          <a:solidFill>
                            <a:schemeClr val="tx1">
                              <a:lumMod val="75000"/>
                              <a:lumOff val="25000"/>
                            </a:schemeClr>
                          </a:solidFill>
                        </a:rPr>
                        <a:t>or an existing </a:t>
                      </a:r>
                      <a:r>
                        <a:rPr lang="en-US" sz="1200" dirty="0">
                          <a:solidFill>
                            <a:schemeClr val="tx1">
                              <a:lumMod val="75000"/>
                              <a:lumOff val="25000"/>
                            </a:schemeClr>
                          </a:solidFill>
                        </a:rPr>
                        <a:t>premise.  </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rPr>
                        <a:t>The process by which </a:t>
                      </a:r>
                      <a:r>
                        <a:rPr lang="en-US" sz="1200" strike="noStrike" dirty="0">
                          <a:solidFill>
                            <a:schemeClr val="tx1">
                              <a:lumMod val="75000"/>
                              <a:lumOff val="25000"/>
                            </a:schemeClr>
                          </a:solidFill>
                        </a:rPr>
                        <a:t>the </a:t>
                      </a:r>
                      <a:r>
                        <a:rPr lang="en-US" sz="1200" dirty="0">
                          <a:solidFill>
                            <a:schemeClr val="tx1">
                              <a:lumMod val="75000"/>
                              <a:lumOff val="25000"/>
                            </a:schemeClr>
                          </a:solidFill>
                        </a:rPr>
                        <a:t>current Customer makes a request to change their REP of Record for their ESI </a:t>
                      </a:r>
                      <a:r>
                        <a:rPr lang="en-US" sz="1200">
                          <a:solidFill>
                            <a:schemeClr val="tx1">
                              <a:lumMod val="75000"/>
                              <a:lumOff val="25000"/>
                            </a:schemeClr>
                          </a:solidFill>
                        </a:rPr>
                        <a:t>ID(s).</a:t>
                      </a:r>
                      <a:endParaRPr kumimoji="0" lang="en-US" sz="1200" b="0" i="0" u="none" strike="noStrike" kern="1200" cap="none" spc="0" normalizeH="0" baseline="0" noProof="0" dirty="0">
                        <a:ln>
                          <a:noFill/>
                        </a:ln>
                        <a:solidFill>
                          <a:schemeClr val="tx1">
                            <a:lumMod val="75000"/>
                            <a:lumOff val="25000"/>
                          </a:schemeClr>
                        </a:solidFill>
                        <a:effectLst/>
                        <a:uLnTx/>
                        <a:uFillTx/>
                      </a:endParaRPr>
                    </a:p>
                    <a:p>
                      <a:endParaRPr lang="en-US" sz="1200" dirty="0">
                        <a:solidFill>
                          <a:schemeClr val="tx1">
                            <a:lumMod val="75000"/>
                            <a:lumOff val="25000"/>
                          </a:schemeClr>
                        </a:solidFill>
                      </a:endParaRPr>
                    </a:p>
                  </a:txBody>
                  <a:tcPr marL="68580" marR="68580" marT="34290" marB="34290"/>
                </a:tc>
                <a:extLst>
                  <a:ext uri="{0D108BD9-81ED-4DB2-BD59-A6C34878D82A}">
                    <a16:rowId xmlns="" xmlns:a16="http://schemas.microsoft.com/office/drawing/2014/main" val="1862979967"/>
                  </a:ext>
                </a:extLst>
              </a:tr>
              <a:tr h="434340">
                <a:tc>
                  <a:txBody>
                    <a:bodyPr/>
                    <a:lstStyle/>
                    <a:p>
                      <a:pPr algn="l"/>
                      <a:r>
                        <a:rPr lang="en-US" sz="1200" dirty="0">
                          <a:solidFill>
                            <a:schemeClr val="tx1">
                              <a:lumMod val="75000"/>
                              <a:lumOff val="25000"/>
                            </a:schemeClr>
                          </a:solidFill>
                        </a:rPr>
                        <a:t>Timing &amp; Costs</a:t>
                      </a:r>
                    </a:p>
                  </a:txBody>
                  <a:tcPr marL="68580" marR="68580" marT="34290" marB="34290"/>
                </a:tc>
                <a:tc>
                  <a:txBody>
                    <a:bodyPr/>
                    <a:lstStyle/>
                    <a:p>
                      <a:r>
                        <a:rPr lang="en-US" sz="1200" dirty="0">
                          <a:solidFill>
                            <a:schemeClr val="tx1">
                              <a:lumMod val="75000"/>
                              <a:lumOff val="25000"/>
                            </a:schemeClr>
                          </a:solidFill>
                        </a:rPr>
                        <a:t>Move In fees and potential delays could be encountered </a:t>
                      </a:r>
                    </a:p>
                  </a:txBody>
                  <a:tcPr marL="68580" marR="68580" marT="34290" marB="34290"/>
                </a:tc>
                <a:tc>
                  <a:txBody>
                    <a:bodyPr/>
                    <a:lstStyle/>
                    <a:p>
                      <a:r>
                        <a:rPr lang="en-US" sz="1200" dirty="0">
                          <a:solidFill>
                            <a:schemeClr val="tx1">
                              <a:lumMod val="75000"/>
                              <a:lumOff val="25000"/>
                            </a:schemeClr>
                          </a:solidFill>
                        </a:rPr>
                        <a:t>No fees (Standard Switch, if applicable)  Allows for same day request and completion </a:t>
                      </a:r>
                    </a:p>
                  </a:txBody>
                  <a:tcPr marL="68580" marR="68580" marT="34290" marB="34290"/>
                </a:tc>
                <a:extLst>
                  <a:ext uri="{0D108BD9-81ED-4DB2-BD59-A6C34878D82A}">
                    <a16:rowId xmlns="" xmlns:a16="http://schemas.microsoft.com/office/drawing/2014/main" val="2883340792"/>
                  </a:ext>
                </a:extLst>
              </a:tr>
              <a:tr h="251460">
                <a:tc>
                  <a:txBody>
                    <a:bodyPr/>
                    <a:lstStyle/>
                    <a:p>
                      <a:pPr algn="l"/>
                      <a:r>
                        <a:rPr lang="en-US" sz="1200" dirty="0">
                          <a:solidFill>
                            <a:schemeClr val="tx1">
                              <a:lumMod val="75000"/>
                              <a:lumOff val="25000"/>
                            </a:schemeClr>
                          </a:solidFill>
                        </a:rPr>
                        <a:t>Occupant Permit</a:t>
                      </a:r>
                    </a:p>
                  </a:txBody>
                  <a:tcPr marL="68580" marR="68580" marT="34290" marB="34290"/>
                </a:tc>
                <a:tc>
                  <a:txBody>
                    <a:bodyPr/>
                    <a:lstStyle/>
                    <a:p>
                      <a:r>
                        <a:rPr lang="en-US" sz="1200" dirty="0">
                          <a:solidFill>
                            <a:schemeClr val="tx1">
                              <a:lumMod val="75000"/>
                              <a:lumOff val="25000"/>
                            </a:schemeClr>
                          </a:solidFill>
                        </a:rPr>
                        <a:t>Required for some municipalities/cities</a:t>
                      </a:r>
                    </a:p>
                  </a:txBody>
                  <a:tcPr marL="68580" marR="68580" marT="34290" marB="34290"/>
                </a:tc>
                <a:tc>
                  <a:txBody>
                    <a:bodyPr/>
                    <a:lstStyle/>
                    <a:p>
                      <a:r>
                        <a:rPr lang="en-US" sz="1200" dirty="0">
                          <a:solidFill>
                            <a:schemeClr val="tx1">
                              <a:lumMod val="75000"/>
                              <a:lumOff val="25000"/>
                            </a:schemeClr>
                          </a:solidFill>
                        </a:rPr>
                        <a:t>Not required</a:t>
                      </a:r>
                    </a:p>
                  </a:txBody>
                  <a:tcPr marL="68580" marR="68580" marT="34290" marB="34290"/>
                </a:tc>
                <a:extLst>
                  <a:ext uri="{0D108BD9-81ED-4DB2-BD59-A6C34878D82A}">
                    <a16:rowId xmlns="" xmlns:a16="http://schemas.microsoft.com/office/drawing/2014/main" val="569903824"/>
                  </a:ext>
                </a:extLst>
              </a:tr>
              <a:tr h="594360">
                <a:tc>
                  <a:txBody>
                    <a:bodyPr/>
                    <a:lstStyle/>
                    <a:p>
                      <a:r>
                        <a:rPr lang="en-US" sz="1200">
                          <a:solidFill>
                            <a:schemeClr val="tx1">
                              <a:lumMod val="75000"/>
                              <a:lumOff val="25000"/>
                            </a:schemeClr>
                          </a:solidFill>
                        </a:rPr>
                        <a:t>Critical Care and </a:t>
                      </a:r>
                      <a:r>
                        <a:rPr lang="en-US" sz="1200" dirty="0">
                          <a:solidFill>
                            <a:schemeClr val="tx1">
                              <a:lumMod val="75000"/>
                              <a:lumOff val="25000"/>
                            </a:schemeClr>
                          </a:solidFill>
                        </a:rPr>
                        <a:t>Chronic Condition</a:t>
                      </a:r>
                    </a:p>
                  </a:txBody>
                  <a:tcPr marL="68580" marR="68580" marT="34290" marB="34290"/>
                </a:tc>
                <a:tc>
                  <a:txBody>
                    <a:bodyPr/>
                    <a:lstStyle/>
                    <a:p>
                      <a:r>
                        <a:rPr lang="en-US" sz="1200" dirty="0">
                          <a:solidFill>
                            <a:schemeClr val="tx1">
                              <a:lumMod val="75000"/>
                              <a:lumOff val="25000"/>
                            </a:schemeClr>
                          </a:solidFill>
                        </a:rPr>
                        <a:t>Designation will be terminated due to New Customer MVI</a:t>
                      </a:r>
                    </a:p>
                    <a:p>
                      <a:pPr marL="285750" indent="-285750">
                        <a:buFont typeface="Arial" panose="020B0604020202020204" pitchFamily="34" charset="0"/>
                        <a:buChar char="•"/>
                      </a:pPr>
                      <a:r>
                        <a:rPr lang="en-US" sz="1100" dirty="0">
                          <a:solidFill>
                            <a:schemeClr val="tx1">
                              <a:lumMod val="75000"/>
                              <a:lumOff val="25000"/>
                            </a:schemeClr>
                          </a:solidFill>
                        </a:rPr>
                        <a:t>Critical Care and Chronic Condition status’ are associated to the Customer and </a:t>
                      </a:r>
                      <a:r>
                        <a:rPr lang="en-US" sz="1100" b="1" dirty="0">
                          <a:solidFill>
                            <a:schemeClr val="tx1">
                              <a:lumMod val="75000"/>
                              <a:lumOff val="25000"/>
                            </a:schemeClr>
                          </a:solidFill>
                        </a:rPr>
                        <a:t>not</a:t>
                      </a:r>
                      <a:r>
                        <a:rPr lang="en-US" sz="1100" dirty="0">
                          <a:solidFill>
                            <a:schemeClr val="tx1">
                              <a:lumMod val="75000"/>
                              <a:lumOff val="25000"/>
                            </a:schemeClr>
                          </a:solidFill>
                        </a:rPr>
                        <a:t> the Premise </a:t>
                      </a:r>
                    </a:p>
                  </a:txBody>
                  <a:tcPr marL="68580" marR="68580" marT="34290" marB="34290"/>
                </a:tc>
                <a:tc>
                  <a:txBody>
                    <a:bodyPr/>
                    <a:lstStyle/>
                    <a:p>
                      <a:r>
                        <a:rPr lang="en-US" sz="1200" b="1" dirty="0">
                          <a:solidFill>
                            <a:schemeClr val="tx1">
                              <a:lumMod val="75000"/>
                              <a:lumOff val="25000"/>
                            </a:schemeClr>
                          </a:solidFill>
                        </a:rPr>
                        <a:t>No change</a:t>
                      </a:r>
                      <a:r>
                        <a:rPr lang="en-US" sz="1200" dirty="0">
                          <a:solidFill>
                            <a:schemeClr val="tx1">
                              <a:lumMod val="75000"/>
                              <a:lumOff val="25000"/>
                            </a:schemeClr>
                          </a:solidFill>
                        </a:rPr>
                        <a:t> to status</a:t>
                      </a:r>
                    </a:p>
                  </a:txBody>
                  <a:tcPr marL="68580" marR="68580" marT="34290" marB="34290"/>
                </a:tc>
                <a:extLst>
                  <a:ext uri="{0D108BD9-81ED-4DB2-BD59-A6C34878D82A}">
                    <a16:rowId xmlns="" xmlns:a16="http://schemas.microsoft.com/office/drawing/2014/main" val="3007327258"/>
                  </a:ext>
                </a:extLst>
              </a:tr>
              <a:tr h="434340">
                <a:tc>
                  <a:txBody>
                    <a:bodyPr/>
                    <a:lstStyle/>
                    <a:p>
                      <a:r>
                        <a:rPr lang="en-US" sz="1200" dirty="0">
                          <a:solidFill>
                            <a:schemeClr val="tx1">
                              <a:lumMod val="75000"/>
                              <a:lumOff val="25000"/>
                            </a:schemeClr>
                          </a:solidFill>
                        </a:rPr>
                        <a:t>Billing Demand Reset</a:t>
                      </a:r>
                    </a:p>
                  </a:txBody>
                  <a:tcPr marL="68580" marR="68580" marT="34290" marB="34290"/>
                </a:tc>
                <a:tc>
                  <a:txBody>
                    <a:bodyPr/>
                    <a:lstStyle/>
                    <a:p>
                      <a:r>
                        <a:rPr lang="en-US" sz="1200" dirty="0">
                          <a:solidFill>
                            <a:schemeClr val="tx1">
                              <a:lumMod val="75000"/>
                              <a:lumOff val="25000"/>
                            </a:schemeClr>
                          </a:solidFill>
                        </a:rPr>
                        <a:t>Demand Ratchet resets</a:t>
                      </a:r>
                    </a:p>
                  </a:txBody>
                  <a:tcPr marL="68580" marR="68580" marT="34290" marB="34290"/>
                </a:tc>
                <a:tc>
                  <a:txBody>
                    <a:bodyPr/>
                    <a:lstStyle/>
                    <a:p>
                      <a:r>
                        <a:rPr lang="en-US" sz="1200" b="1" dirty="0">
                          <a:solidFill>
                            <a:schemeClr val="tx1">
                              <a:lumMod val="75000"/>
                              <a:lumOff val="25000"/>
                            </a:schemeClr>
                          </a:solidFill>
                        </a:rPr>
                        <a:t>No change </a:t>
                      </a:r>
                      <a:r>
                        <a:rPr lang="en-US" sz="1200" dirty="0">
                          <a:solidFill>
                            <a:schemeClr val="tx1">
                              <a:lumMod val="75000"/>
                              <a:lumOff val="25000"/>
                            </a:schemeClr>
                          </a:solidFill>
                        </a:rPr>
                        <a:t>to Billing Demand</a:t>
                      </a:r>
                    </a:p>
                  </a:txBody>
                  <a:tcPr marL="68580" marR="68580" marT="34290" marB="34290"/>
                </a:tc>
                <a:extLst>
                  <a:ext uri="{0D108BD9-81ED-4DB2-BD59-A6C34878D82A}">
                    <a16:rowId xmlns="" xmlns:a16="http://schemas.microsoft.com/office/drawing/2014/main" val="1970802923"/>
                  </a:ext>
                </a:extLst>
              </a:tr>
              <a:tr h="434340">
                <a:tc>
                  <a:txBody>
                    <a:bodyPr/>
                    <a:lstStyle/>
                    <a:p>
                      <a:r>
                        <a:rPr lang="en-US" sz="1200">
                          <a:solidFill>
                            <a:schemeClr val="tx1">
                              <a:lumMod val="75000"/>
                              <a:lumOff val="25000"/>
                            </a:schemeClr>
                          </a:solidFill>
                        </a:rPr>
                        <a:t>4CP </a:t>
                      </a:r>
                    </a:p>
                    <a:p>
                      <a:r>
                        <a:rPr lang="en-US" sz="1200">
                          <a:solidFill>
                            <a:schemeClr val="tx1">
                              <a:lumMod val="75000"/>
                              <a:lumOff val="25000"/>
                            </a:schemeClr>
                          </a:solidFill>
                        </a:rPr>
                        <a:t>(</a:t>
                      </a:r>
                      <a:r>
                        <a:rPr lang="en-US" sz="1200" dirty="0">
                          <a:solidFill>
                            <a:schemeClr val="tx1">
                              <a:lumMod val="75000"/>
                              <a:lumOff val="25000"/>
                            </a:schemeClr>
                          </a:solidFill>
                        </a:rPr>
                        <a:t>Coincident Peak)</a:t>
                      </a:r>
                    </a:p>
                  </a:txBody>
                  <a:tcPr marL="68580" marR="68580" marT="34290" marB="34290"/>
                </a:tc>
                <a:tc>
                  <a:txBody>
                    <a:bodyPr/>
                    <a:lstStyle/>
                    <a:p>
                      <a:r>
                        <a:rPr lang="en-US" sz="1200" dirty="0">
                          <a:solidFill>
                            <a:schemeClr val="tx1">
                              <a:lumMod val="75000"/>
                              <a:lumOff val="25000"/>
                            </a:schemeClr>
                          </a:solidFill>
                        </a:rPr>
                        <a:t>4CP demand resets</a:t>
                      </a:r>
                    </a:p>
                  </a:txBody>
                  <a:tcPr marL="68580" marR="68580" marT="34290" marB="34290"/>
                </a:tc>
                <a:tc>
                  <a:txBody>
                    <a:bodyPr/>
                    <a:lstStyle/>
                    <a:p>
                      <a:r>
                        <a:rPr lang="en-US" sz="1200" b="1" dirty="0">
                          <a:solidFill>
                            <a:schemeClr val="tx1">
                              <a:lumMod val="75000"/>
                              <a:lumOff val="25000"/>
                            </a:schemeClr>
                          </a:solidFill>
                        </a:rPr>
                        <a:t>No change </a:t>
                      </a:r>
                      <a:r>
                        <a:rPr lang="en-US" sz="1200" dirty="0">
                          <a:solidFill>
                            <a:schemeClr val="tx1">
                              <a:lumMod val="75000"/>
                              <a:lumOff val="25000"/>
                            </a:schemeClr>
                          </a:solidFill>
                        </a:rPr>
                        <a:t>to 4CP demand </a:t>
                      </a:r>
                    </a:p>
                  </a:txBody>
                  <a:tcPr marL="68580" marR="68580" marT="34290" marB="34290"/>
                </a:tc>
                <a:extLst>
                  <a:ext uri="{0D108BD9-81ED-4DB2-BD59-A6C34878D82A}">
                    <a16:rowId xmlns="" xmlns:a16="http://schemas.microsoft.com/office/drawing/2014/main" val="1444851888"/>
                  </a:ext>
                </a:extLst>
              </a:tr>
              <a:tr h="617220">
                <a:tc>
                  <a:txBody>
                    <a:bodyPr/>
                    <a:lstStyle/>
                    <a:p>
                      <a:r>
                        <a:rPr lang="en-US" sz="1200" dirty="0">
                          <a:solidFill>
                            <a:schemeClr val="tx1">
                              <a:lumMod val="75000"/>
                              <a:lumOff val="25000"/>
                            </a:schemeClr>
                          </a:solidFill>
                        </a:rPr>
                        <a:t>Non-standard Metering Premise</a:t>
                      </a:r>
                    </a:p>
                  </a:txBody>
                  <a:tcPr marL="68580" marR="68580" marT="34290" marB="34290"/>
                </a:tc>
                <a:tc>
                  <a:txBody>
                    <a:bodyPr/>
                    <a:lstStyle/>
                    <a:p>
                      <a:r>
                        <a:rPr lang="en-US" sz="1200" dirty="0">
                          <a:solidFill>
                            <a:schemeClr val="tx1">
                              <a:lumMod val="75000"/>
                              <a:lumOff val="25000"/>
                            </a:schemeClr>
                          </a:solidFill>
                        </a:rPr>
                        <a:t>Meter is replaced with Standard meter and additional charge(s) to Customer if requested to re-install non-standard meter</a:t>
                      </a:r>
                    </a:p>
                  </a:txBody>
                  <a:tcPr marL="68580" marR="68580" marT="34290" marB="34290"/>
                </a:tc>
                <a:tc>
                  <a:txBody>
                    <a:bodyPr/>
                    <a:lstStyle/>
                    <a:p>
                      <a:r>
                        <a:rPr lang="en-US" sz="1200" b="1" dirty="0">
                          <a:solidFill>
                            <a:schemeClr val="tx1">
                              <a:lumMod val="75000"/>
                              <a:lumOff val="25000"/>
                            </a:schemeClr>
                          </a:solidFill>
                        </a:rPr>
                        <a:t>No change</a:t>
                      </a:r>
                    </a:p>
                  </a:txBody>
                  <a:tcPr marL="68580" marR="68580" marT="34290" marB="34290"/>
                </a:tc>
                <a:extLst>
                  <a:ext uri="{0D108BD9-81ED-4DB2-BD59-A6C34878D82A}">
                    <a16:rowId xmlns="" xmlns:a16="http://schemas.microsoft.com/office/drawing/2014/main" val="1907068551"/>
                  </a:ext>
                </a:extLst>
              </a:tr>
            </a:tbl>
          </a:graphicData>
        </a:graphic>
      </p:graphicFrame>
    </p:spTree>
    <p:extLst>
      <p:ext uri="{BB962C8B-B14F-4D97-AF65-F5344CB8AC3E}">
        <p14:creationId xmlns:p14="http://schemas.microsoft.com/office/powerpoint/2010/main" val="29433517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52433E5-2F7A-4519-B78F-337E7CFEA660}"/>
              </a:ext>
            </a:extLst>
          </p:cNvPr>
          <p:cNvSpPr>
            <a:spLocks noGrp="1"/>
          </p:cNvSpPr>
          <p:nvPr>
            <p:ph type="dt" sz="half" idx="10"/>
          </p:nvPr>
        </p:nvSpPr>
        <p:spPr/>
        <p:txBody>
          <a:bodyPr/>
          <a:lstStyle/>
          <a:p>
            <a:fld id="{17EAC447-3327-4999-A9BE-AA2D53A9E4E7}" type="datetime1">
              <a:rPr lang="en-US" smtClean="0"/>
              <a:t>9/4/2018</a:t>
            </a:fld>
            <a:endParaRPr lang="en-US" dirty="0"/>
          </a:p>
        </p:txBody>
      </p:sp>
      <p:sp>
        <p:nvSpPr>
          <p:cNvPr id="3" name="Footer Placeholder 2">
            <a:extLst>
              <a:ext uri="{FF2B5EF4-FFF2-40B4-BE49-F238E27FC236}">
                <a16:creationId xmlns="" xmlns:a16="http://schemas.microsoft.com/office/drawing/2014/main" id="{EC78AC08-3FB1-4966-A9C7-962E71BF7181}"/>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 xmlns:a16="http://schemas.microsoft.com/office/drawing/2014/main" id="{0E7EA2AD-5104-4844-B46F-6FA37133E362}"/>
              </a:ext>
            </a:extLst>
          </p:cNvPr>
          <p:cNvSpPr>
            <a:spLocks noGrp="1"/>
          </p:cNvSpPr>
          <p:nvPr>
            <p:ph type="sldNum" sz="quarter" idx="12"/>
          </p:nvPr>
        </p:nvSpPr>
        <p:spPr/>
        <p:txBody>
          <a:bodyPr/>
          <a:lstStyle/>
          <a:p>
            <a:fld id="{D57F1E4F-1CFF-5643-939E-02111984F565}" type="slidenum">
              <a:rPr lang="en-US" smtClean="0"/>
              <a:pPr/>
              <a:t>39</a:t>
            </a:fld>
            <a:endParaRPr lang="en-US" dirty="0"/>
          </a:p>
        </p:txBody>
      </p:sp>
      <p:sp>
        <p:nvSpPr>
          <p:cNvPr id="5" name="Title 4">
            <a:extLst>
              <a:ext uri="{FF2B5EF4-FFF2-40B4-BE49-F238E27FC236}">
                <a16:creationId xmlns="" xmlns:a16="http://schemas.microsoft.com/office/drawing/2014/main" id="{DE338C06-598A-4A77-967C-5C1B1063277E}"/>
              </a:ext>
            </a:extLst>
          </p:cNvPr>
          <p:cNvSpPr>
            <a:spLocks noGrp="1"/>
          </p:cNvSpPr>
          <p:nvPr>
            <p:ph type="title"/>
          </p:nvPr>
        </p:nvSpPr>
        <p:spPr/>
        <p:txBody>
          <a:bodyPr>
            <a:normAutofit fontScale="90000"/>
          </a:bodyPr>
          <a:lstStyle/>
          <a:p>
            <a:r>
              <a:rPr lang="en-US" dirty="0"/>
              <a:t>Transactions Initiating Business Process Instance</a:t>
            </a:r>
          </a:p>
        </p:txBody>
      </p:sp>
      <p:sp>
        <p:nvSpPr>
          <p:cNvPr id="6" name="TextBox 5">
            <a:extLst>
              <a:ext uri="{FF2B5EF4-FFF2-40B4-BE49-F238E27FC236}">
                <a16:creationId xmlns="" xmlns:a16="http://schemas.microsoft.com/office/drawing/2014/main" id="{E23B1648-FBDF-4D55-89E5-8D051C328890}"/>
              </a:ext>
            </a:extLst>
          </p:cNvPr>
          <p:cNvSpPr txBox="1"/>
          <p:nvPr/>
        </p:nvSpPr>
        <p:spPr>
          <a:xfrm>
            <a:off x="390525" y="1598827"/>
            <a:ext cx="8362950" cy="4008790"/>
          </a:xfrm>
          <a:prstGeom prst="rect">
            <a:avLst/>
          </a:prstGeom>
          <a:noFill/>
        </p:spPr>
        <p:txBody>
          <a:bodyPr wrap="square" rtlCol="0">
            <a:spAutoFit/>
          </a:bodyPr>
          <a:lstStyle/>
          <a:p>
            <a:r>
              <a:rPr lang="en-US" sz="2400" dirty="0">
                <a:solidFill>
                  <a:schemeClr val="tx1">
                    <a:lumMod val="75000"/>
                    <a:lumOff val="25000"/>
                  </a:schemeClr>
                </a:solidFill>
              </a:rPr>
              <a:t>Initiating Business Process Instance (BPI)</a:t>
            </a:r>
          </a:p>
          <a:p>
            <a:endParaRPr lang="en-US" sz="750" b="1" dirty="0">
              <a:solidFill>
                <a:schemeClr val="tx1">
                  <a:lumMod val="75000"/>
                  <a:lumOff val="25000"/>
                </a:schemeClr>
              </a:solidFill>
            </a:endParaRPr>
          </a:p>
          <a:p>
            <a:pPr marL="942975" lvl="2" indent="-257175">
              <a:buFont typeface="Arial" panose="020B0604020202020204" pitchFamily="34" charset="0"/>
              <a:buChar char="•"/>
            </a:pPr>
            <a:r>
              <a:rPr lang="en-US" sz="2100" dirty="0">
                <a:solidFill>
                  <a:schemeClr val="tx1">
                    <a:lumMod val="75000"/>
                    <a:lumOff val="25000"/>
                  </a:schemeClr>
                </a:solidFill>
              </a:rPr>
              <a:t>Move In   814_16</a:t>
            </a:r>
          </a:p>
          <a:p>
            <a:pPr marL="942975" lvl="2" indent="-257175">
              <a:buFont typeface="Arial" panose="020B0604020202020204" pitchFamily="34" charset="0"/>
              <a:buChar char="•"/>
            </a:pPr>
            <a:endParaRPr lang="en-US" sz="750" dirty="0">
              <a:solidFill>
                <a:schemeClr val="tx1">
                  <a:lumMod val="75000"/>
                  <a:lumOff val="25000"/>
                </a:schemeClr>
              </a:solidFill>
            </a:endParaRPr>
          </a:p>
          <a:p>
            <a:pPr marL="942975" lvl="2" indent="-257175">
              <a:buFont typeface="Arial" panose="020B0604020202020204" pitchFamily="34" charset="0"/>
              <a:buChar char="•"/>
            </a:pPr>
            <a:r>
              <a:rPr lang="en-US" sz="2100" dirty="0">
                <a:solidFill>
                  <a:schemeClr val="tx1">
                    <a:lumMod val="75000"/>
                    <a:lumOff val="25000"/>
                  </a:schemeClr>
                </a:solidFill>
              </a:rPr>
              <a:t>Switch   814_01</a:t>
            </a:r>
          </a:p>
          <a:p>
            <a:pPr marL="942975" lvl="2" indent="-257175">
              <a:buFont typeface="Arial" panose="020B0604020202020204" pitchFamily="34" charset="0"/>
              <a:buChar char="•"/>
            </a:pPr>
            <a:endParaRPr lang="en-US" sz="750" dirty="0">
              <a:solidFill>
                <a:schemeClr val="tx1">
                  <a:lumMod val="75000"/>
                  <a:lumOff val="25000"/>
                </a:schemeClr>
              </a:solidFill>
            </a:endParaRPr>
          </a:p>
          <a:p>
            <a:pPr marL="942975" lvl="2" indent="-257175">
              <a:buFont typeface="Arial" panose="020B0604020202020204" pitchFamily="34" charset="0"/>
              <a:buChar char="•"/>
            </a:pPr>
            <a:r>
              <a:rPr lang="en-US" sz="2100" dirty="0">
                <a:solidFill>
                  <a:schemeClr val="tx1">
                    <a:lumMod val="75000"/>
                    <a:lumOff val="25000"/>
                  </a:schemeClr>
                </a:solidFill>
              </a:rPr>
              <a:t>Move Out   814_24</a:t>
            </a:r>
          </a:p>
          <a:p>
            <a:pPr marL="942975" lvl="2" indent="-257175">
              <a:buFont typeface="Arial" panose="020B0604020202020204" pitchFamily="34" charset="0"/>
              <a:buChar char="•"/>
            </a:pPr>
            <a:endParaRPr lang="en-US" sz="2100" dirty="0"/>
          </a:p>
          <a:p>
            <a:endParaRPr lang="en-US" sz="2100" b="1" dirty="0"/>
          </a:p>
          <a:p>
            <a:pPr marL="942975" lvl="2" indent="-257175">
              <a:buFont typeface="Arial" panose="020B0604020202020204" pitchFamily="34" charset="0"/>
              <a:buChar char="•"/>
            </a:pPr>
            <a:endParaRPr lang="en-US" sz="2100" dirty="0"/>
          </a:p>
          <a:p>
            <a:pPr marL="942975" lvl="2" indent="-257175">
              <a:buFont typeface="Arial" panose="020B0604020202020204" pitchFamily="34" charset="0"/>
              <a:buChar char="•"/>
            </a:pPr>
            <a:endParaRPr lang="en-US" sz="2100" dirty="0"/>
          </a:p>
          <a:p>
            <a:pPr lvl="2"/>
            <a:endParaRPr lang="en-US" sz="2100" dirty="0"/>
          </a:p>
          <a:p>
            <a:pPr marL="257175" indent="-257175">
              <a:buFont typeface="Arial" panose="020B0604020202020204" pitchFamily="34" charset="0"/>
              <a:buChar char="•"/>
            </a:pPr>
            <a:endParaRPr lang="en-US" dirty="0"/>
          </a:p>
          <a:p>
            <a:endParaRPr lang="en-US" dirty="0"/>
          </a:p>
        </p:txBody>
      </p:sp>
      <p:sp>
        <p:nvSpPr>
          <p:cNvPr id="7" name="TextBox 6">
            <a:extLst>
              <a:ext uri="{FF2B5EF4-FFF2-40B4-BE49-F238E27FC236}">
                <a16:creationId xmlns="" xmlns:a16="http://schemas.microsoft.com/office/drawing/2014/main" id="{A1E95CC9-42D5-4E34-B776-4EA9EDBA8876}"/>
              </a:ext>
            </a:extLst>
          </p:cNvPr>
          <p:cNvSpPr txBox="1"/>
          <p:nvPr/>
        </p:nvSpPr>
        <p:spPr>
          <a:xfrm>
            <a:off x="717893" y="5380593"/>
            <a:ext cx="7708213" cy="599247"/>
          </a:xfrm>
          <a:prstGeom prst="rect">
            <a:avLst/>
          </a:prstGeom>
          <a:solidFill>
            <a:schemeClr val="tx1">
              <a:lumMod val="50000"/>
              <a:lumOff val="50000"/>
            </a:schemeClr>
          </a:solidFill>
        </p:spPr>
        <p:txBody>
          <a:bodyPr wrap="square" rtlCol="0">
            <a:spAutoFit/>
          </a:bodyPr>
          <a:lstStyle/>
          <a:p>
            <a:pPr algn="ctr"/>
            <a:r>
              <a:rPr lang="en-US" sz="1650" dirty="0">
                <a:solidFill>
                  <a:schemeClr val="bg1"/>
                </a:solidFill>
              </a:rPr>
              <a:t>The business processes listed above starts or ends a REP’s relationship with their customer.  </a:t>
            </a:r>
          </a:p>
        </p:txBody>
      </p:sp>
    </p:spTree>
    <p:extLst>
      <p:ext uri="{BB962C8B-B14F-4D97-AF65-F5344CB8AC3E}">
        <p14:creationId xmlns:p14="http://schemas.microsoft.com/office/powerpoint/2010/main" val="395486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4F2FD7-B925-4856-8E6B-F3C7F55ABAAE}" type="datetime1">
              <a:rPr lang="en-US" smtClean="0"/>
              <a:t>9/4/2018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Course Objectives</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4</a:t>
            </a:fld>
            <a:endParaRPr lang="en-US" dirty="0"/>
          </a:p>
        </p:txBody>
      </p:sp>
      <p:sp>
        <p:nvSpPr>
          <p:cNvPr id="6" name="TextBox 5"/>
          <p:cNvSpPr txBox="1"/>
          <p:nvPr/>
        </p:nvSpPr>
        <p:spPr>
          <a:xfrm>
            <a:off x="457200" y="1820868"/>
            <a:ext cx="6462025" cy="3216265"/>
          </a:xfrm>
          <a:prstGeom prst="rect">
            <a:avLst/>
          </a:prstGeom>
          <a:noFill/>
        </p:spPr>
        <p:txBody>
          <a:bodyPr wrap="none" rtlCol="0" anchor="ctr">
            <a:spAutoFit/>
          </a:bodyPr>
          <a:lstStyle/>
          <a:p>
            <a:pPr>
              <a:spcBef>
                <a:spcPts val="3000"/>
              </a:spcBef>
            </a:pPr>
            <a:r>
              <a:rPr lang="en-US" sz="3200" dirty="0" smtClean="0">
                <a:solidFill>
                  <a:schemeClr val="tx1">
                    <a:lumMod val="75000"/>
                    <a:lumOff val="25000"/>
                  </a:schemeClr>
                </a:solidFill>
              </a:rPr>
              <a:t>What is TX SET?</a:t>
            </a:r>
            <a:endParaRPr lang="en-US" sz="3200" dirty="0">
              <a:solidFill>
                <a:schemeClr val="tx1">
                  <a:lumMod val="75000"/>
                  <a:lumOff val="25000"/>
                </a:schemeClr>
              </a:solidFill>
            </a:endParaRPr>
          </a:p>
          <a:p>
            <a:pPr>
              <a:spcBef>
                <a:spcPts val="3000"/>
              </a:spcBef>
            </a:pPr>
            <a:r>
              <a:rPr lang="en-US" sz="3200" dirty="0" smtClean="0">
                <a:solidFill>
                  <a:schemeClr val="tx1">
                    <a:lumMod val="75000"/>
                    <a:lumOff val="25000"/>
                  </a:schemeClr>
                </a:solidFill>
              </a:rPr>
              <a:t>Where do I find Tools/References?</a:t>
            </a:r>
            <a:endParaRPr lang="en-US" sz="3200" dirty="0">
              <a:solidFill>
                <a:schemeClr val="tx1">
                  <a:lumMod val="75000"/>
                  <a:lumOff val="25000"/>
                </a:schemeClr>
              </a:solidFill>
            </a:endParaRPr>
          </a:p>
          <a:p>
            <a:pPr>
              <a:spcBef>
                <a:spcPts val="3000"/>
              </a:spcBef>
            </a:pPr>
            <a:r>
              <a:rPr lang="en-US" sz="3200" dirty="0" smtClean="0">
                <a:solidFill>
                  <a:schemeClr val="tx1">
                    <a:lumMod val="75000"/>
                    <a:lumOff val="25000"/>
                  </a:schemeClr>
                </a:solidFill>
              </a:rPr>
              <a:t>How does TX SET work?</a:t>
            </a:r>
            <a:endParaRPr lang="en-US" sz="3200" dirty="0">
              <a:solidFill>
                <a:schemeClr val="tx1">
                  <a:lumMod val="75000"/>
                  <a:lumOff val="25000"/>
                </a:schemeClr>
              </a:solidFill>
            </a:endParaRPr>
          </a:p>
          <a:p>
            <a:pPr>
              <a:spcBef>
                <a:spcPts val="3000"/>
              </a:spcBef>
            </a:pPr>
            <a:r>
              <a:rPr lang="en-US" sz="3200" dirty="0" smtClean="0">
                <a:solidFill>
                  <a:schemeClr val="tx1">
                    <a:lumMod val="75000"/>
                    <a:lumOff val="25000"/>
                  </a:schemeClr>
                </a:solidFill>
              </a:rPr>
              <a:t>How is TX SET managed?</a:t>
            </a:r>
            <a:endParaRPr lang="en-US" sz="3200" dirty="0">
              <a:solidFill>
                <a:schemeClr val="tx1">
                  <a:lumMod val="75000"/>
                  <a:lumOff val="25000"/>
                </a:schemeClr>
              </a:solidFill>
            </a:endParaRPr>
          </a:p>
        </p:txBody>
      </p:sp>
    </p:spTree>
    <p:extLst>
      <p:ext uri="{BB962C8B-B14F-4D97-AF65-F5344CB8AC3E}">
        <p14:creationId xmlns:p14="http://schemas.microsoft.com/office/powerpoint/2010/main" val="374973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9/4/2018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40</a:t>
            </a:fld>
            <a:endParaRPr lang="en-US" dirty="0"/>
          </a:p>
        </p:txBody>
      </p:sp>
      <p:sp>
        <p:nvSpPr>
          <p:cNvPr id="5" name="Title 4"/>
          <p:cNvSpPr>
            <a:spLocks noGrp="1"/>
          </p:cNvSpPr>
          <p:nvPr>
            <p:ph type="title"/>
          </p:nvPr>
        </p:nvSpPr>
        <p:spPr/>
        <p:txBody>
          <a:bodyPr>
            <a:normAutofit fontScale="90000"/>
          </a:bodyPr>
          <a:lstStyle/>
          <a:p>
            <a:r>
              <a:rPr lang="en-US" dirty="0"/>
              <a:t>Transactions Initiating Business Process Instance</a:t>
            </a:r>
          </a:p>
        </p:txBody>
      </p:sp>
      <p:sp>
        <p:nvSpPr>
          <p:cNvPr id="6" name="Rectangle 5"/>
          <p:cNvSpPr/>
          <p:nvPr/>
        </p:nvSpPr>
        <p:spPr>
          <a:xfrm>
            <a:off x="295878" y="1517556"/>
            <a:ext cx="8113485" cy="2816156"/>
          </a:xfrm>
          <a:prstGeom prst="rect">
            <a:avLst/>
          </a:prstGeom>
        </p:spPr>
        <p:txBody>
          <a:bodyPr wrap="square">
            <a:spAutoFit/>
          </a:bodyPr>
          <a:lstStyle/>
          <a:p>
            <a:r>
              <a:rPr lang="en-US" sz="2400" dirty="0">
                <a:solidFill>
                  <a:schemeClr val="tx1">
                    <a:lumMod val="75000"/>
                    <a:lumOff val="25000"/>
                  </a:schemeClr>
                </a:solidFill>
              </a:rPr>
              <a:t>Business processes may be closed as Completed or Cancelled.</a:t>
            </a:r>
          </a:p>
          <a:p>
            <a:endParaRPr lang="en-US" sz="2400" dirty="0" smtClean="0">
              <a:solidFill>
                <a:schemeClr val="tx1">
                  <a:lumMod val="75000"/>
                  <a:lumOff val="25000"/>
                </a:schemeClr>
              </a:solidFill>
            </a:endParaRPr>
          </a:p>
          <a:p>
            <a:r>
              <a:rPr lang="en-US" sz="2400" dirty="0" smtClean="0">
                <a:solidFill>
                  <a:schemeClr val="tx1">
                    <a:lumMod val="75000"/>
                    <a:lumOff val="25000"/>
                  </a:schemeClr>
                </a:solidFill>
              </a:rPr>
              <a:t>Cancelled </a:t>
            </a:r>
            <a:r>
              <a:rPr lang="en-US" sz="2400" dirty="0">
                <a:solidFill>
                  <a:schemeClr val="tx1">
                    <a:lumMod val="75000"/>
                    <a:lumOff val="25000"/>
                  </a:schemeClr>
                </a:solidFill>
              </a:rPr>
              <a:t>transactions may be a result of </a:t>
            </a:r>
            <a:r>
              <a:rPr lang="en-US" sz="2400" dirty="0" smtClean="0">
                <a:solidFill>
                  <a:schemeClr val="tx1">
                    <a:lumMod val="75000"/>
                    <a:lumOff val="25000"/>
                  </a:schemeClr>
                </a:solidFill>
              </a:rPr>
              <a:t>…</a:t>
            </a:r>
          </a:p>
          <a:p>
            <a:endParaRPr lang="en-US" sz="2400" dirty="0">
              <a:solidFill>
                <a:schemeClr val="tx1">
                  <a:lumMod val="75000"/>
                  <a:lumOff val="25000"/>
                </a:schemeClr>
              </a:solidFill>
            </a:endParaRPr>
          </a:p>
          <a:p>
            <a:endParaRPr lang="en-US" sz="750" b="1" dirty="0">
              <a:solidFill>
                <a:schemeClr val="tx1">
                  <a:lumMod val="75000"/>
                  <a:lumOff val="25000"/>
                </a:schemeClr>
              </a:solidFill>
            </a:endParaRPr>
          </a:p>
          <a:p>
            <a:pPr marL="1028700" lvl="2" indent="-342900">
              <a:buFont typeface="Arial" panose="020B0604020202020204" pitchFamily="34" charset="0"/>
              <a:buChar char="•"/>
            </a:pPr>
            <a:r>
              <a:rPr lang="en-US" sz="2100" dirty="0">
                <a:solidFill>
                  <a:schemeClr val="tx1">
                    <a:lumMod val="75000"/>
                    <a:lumOff val="25000"/>
                  </a:schemeClr>
                </a:solidFill>
              </a:rPr>
              <a:t>Cancel Request  814_08</a:t>
            </a:r>
          </a:p>
          <a:p>
            <a:pPr marL="1028700" lvl="2" indent="-342900">
              <a:buFont typeface="Arial" panose="020B0604020202020204" pitchFamily="34" charset="0"/>
              <a:buChar char="•"/>
            </a:pPr>
            <a:endParaRPr lang="en-US" sz="750" dirty="0">
              <a:solidFill>
                <a:schemeClr val="tx1">
                  <a:lumMod val="75000"/>
                  <a:lumOff val="25000"/>
                </a:schemeClr>
              </a:solidFill>
            </a:endParaRPr>
          </a:p>
          <a:p>
            <a:pPr marL="1028700" lvl="2" indent="-342900">
              <a:buFont typeface="Arial" panose="020B0604020202020204" pitchFamily="34" charset="0"/>
              <a:buChar char="•"/>
            </a:pPr>
            <a:r>
              <a:rPr lang="en-US" sz="2100" dirty="0">
                <a:solidFill>
                  <a:schemeClr val="tx1">
                    <a:lumMod val="75000"/>
                    <a:lumOff val="25000"/>
                  </a:schemeClr>
                </a:solidFill>
              </a:rPr>
              <a:t>Complete </a:t>
            </a:r>
            <a:r>
              <a:rPr lang="en-US" sz="2100" dirty="0" err="1">
                <a:solidFill>
                  <a:schemeClr val="tx1">
                    <a:lumMod val="75000"/>
                    <a:lumOff val="25000"/>
                  </a:schemeClr>
                </a:solidFill>
              </a:rPr>
              <a:t>Unexecutable</a:t>
            </a:r>
            <a:r>
              <a:rPr lang="en-US" sz="2100" dirty="0">
                <a:solidFill>
                  <a:schemeClr val="tx1">
                    <a:lumMod val="75000"/>
                    <a:lumOff val="25000"/>
                  </a:schemeClr>
                </a:solidFill>
              </a:rPr>
              <a:t>  814_28 CU</a:t>
            </a:r>
          </a:p>
        </p:txBody>
      </p:sp>
    </p:spTree>
    <p:extLst>
      <p:ext uri="{BB962C8B-B14F-4D97-AF65-F5344CB8AC3E}">
        <p14:creationId xmlns:p14="http://schemas.microsoft.com/office/powerpoint/2010/main" val="25348113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7A0CB6-EE68-4234-B07C-E9C27A1319D5}" type="datetime1">
              <a:rPr lang="en-US" smtClean="0"/>
              <a:t>9/4/2018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41</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Questions</a:t>
            </a:r>
            <a:endParaRPr lang="en-US" dirty="0"/>
          </a:p>
        </p:txBody>
      </p:sp>
      <p:sp>
        <p:nvSpPr>
          <p:cNvPr id="7" name="Content Placeholder 1">
            <a:extLst>
              <a:ext uri="{FF2B5EF4-FFF2-40B4-BE49-F238E27FC236}">
                <a16:creationId xmlns:a16="http://schemas.microsoft.com/office/drawing/2014/main" xmlns="" id="{1EFB95EA-9ECE-4124-B2E2-EA630B9863E8}"/>
              </a:ext>
            </a:extLst>
          </p:cNvPr>
          <p:cNvSpPr txBox="1">
            <a:spLocks/>
          </p:cNvSpPr>
          <p:nvPr/>
        </p:nvSpPr>
        <p:spPr>
          <a:xfrm>
            <a:off x="457200" y="1280159"/>
            <a:ext cx="8439150" cy="356220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Clr>
                <a:schemeClr val="accent1">
                  <a:lumMod val="75000"/>
                </a:schemeClr>
              </a:buClr>
              <a:buNone/>
            </a:pPr>
            <a:r>
              <a:rPr lang="en-US" dirty="0" smtClean="0"/>
              <a:t>True or False: </a:t>
            </a:r>
            <a:r>
              <a:rPr lang="en-US" dirty="0"/>
              <a:t>Response transactions can only be </a:t>
            </a:r>
            <a:r>
              <a:rPr lang="en-US" dirty="0" smtClean="0"/>
              <a:t>Rejects. </a:t>
            </a:r>
          </a:p>
          <a:p>
            <a:pPr marL="0" indent="0" algn="ctr">
              <a:lnSpc>
                <a:spcPct val="100000"/>
              </a:lnSpc>
              <a:spcBef>
                <a:spcPts val="2400"/>
              </a:spcBef>
              <a:spcAft>
                <a:spcPts val="0"/>
              </a:spcAft>
              <a:buClr>
                <a:schemeClr val="accent1">
                  <a:lumMod val="75000"/>
                </a:schemeClr>
              </a:buClr>
              <a:buNone/>
            </a:pPr>
            <a:r>
              <a:rPr lang="en-US" b="1" dirty="0" smtClean="0">
                <a:solidFill>
                  <a:schemeClr val="accent1">
                    <a:lumMod val="75000"/>
                  </a:schemeClr>
                </a:solidFill>
              </a:rPr>
              <a:t>FALSE</a:t>
            </a:r>
          </a:p>
          <a:p>
            <a:pPr marL="0" indent="0">
              <a:lnSpc>
                <a:spcPct val="100000"/>
              </a:lnSpc>
              <a:spcBef>
                <a:spcPts val="2400"/>
              </a:spcBef>
              <a:spcAft>
                <a:spcPts val="0"/>
              </a:spcAft>
              <a:buClr>
                <a:schemeClr val="accent1">
                  <a:lumMod val="75000"/>
                </a:schemeClr>
              </a:buClr>
              <a:buNone/>
            </a:pPr>
            <a:r>
              <a:rPr lang="en-US" dirty="0"/>
              <a:t>True or False: A point-to-point transaction is sent only to </a:t>
            </a:r>
            <a:r>
              <a:rPr lang="en-US" dirty="0" smtClean="0"/>
              <a:t>ERCOT.</a:t>
            </a:r>
          </a:p>
          <a:p>
            <a:pPr marL="0" indent="0" algn="ctr">
              <a:lnSpc>
                <a:spcPct val="100000"/>
              </a:lnSpc>
              <a:spcBef>
                <a:spcPts val="2400"/>
              </a:spcBef>
              <a:spcAft>
                <a:spcPts val="0"/>
              </a:spcAft>
              <a:buClr>
                <a:schemeClr val="accent1">
                  <a:lumMod val="75000"/>
                </a:schemeClr>
              </a:buClr>
              <a:buNone/>
            </a:pPr>
            <a:r>
              <a:rPr lang="en-US" b="1" dirty="0" smtClean="0">
                <a:solidFill>
                  <a:schemeClr val="accent1">
                    <a:lumMod val="75000"/>
                  </a:schemeClr>
                </a:solidFill>
              </a:rPr>
              <a:t>FALSE</a:t>
            </a:r>
            <a:endParaRPr lang="en-US" b="1" dirty="0">
              <a:solidFill>
                <a:schemeClr val="accent1">
                  <a:lumMod val="75000"/>
                </a:schemeClr>
              </a:solidFill>
            </a:endParaRPr>
          </a:p>
          <a:p>
            <a:pPr marL="365760" indent="-365760">
              <a:lnSpc>
                <a:spcPct val="100000"/>
              </a:lnSpc>
              <a:spcBef>
                <a:spcPts val="2400"/>
              </a:spcBef>
              <a:spcAft>
                <a:spcPts val="0"/>
              </a:spcAft>
              <a:buClr>
                <a:schemeClr val="accent1">
                  <a:lumMod val="75000"/>
                </a:schemeClr>
              </a:buClr>
              <a:buFont typeface="+mj-lt"/>
              <a:buAutoNum type="arabicPeriod" startAt="3"/>
            </a:pPr>
            <a:endParaRPr lang="en-US" dirty="0"/>
          </a:p>
        </p:txBody>
      </p:sp>
      <p:sp>
        <p:nvSpPr>
          <p:cNvPr id="8" name="Rectangle 7"/>
          <p:cNvSpPr/>
          <p:nvPr/>
        </p:nvSpPr>
        <p:spPr>
          <a:xfrm>
            <a:off x="3436669" y="1717308"/>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58246" y="3030688"/>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047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0" presetClass="entr" presetSubtype="0"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8A827F-5504-4D2A-A474-C208D90D4E2B}" type="datetime1">
              <a:rPr lang="en-US" smtClean="0"/>
              <a:t>9/4/2018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42</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Questions</a:t>
            </a:r>
            <a:endParaRPr lang="en-US" dirty="0"/>
          </a:p>
        </p:txBody>
      </p:sp>
      <p:sp>
        <p:nvSpPr>
          <p:cNvPr id="7" name="Content Placeholder 1">
            <a:extLst>
              <a:ext uri="{FF2B5EF4-FFF2-40B4-BE49-F238E27FC236}">
                <a16:creationId xmlns:a16="http://schemas.microsoft.com/office/drawing/2014/main" xmlns="" id="{1EFB95EA-9ECE-4124-B2E2-EA630B9863E8}"/>
              </a:ext>
            </a:extLst>
          </p:cNvPr>
          <p:cNvSpPr txBox="1">
            <a:spLocks/>
          </p:cNvSpPr>
          <p:nvPr/>
        </p:nvSpPr>
        <p:spPr>
          <a:xfrm>
            <a:off x="457200" y="1280160"/>
            <a:ext cx="8207829" cy="323469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What transaction is used to determine the actual start date for a customer</a:t>
            </a:r>
            <a:r>
              <a:rPr lang="en-US" sz="2400" dirty="0" smtClean="0"/>
              <a: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814_04</a:t>
            </a:r>
          </a:p>
          <a:p>
            <a:pPr marL="1097280" indent="-457200">
              <a:lnSpc>
                <a:spcPct val="100000"/>
              </a:lnSpc>
              <a:spcAft>
                <a:spcPts val="0"/>
              </a:spcAft>
              <a:buClr>
                <a:schemeClr val="accent1">
                  <a:lumMod val="75000"/>
                </a:schemeClr>
              </a:buClr>
              <a:buFont typeface="+mj-lt"/>
              <a:buAutoNum type="alphaLcParenR"/>
            </a:pPr>
            <a:r>
              <a:rPr lang="en-US" sz="2400" dirty="0" smtClean="0"/>
              <a:t>814_16</a:t>
            </a:r>
          </a:p>
          <a:p>
            <a:pPr marL="1097280" indent="-457200">
              <a:lnSpc>
                <a:spcPct val="100000"/>
              </a:lnSpc>
              <a:spcAft>
                <a:spcPts val="0"/>
              </a:spcAft>
              <a:buClr>
                <a:schemeClr val="accent1">
                  <a:lumMod val="75000"/>
                </a:schemeClr>
              </a:buClr>
              <a:buFont typeface="+mj-lt"/>
              <a:buAutoNum type="alphaLcParenR"/>
            </a:pPr>
            <a:r>
              <a:rPr lang="en-US" sz="2400" dirty="0" smtClean="0"/>
              <a:t>867_04</a:t>
            </a:r>
          </a:p>
          <a:p>
            <a:pPr marL="1097280" indent="-457200">
              <a:lnSpc>
                <a:spcPct val="100000"/>
              </a:lnSpc>
              <a:spcAft>
                <a:spcPts val="0"/>
              </a:spcAft>
              <a:buClr>
                <a:schemeClr val="accent1">
                  <a:lumMod val="75000"/>
                </a:schemeClr>
              </a:buClr>
              <a:buFont typeface="+mj-lt"/>
              <a:buAutoNum type="alphaLcParenR"/>
            </a:pPr>
            <a:r>
              <a:rPr lang="en-US" sz="2400" dirty="0" smtClean="0"/>
              <a:t>814_01</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7964" y="3282060"/>
            <a:ext cx="441283" cy="441283"/>
          </a:xfrm>
          <a:prstGeom prst="rect">
            <a:avLst/>
          </a:prstGeom>
          <a:noFill/>
        </p:spPr>
      </p:pic>
      <p:sp>
        <p:nvSpPr>
          <p:cNvPr id="8" name="Rectangle 7"/>
          <p:cNvSpPr/>
          <p:nvPr/>
        </p:nvSpPr>
        <p:spPr>
          <a:xfrm>
            <a:off x="2677164" y="3124445"/>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487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solidFill>
                  <a:srgbClr val="B45F07"/>
                </a:solidFill>
              </a:rPr>
              <a:t>Transaction Process Flow</a:t>
            </a:r>
            <a:endParaRPr lang="en-US" dirty="0">
              <a:solidFill>
                <a:srgbClr val="B45F07"/>
              </a:solidFill>
            </a:endParaRPr>
          </a:p>
        </p:txBody>
      </p:sp>
      <p:sp>
        <p:nvSpPr>
          <p:cNvPr id="3" name="Date Placeholder 2"/>
          <p:cNvSpPr>
            <a:spLocks noGrp="1"/>
          </p:cNvSpPr>
          <p:nvPr>
            <p:ph type="dt" sz="half" idx="10"/>
          </p:nvPr>
        </p:nvSpPr>
        <p:spPr/>
        <p:txBody>
          <a:bodyPr/>
          <a:lstStyle/>
          <a:p>
            <a:fld id="{F24AC0AA-30B0-4177-8106-5A364B4F7DD6}" type="datetime1">
              <a:rPr lang="en-US" smtClean="0"/>
              <a:t>9/4/2018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43</a:t>
            </a:fld>
            <a:endParaRPr lang="en-US" dirty="0"/>
          </a:p>
        </p:txBody>
      </p:sp>
    </p:spTree>
    <p:extLst>
      <p:ext uri="{BB962C8B-B14F-4D97-AF65-F5344CB8AC3E}">
        <p14:creationId xmlns:p14="http://schemas.microsoft.com/office/powerpoint/2010/main" val="592142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01073" y="3279700"/>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Move </a:t>
            </a:r>
            <a:r>
              <a:rPr lang="en-US" dirty="0" smtClean="0"/>
              <a:t>In (MVI) </a:t>
            </a:r>
            <a:r>
              <a:rPr lang="en-US" dirty="0"/>
              <a:t>– Reject</a:t>
            </a:r>
          </a:p>
        </p:txBody>
      </p:sp>
      <p:sp>
        <p:nvSpPr>
          <p:cNvPr id="8" name="Bevel 3">
            <a:extLst>
              <a:ext uri="{FF2B5EF4-FFF2-40B4-BE49-F238E27FC236}">
                <a16:creationId xmlns:a16="http://schemas.microsoft.com/office/drawing/2014/main" xmlns="" id="{4C30ED63-6E43-4DA7-AB4A-5D0D85A313C6}"/>
              </a:ext>
            </a:extLst>
          </p:cNvPr>
          <p:cNvSpPr>
            <a:spLocks noChangeArrowheads="1"/>
          </p:cNvSpPr>
          <p:nvPr/>
        </p:nvSpPr>
        <p:spPr bwMode="auto">
          <a:xfrm>
            <a:off x="682625" y="3276600"/>
            <a:ext cx="1222375" cy="603556"/>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6" name="Date Placeholder 5"/>
          <p:cNvSpPr>
            <a:spLocks noGrp="1"/>
          </p:cNvSpPr>
          <p:nvPr>
            <p:ph type="dt" sz="half" idx="10"/>
          </p:nvPr>
        </p:nvSpPr>
        <p:spPr/>
        <p:txBody>
          <a:bodyPr/>
          <a:lstStyle/>
          <a:p>
            <a:fld id="{78347662-0E71-46CF-9C05-1C3BEC56C29E}" type="datetime1">
              <a:rPr lang="en-US" smtClean="0"/>
              <a:t>9/4/2018</a:t>
            </a:fld>
            <a:endParaRPr lang="en-US" dirty="0"/>
          </a:p>
        </p:txBody>
      </p:sp>
      <p:sp>
        <p:nvSpPr>
          <p:cNvPr id="7" name="Footer Placeholder 6"/>
          <p:cNvSpPr>
            <a:spLocks noGrp="1"/>
          </p:cNvSpPr>
          <p:nvPr>
            <p:ph type="ftr" sz="quarter" idx="11"/>
          </p:nvPr>
        </p:nvSpPr>
        <p:spPr/>
        <p:txBody>
          <a:bodyPr/>
          <a:lstStyle/>
          <a:p>
            <a:r>
              <a:rPr lang="en-US" smtClean="0"/>
              <a:t>TxSET</a:t>
            </a:r>
            <a:endParaRPr lang="en-US" dirty="0"/>
          </a:p>
        </p:txBody>
      </p:sp>
      <p:sp>
        <p:nvSpPr>
          <p:cNvPr id="12" name="Slide Number Placeholder 11"/>
          <p:cNvSpPr>
            <a:spLocks noGrp="1"/>
          </p:cNvSpPr>
          <p:nvPr>
            <p:ph type="sldNum" sz="quarter" idx="12"/>
          </p:nvPr>
        </p:nvSpPr>
        <p:spPr/>
        <p:txBody>
          <a:bodyPr/>
          <a:lstStyle/>
          <a:p>
            <a:fld id="{D57F1E4F-1CFF-5643-939E-02111984F565}" type="slidenum">
              <a:rPr lang="en-US" smtClean="0"/>
              <a:pPr/>
              <a:t>44</a:t>
            </a:fld>
            <a:endParaRPr lang="en-US" dirty="0"/>
          </a:p>
        </p:txBody>
      </p:sp>
      <p:grpSp>
        <p:nvGrpSpPr>
          <p:cNvPr id="10" name="Group 9"/>
          <p:cNvGrpSpPr/>
          <p:nvPr/>
        </p:nvGrpSpPr>
        <p:grpSpPr>
          <a:xfrm>
            <a:off x="2137668" y="2896249"/>
            <a:ext cx="4872732" cy="494651"/>
            <a:chOff x="2137668" y="2896249"/>
            <a:chExt cx="4872732" cy="494651"/>
          </a:xfrm>
        </p:grpSpPr>
        <p:cxnSp>
          <p:nvCxnSpPr>
            <p:cNvPr id="11" name="Straight Arrow Connector 10"/>
            <p:cNvCxnSpPr>
              <a:stCxn id="24" idx="6"/>
            </p:cNvCxnSpPr>
            <p:nvPr/>
          </p:nvCxnSpPr>
          <p:spPr>
            <a:xfrm>
              <a:off x="2677164" y="3276600"/>
              <a:ext cx="4333236"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677165" y="2896249"/>
              <a:ext cx="4167772" cy="369332"/>
            </a:xfrm>
            <a:prstGeom prst="rect">
              <a:avLst/>
            </a:prstGeom>
            <a:noFill/>
          </p:spPr>
          <p:txBody>
            <a:bodyPr wrap="square" rtlCol="0">
              <a:spAutoFit/>
            </a:bodyPr>
            <a:lstStyle/>
            <a:p>
              <a:pPr algn="ctr"/>
              <a:r>
                <a:rPr lang="en-US" dirty="0" smtClean="0"/>
                <a:t>814_16 (MVI)</a:t>
              </a:r>
              <a:endParaRPr lang="en-US" dirty="0"/>
            </a:p>
          </p:txBody>
        </p:sp>
        <p:sp>
          <p:nvSpPr>
            <p:cNvPr id="24" name="Oval 23"/>
            <p:cNvSpPr/>
            <p:nvPr/>
          </p:nvSpPr>
          <p:spPr>
            <a:xfrm>
              <a:off x="2137668" y="31623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3" name="Group 12"/>
          <p:cNvGrpSpPr/>
          <p:nvPr/>
        </p:nvGrpSpPr>
        <p:grpSpPr>
          <a:xfrm>
            <a:off x="2095786" y="3800053"/>
            <a:ext cx="4914614" cy="487986"/>
            <a:chOff x="2095786" y="3800053"/>
            <a:chExt cx="4914614" cy="487986"/>
          </a:xfrm>
        </p:grpSpPr>
        <p:cxnSp>
          <p:nvCxnSpPr>
            <p:cNvPr id="16" name="Straight Arrow Connector 15"/>
            <p:cNvCxnSpPr>
              <a:stCxn id="25" idx="2"/>
            </p:cNvCxnSpPr>
            <p:nvPr/>
          </p:nvCxnSpPr>
          <p:spPr>
            <a:xfrm flipH="1">
              <a:off x="2095786" y="4169385"/>
              <a:ext cx="4375118" cy="5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72938" y="3800053"/>
              <a:ext cx="4197966" cy="369332"/>
            </a:xfrm>
            <a:prstGeom prst="rect">
              <a:avLst/>
            </a:prstGeom>
            <a:noFill/>
          </p:spPr>
          <p:txBody>
            <a:bodyPr wrap="square" rtlCol="0">
              <a:spAutoFit/>
            </a:bodyPr>
            <a:lstStyle/>
            <a:p>
              <a:pPr algn="ctr"/>
              <a:r>
                <a:rPr lang="en-US" dirty="0" smtClean="0"/>
                <a:t>814_17  (only a reject)</a:t>
              </a:r>
              <a:endParaRPr lang="en-US" dirty="0"/>
            </a:p>
          </p:txBody>
        </p:sp>
        <p:sp>
          <p:nvSpPr>
            <p:cNvPr id="25" name="Oval 24"/>
            <p:cNvSpPr/>
            <p:nvPr/>
          </p:nvSpPr>
          <p:spPr>
            <a:xfrm>
              <a:off x="6470904" y="4050730"/>
              <a:ext cx="539496" cy="237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4" name="Rectangle 3"/>
          <p:cNvSpPr/>
          <p:nvPr/>
        </p:nvSpPr>
        <p:spPr>
          <a:xfrm>
            <a:off x="2095786" y="2514600"/>
            <a:ext cx="4990814" cy="259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152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7642310" y="3043730"/>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33" name="Rectangle 32"/>
          <p:cNvSpPr/>
          <p:nvPr/>
        </p:nvSpPr>
        <p:spPr>
          <a:xfrm>
            <a:off x="4154924" y="3056204"/>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Move In – Accept</a:t>
            </a:r>
          </a:p>
        </p:txBody>
      </p:sp>
      <p:sp>
        <p:nvSpPr>
          <p:cNvPr id="8" name="Bevel 3">
            <a:extLst>
              <a:ext uri="{FF2B5EF4-FFF2-40B4-BE49-F238E27FC236}">
                <a16:creationId xmlns:a16="http://schemas.microsoft.com/office/drawing/2014/main" xmlns="" id="{4C30ED63-6E43-4DA7-AB4A-5D0D85A313C6}"/>
              </a:ext>
            </a:extLst>
          </p:cNvPr>
          <p:cNvSpPr>
            <a:spLocks noChangeArrowheads="1"/>
          </p:cNvSpPr>
          <p:nvPr/>
        </p:nvSpPr>
        <p:spPr bwMode="auto">
          <a:xfrm>
            <a:off x="609600" y="3047966"/>
            <a:ext cx="1222375" cy="608694"/>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9B28309C-14ED-42C9-A12F-7BD2DBDC2A41}" type="datetime1">
              <a:rPr lang="en-US" smtClean="0"/>
              <a:t>9/4/2018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45</a:t>
            </a:fld>
            <a:endParaRPr lang="en-US" dirty="0"/>
          </a:p>
        </p:txBody>
      </p:sp>
      <p:grpSp>
        <p:nvGrpSpPr>
          <p:cNvPr id="12" name="Group 11"/>
          <p:cNvGrpSpPr/>
          <p:nvPr/>
        </p:nvGrpSpPr>
        <p:grpSpPr>
          <a:xfrm>
            <a:off x="1974560" y="2725359"/>
            <a:ext cx="2064040" cy="468930"/>
            <a:chOff x="1974560" y="2725359"/>
            <a:chExt cx="2064040" cy="468930"/>
          </a:xfrm>
        </p:grpSpPr>
        <p:cxnSp>
          <p:nvCxnSpPr>
            <p:cNvPr id="19" name="Straight Arrow Connector 18"/>
            <p:cNvCxnSpPr>
              <a:stCxn id="21" idx="6"/>
            </p:cNvCxnSpPr>
            <p:nvPr/>
          </p:nvCxnSpPr>
          <p:spPr>
            <a:xfrm flipV="1">
              <a:off x="2514056" y="3077273"/>
              <a:ext cx="1524544" cy="271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31472" y="2725359"/>
              <a:ext cx="1360818" cy="369332"/>
            </a:xfrm>
            <a:prstGeom prst="rect">
              <a:avLst/>
            </a:prstGeom>
            <a:noFill/>
          </p:spPr>
          <p:txBody>
            <a:bodyPr wrap="square" rtlCol="0">
              <a:spAutoFit/>
            </a:bodyPr>
            <a:lstStyle/>
            <a:p>
              <a:r>
                <a:rPr lang="en-US" dirty="0" smtClean="0"/>
                <a:t>814_16</a:t>
              </a:r>
              <a:endParaRPr lang="en-US" dirty="0"/>
            </a:p>
          </p:txBody>
        </p:sp>
        <p:sp>
          <p:nvSpPr>
            <p:cNvPr id="21" name="Oval 20"/>
            <p:cNvSpPr/>
            <p:nvPr/>
          </p:nvSpPr>
          <p:spPr>
            <a:xfrm>
              <a:off x="1974560" y="296568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3" name="Group 12"/>
          <p:cNvGrpSpPr/>
          <p:nvPr/>
        </p:nvGrpSpPr>
        <p:grpSpPr>
          <a:xfrm>
            <a:off x="5410197" y="2725359"/>
            <a:ext cx="2057403" cy="470692"/>
            <a:chOff x="5410197" y="2725359"/>
            <a:chExt cx="2057403" cy="470692"/>
          </a:xfrm>
        </p:grpSpPr>
        <p:cxnSp>
          <p:nvCxnSpPr>
            <p:cNvPr id="22" name="Straight Arrow Connector 21"/>
            <p:cNvCxnSpPr>
              <a:stCxn id="24" idx="6"/>
            </p:cNvCxnSpPr>
            <p:nvPr/>
          </p:nvCxnSpPr>
          <p:spPr>
            <a:xfrm flipV="1">
              <a:off x="5949693" y="3077273"/>
              <a:ext cx="1517907" cy="447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966418" y="2725359"/>
              <a:ext cx="1340073" cy="369332"/>
            </a:xfrm>
            <a:prstGeom prst="rect">
              <a:avLst/>
            </a:prstGeom>
            <a:noFill/>
          </p:spPr>
          <p:txBody>
            <a:bodyPr wrap="square" rtlCol="0">
              <a:spAutoFit/>
            </a:bodyPr>
            <a:lstStyle/>
            <a:p>
              <a:r>
                <a:rPr lang="en-US" dirty="0" smtClean="0"/>
                <a:t>814_03</a:t>
              </a:r>
              <a:endParaRPr lang="en-US" dirty="0"/>
            </a:p>
          </p:txBody>
        </p:sp>
        <p:sp>
          <p:nvSpPr>
            <p:cNvPr id="24" name="Oval 23"/>
            <p:cNvSpPr/>
            <p:nvPr/>
          </p:nvSpPr>
          <p:spPr>
            <a:xfrm>
              <a:off x="5410197" y="296745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15" name="Group 14"/>
          <p:cNvGrpSpPr/>
          <p:nvPr/>
        </p:nvGrpSpPr>
        <p:grpSpPr>
          <a:xfrm>
            <a:off x="5416550" y="3273962"/>
            <a:ext cx="2021240" cy="474807"/>
            <a:chOff x="5416550" y="3273962"/>
            <a:chExt cx="2021240" cy="474807"/>
          </a:xfrm>
        </p:grpSpPr>
        <p:cxnSp>
          <p:nvCxnSpPr>
            <p:cNvPr id="25" name="Straight Arrow Connector 24"/>
            <p:cNvCxnSpPr>
              <a:stCxn id="28" idx="2"/>
            </p:cNvCxnSpPr>
            <p:nvPr/>
          </p:nvCxnSpPr>
          <p:spPr>
            <a:xfrm flipH="1" flipV="1">
              <a:off x="5416550" y="3615403"/>
              <a:ext cx="1481744" cy="9805"/>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560155" y="3273962"/>
              <a:ext cx="1334668" cy="369332"/>
            </a:xfrm>
            <a:prstGeom prst="rect">
              <a:avLst/>
            </a:prstGeom>
            <a:noFill/>
          </p:spPr>
          <p:txBody>
            <a:bodyPr wrap="square" rtlCol="0">
              <a:spAutoFit/>
            </a:bodyPr>
            <a:lstStyle/>
            <a:p>
              <a:pPr algn="r"/>
              <a:r>
                <a:rPr lang="en-US" dirty="0" smtClean="0"/>
                <a:t>814_04</a:t>
              </a:r>
              <a:endParaRPr lang="en-US" dirty="0"/>
            </a:p>
          </p:txBody>
        </p:sp>
        <p:sp>
          <p:nvSpPr>
            <p:cNvPr id="28" name="Oval 27"/>
            <p:cNvSpPr/>
            <p:nvPr/>
          </p:nvSpPr>
          <p:spPr>
            <a:xfrm>
              <a:off x="6898294" y="3501647"/>
              <a:ext cx="539496" cy="24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14" name="Group 13"/>
          <p:cNvGrpSpPr/>
          <p:nvPr/>
        </p:nvGrpSpPr>
        <p:grpSpPr>
          <a:xfrm>
            <a:off x="1966077" y="3263699"/>
            <a:ext cx="2015144" cy="468714"/>
            <a:chOff x="1966077" y="3263699"/>
            <a:chExt cx="2015144" cy="468714"/>
          </a:xfrm>
        </p:grpSpPr>
        <p:cxnSp>
          <p:nvCxnSpPr>
            <p:cNvPr id="29" name="Straight Arrow Connector 28"/>
            <p:cNvCxnSpPr>
              <a:stCxn id="30" idx="2"/>
            </p:cNvCxnSpPr>
            <p:nvPr/>
          </p:nvCxnSpPr>
          <p:spPr>
            <a:xfrm flipH="1">
              <a:off x="1966077" y="3618113"/>
              <a:ext cx="1475648" cy="888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3441725" y="350381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sp>
          <p:nvSpPr>
            <p:cNvPr id="31" name="TextBox 30"/>
            <p:cNvSpPr txBox="1"/>
            <p:nvPr/>
          </p:nvSpPr>
          <p:spPr>
            <a:xfrm>
              <a:off x="2094609" y="3263699"/>
              <a:ext cx="1330392" cy="369332"/>
            </a:xfrm>
            <a:prstGeom prst="rect">
              <a:avLst/>
            </a:prstGeom>
            <a:noFill/>
          </p:spPr>
          <p:txBody>
            <a:bodyPr wrap="square" rtlCol="0">
              <a:spAutoFit/>
            </a:bodyPr>
            <a:lstStyle/>
            <a:p>
              <a:pPr algn="r"/>
              <a:r>
                <a:rPr lang="en-US" dirty="0" smtClean="0"/>
                <a:t>814_05</a:t>
              </a:r>
              <a:endParaRPr lang="en-US" dirty="0"/>
            </a:p>
          </p:txBody>
        </p:sp>
      </p:grpSp>
      <p:grpSp>
        <p:nvGrpSpPr>
          <p:cNvPr id="17" name="Group 16"/>
          <p:cNvGrpSpPr/>
          <p:nvPr/>
        </p:nvGrpSpPr>
        <p:grpSpPr>
          <a:xfrm>
            <a:off x="5410199" y="3863678"/>
            <a:ext cx="2024118" cy="475172"/>
            <a:chOff x="5410199" y="3863678"/>
            <a:chExt cx="2024118" cy="475172"/>
          </a:xfrm>
        </p:grpSpPr>
        <p:cxnSp>
          <p:nvCxnSpPr>
            <p:cNvPr id="32" name="Straight Arrow Connector 31"/>
            <p:cNvCxnSpPr>
              <a:stCxn id="40" idx="2"/>
            </p:cNvCxnSpPr>
            <p:nvPr/>
          </p:nvCxnSpPr>
          <p:spPr>
            <a:xfrm flipH="1">
              <a:off x="5410199" y="4224550"/>
              <a:ext cx="1484622" cy="522"/>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560156" y="3863678"/>
              <a:ext cx="1334666" cy="369332"/>
            </a:xfrm>
            <a:prstGeom prst="rect">
              <a:avLst/>
            </a:prstGeom>
            <a:noFill/>
          </p:spPr>
          <p:txBody>
            <a:bodyPr wrap="square" rtlCol="0">
              <a:spAutoFit/>
            </a:bodyPr>
            <a:lstStyle/>
            <a:p>
              <a:pPr algn="r"/>
              <a:r>
                <a:rPr lang="en-US" dirty="0" smtClean="0"/>
                <a:t>867_02</a:t>
              </a:r>
              <a:endParaRPr lang="en-US" dirty="0"/>
            </a:p>
          </p:txBody>
        </p:sp>
        <p:sp>
          <p:nvSpPr>
            <p:cNvPr id="40" name="Oval 39"/>
            <p:cNvSpPr/>
            <p:nvPr/>
          </p:nvSpPr>
          <p:spPr>
            <a:xfrm>
              <a:off x="6894821" y="411025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grpSp>
      <p:grpSp>
        <p:nvGrpSpPr>
          <p:cNvPr id="16" name="Group 15"/>
          <p:cNvGrpSpPr/>
          <p:nvPr/>
        </p:nvGrpSpPr>
        <p:grpSpPr>
          <a:xfrm>
            <a:off x="1981094" y="3867452"/>
            <a:ext cx="2037961" cy="469101"/>
            <a:chOff x="1981094" y="3867452"/>
            <a:chExt cx="2037961" cy="469101"/>
          </a:xfrm>
        </p:grpSpPr>
        <p:sp>
          <p:nvSpPr>
            <p:cNvPr id="38" name="TextBox 37"/>
            <p:cNvSpPr txBox="1"/>
            <p:nvPr/>
          </p:nvSpPr>
          <p:spPr>
            <a:xfrm>
              <a:off x="2151018" y="3867452"/>
              <a:ext cx="1334562" cy="369332"/>
            </a:xfrm>
            <a:prstGeom prst="rect">
              <a:avLst/>
            </a:prstGeom>
            <a:noFill/>
          </p:spPr>
          <p:txBody>
            <a:bodyPr wrap="square" rtlCol="0">
              <a:spAutoFit/>
            </a:bodyPr>
            <a:lstStyle/>
            <a:p>
              <a:pPr algn="r"/>
              <a:r>
                <a:rPr lang="en-US" dirty="0" smtClean="0"/>
                <a:t>867_02</a:t>
              </a:r>
              <a:endParaRPr lang="en-US" dirty="0"/>
            </a:p>
          </p:txBody>
        </p:sp>
        <p:cxnSp>
          <p:nvCxnSpPr>
            <p:cNvPr id="39" name="Straight Arrow Connector 38"/>
            <p:cNvCxnSpPr>
              <a:stCxn id="41" idx="2"/>
            </p:cNvCxnSpPr>
            <p:nvPr/>
          </p:nvCxnSpPr>
          <p:spPr>
            <a:xfrm flipH="1">
              <a:off x="1981094" y="4222253"/>
              <a:ext cx="1498465" cy="3752"/>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3479559" y="410795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6</a:t>
              </a:r>
              <a:endParaRPr lang="en-US" sz="1400" dirty="0"/>
            </a:p>
          </p:txBody>
        </p:sp>
      </p:grpSp>
      <p:grpSp>
        <p:nvGrpSpPr>
          <p:cNvPr id="26" name="Group 25"/>
          <p:cNvGrpSpPr/>
          <p:nvPr/>
        </p:nvGrpSpPr>
        <p:grpSpPr>
          <a:xfrm>
            <a:off x="5410198" y="4495041"/>
            <a:ext cx="2015144" cy="466984"/>
            <a:chOff x="5410198" y="4495041"/>
            <a:chExt cx="2015144" cy="466984"/>
          </a:xfrm>
        </p:grpSpPr>
        <p:cxnSp>
          <p:nvCxnSpPr>
            <p:cNvPr id="36" name="Straight Arrow Connector 35"/>
            <p:cNvCxnSpPr>
              <a:stCxn id="42" idx="2"/>
            </p:cNvCxnSpPr>
            <p:nvPr/>
          </p:nvCxnSpPr>
          <p:spPr>
            <a:xfrm flipH="1">
              <a:off x="5410198" y="4847725"/>
              <a:ext cx="1475648" cy="1"/>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560156" y="4495041"/>
              <a:ext cx="1334666" cy="369332"/>
            </a:xfrm>
            <a:prstGeom prst="rect">
              <a:avLst/>
            </a:prstGeom>
            <a:noFill/>
          </p:spPr>
          <p:txBody>
            <a:bodyPr wrap="square" rtlCol="0">
              <a:spAutoFit/>
            </a:bodyPr>
            <a:lstStyle/>
            <a:p>
              <a:pPr algn="r"/>
              <a:r>
                <a:rPr lang="en-US" dirty="0" smtClean="0"/>
                <a:t>867_04</a:t>
              </a:r>
              <a:endParaRPr lang="en-US" dirty="0"/>
            </a:p>
          </p:txBody>
        </p:sp>
        <p:sp>
          <p:nvSpPr>
            <p:cNvPr id="42" name="Oval 41"/>
            <p:cNvSpPr/>
            <p:nvPr/>
          </p:nvSpPr>
          <p:spPr>
            <a:xfrm>
              <a:off x="6885846" y="4733425"/>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7</a:t>
              </a:r>
              <a:endParaRPr lang="en-US" sz="1400" dirty="0"/>
            </a:p>
          </p:txBody>
        </p:sp>
      </p:grpSp>
      <p:sp>
        <p:nvSpPr>
          <p:cNvPr id="43" name="Rectangle 42"/>
          <p:cNvSpPr/>
          <p:nvPr/>
        </p:nvSpPr>
        <p:spPr>
          <a:xfrm>
            <a:off x="5359872" y="2414061"/>
            <a:ext cx="2193453" cy="2637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020336" y="4495041"/>
            <a:ext cx="2015144" cy="466984"/>
            <a:chOff x="2020336" y="4495041"/>
            <a:chExt cx="2015144" cy="466984"/>
          </a:xfrm>
        </p:grpSpPr>
        <p:cxnSp>
          <p:nvCxnSpPr>
            <p:cNvPr id="44" name="Straight Arrow Connector 43"/>
            <p:cNvCxnSpPr>
              <a:stCxn id="46" idx="2"/>
            </p:cNvCxnSpPr>
            <p:nvPr/>
          </p:nvCxnSpPr>
          <p:spPr>
            <a:xfrm flipH="1">
              <a:off x="2020336" y="4847725"/>
              <a:ext cx="1475648" cy="1"/>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151018" y="4495041"/>
              <a:ext cx="1344967" cy="369332"/>
            </a:xfrm>
            <a:prstGeom prst="rect">
              <a:avLst/>
            </a:prstGeom>
            <a:noFill/>
          </p:spPr>
          <p:txBody>
            <a:bodyPr wrap="square" rtlCol="0">
              <a:spAutoFit/>
            </a:bodyPr>
            <a:lstStyle/>
            <a:p>
              <a:pPr algn="r"/>
              <a:r>
                <a:rPr lang="en-US" dirty="0" smtClean="0"/>
                <a:t>867_04</a:t>
              </a:r>
              <a:endParaRPr lang="en-US" dirty="0"/>
            </a:p>
          </p:txBody>
        </p:sp>
        <p:sp>
          <p:nvSpPr>
            <p:cNvPr id="46" name="Oval 45"/>
            <p:cNvSpPr/>
            <p:nvPr/>
          </p:nvSpPr>
          <p:spPr>
            <a:xfrm>
              <a:off x="3495984" y="4733425"/>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8</a:t>
              </a:r>
            </a:p>
          </p:txBody>
        </p:sp>
      </p:grpSp>
      <p:sp>
        <p:nvSpPr>
          <p:cNvPr id="4" name="Rectangle 3"/>
          <p:cNvSpPr/>
          <p:nvPr/>
        </p:nvSpPr>
        <p:spPr>
          <a:xfrm>
            <a:off x="1922811" y="2209800"/>
            <a:ext cx="2115789" cy="2842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19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right)">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righ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right)">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right)">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right)">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7425344" y="2380996"/>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36" name="Rectangle 35"/>
          <p:cNvSpPr/>
          <p:nvPr/>
        </p:nvSpPr>
        <p:spPr>
          <a:xfrm>
            <a:off x="4072573" y="2380996"/>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Move In w/ Permit Required – New Installation</a:t>
            </a:r>
          </a:p>
        </p:txBody>
      </p:sp>
      <p:sp>
        <p:nvSpPr>
          <p:cNvPr id="8" name="Bevel 3">
            <a:extLst>
              <a:ext uri="{FF2B5EF4-FFF2-40B4-BE49-F238E27FC236}">
                <a16:creationId xmlns:a16="http://schemas.microsoft.com/office/drawing/2014/main" xmlns="" id="{9F8B8FE6-46AC-4B58-958C-69D7B3CA98A0}"/>
              </a:ext>
            </a:extLst>
          </p:cNvPr>
          <p:cNvSpPr>
            <a:spLocks noChangeArrowheads="1"/>
          </p:cNvSpPr>
          <p:nvPr/>
        </p:nvSpPr>
        <p:spPr bwMode="auto">
          <a:xfrm>
            <a:off x="575508" y="2353930"/>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00605240-BB69-4917-A617-013D7D095205}" type="datetime1">
              <a:rPr lang="en-US" smtClean="0"/>
              <a:t>9/4/2018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46</a:t>
            </a:fld>
            <a:endParaRPr lang="en-US" dirty="0"/>
          </a:p>
        </p:txBody>
      </p:sp>
      <p:grpSp>
        <p:nvGrpSpPr>
          <p:cNvPr id="46" name="Group 45"/>
          <p:cNvGrpSpPr/>
          <p:nvPr/>
        </p:nvGrpSpPr>
        <p:grpSpPr>
          <a:xfrm>
            <a:off x="1902125" y="2117267"/>
            <a:ext cx="2068571" cy="481219"/>
            <a:chOff x="1902125" y="2117267"/>
            <a:chExt cx="2068571" cy="481219"/>
          </a:xfrm>
        </p:grpSpPr>
        <p:cxnSp>
          <p:nvCxnSpPr>
            <p:cNvPr id="10" name="Straight Arrow Connector 9"/>
            <p:cNvCxnSpPr>
              <a:stCxn id="12" idx="6"/>
            </p:cNvCxnSpPr>
            <p:nvPr/>
          </p:nvCxnSpPr>
          <p:spPr>
            <a:xfrm>
              <a:off x="2441621" y="2484186"/>
              <a:ext cx="1529075" cy="241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63568" y="2117267"/>
              <a:ext cx="1394057" cy="369332"/>
            </a:xfrm>
            <a:prstGeom prst="rect">
              <a:avLst/>
            </a:prstGeom>
            <a:noFill/>
          </p:spPr>
          <p:txBody>
            <a:bodyPr wrap="square" rtlCol="0">
              <a:spAutoFit/>
            </a:bodyPr>
            <a:lstStyle/>
            <a:p>
              <a:r>
                <a:rPr lang="en-US" dirty="0" smtClean="0"/>
                <a:t>814_16</a:t>
              </a:r>
              <a:endParaRPr lang="en-US" dirty="0"/>
            </a:p>
          </p:txBody>
        </p:sp>
        <p:sp>
          <p:nvSpPr>
            <p:cNvPr id="12" name="Oval 11"/>
            <p:cNvSpPr/>
            <p:nvPr/>
          </p:nvSpPr>
          <p:spPr>
            <a:xfrm>
              <a:off x="1902125" y="236988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48" name="Group 47"/>
          <p:cNvGrpSpPr/>
          <p:nvPr/>
        </p:nvGrpSpPr>
        <p:grpSpPr>
          <a:xfrm>
            <a:off x="1898173" y="2594644"/>
            <a:ext cx="2043590" cy="468853"/>
            <a:chOff x="1898173" y="2594644"/>
            <a:chExt cx="2043590" cy="468853"/>
          </a:xfrm>
        </p:grpSpPr>
        <p:cxnSp>
          <p:nvCxnSpPr>
            <p:cNvPr id="13" name="Straight Arrow Connector 12"/>
            <p:cNvCxnSpPr/>
            <p:nvPr/>
          </p:nvCxnSpPr>
          <p:spPr>
            <a:xfrm flipH="1">
              <a:off x="1898173" y="2949230"/>
              <a:ext cx="150409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402267" y="283489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sp>
          <p:nvSpPr>
            <p:cNvPr id="15" name="TextBox 14"/>
            <p:cNvSpPr txBox="1"/>
            <p:nvPr/>
          </p:nvSpPr>
          <p:spPr>
            <a:xfrm>
              <a:off x="2463568" y="2594644"/>
              <a:ext cx="954107" cy="369332"/>
            </a:xfrm>
            <a:prstGeom prst="rect">
              <a:avLst/>
            </a:prstGeom>
            <a:noFill/>
          </p:spPr>
          <p:txBody>
            <a:bodyPr wrap="none" rtlCol="0">
              <a:spAutoFit/>
            </a:bodyPr>
            <a:lstStyle/>
            <a:p>
              <a:r>
                <a:rPr lang="en-US" dirty="0" smtClean="0"/>
                <a:t>814_28</a:t>
              </a:r>
              <a:endParaRPr lang="en-US" dirty="0"/>
            </a:p>
          </p:txBody>
        </p:sp>
      </p:grpSp>
      <p:grpSp>
        <p:nvGrpSpPr>
          <p:cNvPr id="47" name="Group 46"/>
          <p:cNvGrpSpPr/>
          <p:nvPr/>
        </p:nvGrpSpPr>
        <p:grpSpPr>
          <a:xfrm>
            <a:off x="5296634" y="2101470"/>
            <a:ext cx="2051051" cy="465181"/>
            <a:chOff x="5296634" y="2101470"/>
            <a:chExt cx="2051051" cy="465181"/>
          </a:xfrm>
        </p:grpSpPr>
        <p:cxnSp>
          <p:nvCxnSpPr>
            <p:cNvPr id="16" name="Straight Arrow Connector 15"/>
            <p:cNvCxnSpPr>
              <a:stCxn id="18" idx="6"/>
            </p:cNvCxnSpPr>
            <p:nvPr/>
          </p:nvCxnSpPr>
          <p:spPr>
            <a:xfrm>
              <a:off x="5836130" y="2452351"/>
              <a:ext cx="1511555" cy="264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820800" y="2101470"/>
              <a:ext cx="954107" cy="369332"/>
            </a:xfrm>
            <a:prstGeom prst="rect">
              <a:avLst/>
            </a:prstGeom>
            <a:noFill/>
          </p:spPr>
          <p:txBody>
            <a:bodyPr wrap="none" rtlCol="0">
              <a:spAutoFit/>
            </a:bodyPr>
            <a:lstStyle/>
            <a:p>
              <a:r>
                <a:rPr lang="en-US" dirty="0" smtClean="0"/>
                <a:t>814_03</a:t>
              </a:r>
              <a:endParaRPr lang="en-US" dirty="0"/>
            </a:p>
          </p:txBody>
        </p:sp>
        <p:sp>
          <p:nvSpPr>
            <p:cNvPr id="18" name="Oval 17"/>
            <p:cNvSpPr/>
            <p:nvPr/>
          </p:nvSpPr>
          <p:spPr>
            <a:xfrm>
              <a:off x="5296634" y="233805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49" name="Group 48"/>
          <p:cNvGrpSpPr/>
          <p:nvPr/>
        </p:nvGrpSpPr>
        <p:grpSpPr>
          <a:xfrm>
            <a:off x="5296635" y="2538472"/>
            <a:ext cx="2051050" cy="491128"/>
            <a:chOff x="5296635" y="2538472"/>
            <a:chExt cx="2051050" cy="491128"/>
          </a:xfrm>
        </p:grpSpPr>
        <p:cxnSp>
          <p:nvCxnSpPr>
            <p:cNvPr id="19" name="Straight Arrow Connector 18"/>
            <p:cNvCxnSpPr>
              <a:stCxn id="21" idx="2"/>
            </p:cNvCxnSpPr>
            <p:nvPr/>
          </p:nvCxnSpPr>
          <p:spPr>
            <a:xfrm flipH="1">
              <a:off x="5296635" y="2906039"/>
              <a:ext cx="151155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820800" y="2538472"/>
              <a:ext cx="954107" cy="369332"/>
            </a:xfrm>
            <a:prstGeom prst="rect">
              <a:avLst/>
            </a:prstGeom>
            <a:noFill/>
          </p:spPr>
          <p:txBody>
            <a:bodyPr wrap="none" rtlCol="0">
              <a:spAutoFit/>
            </a:bodyPr>
            <a:lstStyle/>
            <a:p>
              <a:r>
                <a:rPr lang="en-US" dirty="0" smtClean="0"/>
                <a:t>814_28</a:t>
              </a:r>
              <a:endParaRPr lang="en-US" dirty="0"/>
            </a:p>
          </p:txBody>
        </p:sp>
        <p:sp>
          <p:nvSpPr>
            <p:cNvPr id="21" name="Oval 20"/>
            <p:cNvSpPr/>
            <p:nvPr/>
          </p:nvSpPr>
          <p:spPr>
            <a:xfrm>
              <a:off x="6808189" y="2782478"/>
              <a:ext cx="539496" cy="24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51" name="Group 50"/>
          <p:cNvGrpSpPr/>
          <p:nvPr/>
        </p:nvGrpSpPr>
        <p:grpSpPr>
          <a:xfrm>
            <a:off x="5287238" y="4237544"/>
            <a:ext cx="2011835" cy="490297"/>
            <a:chOff x="5287238" y="4237544"/>
            <a:chExt cx="2011835" cy="490297"/>
          </a:xfrm>
        </p:grpSpPr>
        <p:cxnSp>
          <p:nvCxnSpPr>
            <p:cNvPr id="22" name="Straight Arrow Connector 21"/>
            <p:cNvCxnSpPr>
              <a:stCxn id="24" idx="2"/>
            </p:cNvCxnSpPr>
            <p:nvPr/>
          </p:nvCxnSpPr>
          <p:spPr>
            <a:xfrm flipH="1">
              <a:off x="5287238" y="4613541"/>
              <a:ext cx="1472339" cy="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817755" y="4237544"/>
              <a:ext cx="954107" cy="369332"/>
            </a:xfrm>
            <a:prstGeom prst="rect">
              <a:avLst/>
            </a:prstGeom>
            <a:noFill/>
          </p:spPr>
          <p:txBody>
            <a:bodyPr wrap="none" rtlCol="0">
              <a:spAutoFit/>
            </a:bodyPr>
            <a:lstStyle/>
            <a:p>
              <a:r>
                <a:rPr lang="en-US" dirty="0" smtClean="0"/>
                <a:t>814_04</a:t>
              </a:r>
              <a:endParaRPr lang="en-US" dirty="0"/>
            </a:p>
          </p:txBody>
        </p:sp>
        <p:sp>
          <p:nvSpPr>
            <p:cNvPr id="24" name="Oval 23"/>
            <p:cNvSpPr/>
            <p:nvPr/>
          </p:nvSpPr>
          <p:spPr>
            <a:xfrm>
              <a:off x="6759577" y="44992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grpSp>
      <p:grpSp>
        <p:nvGrpSpPr>
          <p:cNvPr id="50" name="Group 49"/>
          <p:cNvGrpSpPr/>
          <p:nvPr/>
        </p:nvGrpSpPr>
        <p:grpSpPr>
          <a:xfrm>
            <a:off x="1898173" y="4236093"/>
            <a:ext cx="2043590" cy="491748"/>
            <a:chOff x="1898173" y="4236093"/>
            <a:chExt cx="2043590" cy="491748"/>
          </a:xfrm>
        </p:grpSpPr>
        <p:cxnSp>
          <p:nvCxnSpPr>
            <p:cNvPr id="25" name="Straight Arrow Connector 24"/>
            <p:cNvCxnSpPr>
              <a:stCxn id="27" idx="2"/>
            </p:cNvCxnSpPr>
            <p:nvPr/>
          </p:nvCxnSpPr>
          <p:spPr>
            <a:xfrm flipH="1">
              <a:off x="1898173" y="4613541"/>
              <a:ext cx="150409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463568" y="4236093"/>
              <a:ext cx="954107" cy="369332"/>
            </a:xfrm>
            <a:prstGeom prst="rect">
              <a:avLst/>
            </a:prstGeom>
            <a:noFill/>
          </p:spPr>
          <p:txBody>
            <a:bodyPr wrap="none" rtlCol="0">
              <a:spAutoFit/>
            </a:bodyPr>
            <a:lstStyle/>
            <a:p>
              <a:r>
                <a:rPr lang="en-US" dirty="0" smtClean="0"/>
                <a:t>814_05</a:t>
              </a:r>
              <a:endParaRPr lang="en-US" dirty="0"/>
            </a:p>
          </p:txBody>
        </p:sp>
        <p:sp>
          <p:nvSpPr>
            <p:cNvPr id="27" name="Oval 26"/>
            <p:cNvSpPr/>
            <p:nvPr/>
          </p:nvSpPr>
          <p:spPr>
            <a:xfrm>
              <a:off x="3402267" y="44992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6</a:t>
              </a:r>
              <a:endParaRPr lang="en-US" sz="1400" dirty="0"/>
            </a:p>
          </p:txBody>
        </p:sp>
      </p:grpSp>
      <p:grpSp>
        <p:nvGrpSpPr>
          <p:cNvPr id="52" name="Group 51"/>
          <p:cNvGrpSpPr/>
          <p:nvPr/>
        </p:nvGrpSpPr>
        <p:grpSpPr>
          <a:xfrm>
            <a:off x="5287236" y="4982666"/>
            <a:ext cx="2060449" cy="483632"/>
            <a:chOff x="5287236" y="4982666"/>
            <a:chExt cx="2060449" cy="483632"/>
          </a:xfrm>
        </p:grpSpPr>
        <p:cxnSp>
          <p:nvCxnSpPr>
            <p:cNvPr id="28" name="Straight Arrow Connector 27"/>
            <p:cNvCxnSpPr>
              <a:stCxn id="30" idx="2"/>
            </p:cNvCxnSpPr>
            <p:nvPr/>
          </p:nvCxnSpPr>
          <p:spPr>
            <a:xfrm flipH="1">
              <a:off x="5287236" y="5351998"/>
              <a:ext cx="1520953" cy="9639"/>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817753" y="4982666"/>
              <a:ext cx="954107" cy="369332"/>
            </a:xfrm>
            <a:prstGeom prst="rect">
              <a:avLst/>
            </a:prstGeom>
            <a:noFill/>
          </p:spPr>
          <p:txBody>
            <a:bodyPr wrap="none" rtlCol="0">
              <a:spAutoFit/>
            </a:bodyPr>
            <a:lstStyle/>
            <a:p>
              <a:r>
                <a:rPr lang="en-US" dirty="0" smtClean="0"/>
                <a:t>867_04</a:t>
              </a:r>
              <a:endParaRPr lang="en-US" dirty="0"/>
            </a:p>
          </p:txBody>
        </p:sp>
        <p:sp>
          <p:nvSpPr>
            <p:cNvPr id="30" name="Oval 29"/>
            <p:cNvSpPr/>
            <p:nvPr/>
          </p:nvSpPr>
          <p:spPr>
            <a:xfrm>
              <a:off x="6808189" y="523769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7</a:t>
              </a:r>
              <a:endParaRPr lang="en-US" sz="1400" dirty="0"/>
            </a:p>
          </p:txBody>
        </p:sp>
      </p:grpSp>
      <p:grpSp>
        <p:nvGrpSpPr>
          <p:cNvPr id="53" name="Group 52"/>
          <p:cNvGrpSpPr/>
          <p:nvPr/>
        </p:nvGrpSpPr>
        <p:grpSpPr>
          <a:xfrm>
            <a:off x="1908454" y="4985637"/>
            <a:ext cx="2033309" cy="480661"/>
            <a:chOff x="1908454" y="4985637"/>
            <a:chExt cx="2033309" cy="480661"/>
          </a:xfrm>
        </p:grpSpPr>
        <p:cxnSp>
          <p:nvCxnSpPr>
            <p:cNvPr id="31" name="Straight Arrow Connector 30"/>
            <p:cNvCxnSpPr>
              <a:stCxn id="34" idx="2"/>
            </p:cNvCxnSpPr>
            <p:nvPr/>
          </p:nvCxnSpPr>
          <p:spPr>
            <a:xfrm flipH="1">
              <a:off x="1908454" y="5351998"/>
              <a:ext cx="1493813" cy="4820"/>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463568" y="4985637"/>
              <a:ext cx="954107" cy="369332"/>
            </a:xfrm>
            <a:prstGeom prst="rect">
              <a:avLst/>
            </a:prstGeom>
            <a:noFill/>
          </p:spPr>
          <p:txBody>
            <a:bodyPr wrap="none" rtlCol="0">
              <a:spAutoFit/>
            </a:bodyPr>
            <a:lstStyle/>
            <a:p>
              <a:r>
                <a:rPr lang="en-US" dirty="0" smtClean="0"/>
                <a:t>867_04</a:t>
              </a:r>
              <a:endParaRPr lang="en-US" dirty="0"/>
            </a:p>
          </p:txBody>
        </p:sp>
        <p:sp>
          <p:nvSpPr>
            <p:cNvPr id="34" name="Oval 33"/>
            <p:cNvSpPr/>
            <p:nvPr/>
          </p:nvSpPr>
          <p:spPr>
            <a:xfrm>
              <a:off x="3402267" y="523769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8</a:t>
              </a:r>
              <a:endParaRPr lang="en-US" sz="1400" dirty="0"/>
            </a:p>
          </p:txBody>
        </p:sp>
      </p:grpSp>
      <p:sp>
        <p:nvSpPr>
          <p:cNvPr id="35" name="TextBox 34"/>
          <p:cNvSpPr txBox="1"/>
          <p:nvPr/>
        </p:nvSpPr>
        <p:spPr>
          <a:xfrm>
            <a:off x="2821040" y="3474720"/>
            <a:ext cx="3501921" cy="369332"/>
          </a:xfrm>
          <a:prstGeom prst="rect">
            <a:avLst/>
          </a:prstGeom>
          <a:noFill/>
        </p:spPr>
        <p:txBody>
          <a:bodyPr wrap="none" rtlCol="0">
            <a:spAutoFit/>
          </a:bodyPr>
          <a:lstStyle/>
          <a:p>
            <a:pPr algn="ctr"/>
            <a:r>
              <a:rPr lang="en-US" i="1" dirty="0" smtClean="0"/>
              <a:t>Customer sends permit to TDSP</a:t>
            </a:r>
            <a:endParaRPr lang="en-US" i="1" dirty="0"/>
          </a:p>
        </p:txBody>
      </p:sp>
      <p:sp>
        <p:nvSpPr>
          <p:cNvPr id="38" name="Rectangle 37"/>
          <p:cNvSpPr/>
          <p:nvPr/>
        </p:nvSpPr>
        <p:spPr>
          <a:xfrm>
            <a:off x="1844528" y="2117267"/>
            <a:ext cx="2150386" cy="12382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270726" y="2160180"/>
            <a:ext cx="2076960" cy="1058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908452" y="3411795"/>
            <a:ext cx="2860643" cy="2172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558937" y="3432491"/>
            <a:ext cx="2866407" cy="2176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804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right)">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right)">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ipe(right)">
                                      <p:cBhvr>
                                        <p:cTn id="41" dur="500"/>
                                        <p:tgtEl>
                                          <p:spTgt spid="5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right)">
                                      <p:cBhvr>
                                        <p:cTn id="46" dur="500"/>
                                        <p:tgtEl>
                                          <p:spTgt spid="5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right)">
                                      <p:cBhvr>
                                        <p:cTn id="51" dur="500"/>
                                        <p:tgtEl>
                                          <p:spTgt spid="5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right)">
                                      <p:cBhvr>
                                        <p:cTn id="5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animBg="1"/>
      <p:bldP spid="39" grpId="0" animBg="1"/>
      <p:bldP spid="40" grpId="0" animBg="1"/>
      <p:bldP spid="4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 In w/ Permit Not </a:t>
            </a:r>
            <a:r>
              <a:rPr lang="en-US" dirty="0" smtClean="0"/>
              <a:t>Received</a:t>
            </a:r>
            <a:endParaRPr lang="en-US" dirty="0"/>
          </a:p>
        </p:txBody>
      </p:sp>
      <p:sp>
        <p:nvSpPr>
          <p:cNvPr id="3" name="Date Placeholder 2"/>
          <p:cNvSpPr>
            <a:spLocks noGrp="1"/>
          </p:cNvSpPr>
          <p:nvPr>
            <p:ph type="dt" sz="half" idx="10"/>
          </p:nvPr>
        </p:nvSpPr>
        <p:spPr/>
        <p:txBody>
          <a:bodyPr/>
          <a:lstStyle/>
          <a:p>
            <a:fld id="{5190F78A-8F07-4AB5-B94C-186C63D7749E}" type="datetime1">
              <a:rPr lang="en-US" smtClean="0"/>
              <a:t>9/4/2018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47</a:t>
            </a:fld>
            <a:endParaRPr lang="en-US" dirty="0"/>
          </a:p>
        </p:txBody>
      </p:sp>
      <p:sp>
        <p:nvSpPr>
          <p:cNvPr id="40" name="TextBox 39"/>
          <p:cNvSpPr txBox="1"/>
          <p:nvPr/>
        </p:nvSpPr>
        <p:spPr>
          <a:xfrm>
            <a:off x="1391986" y="3474720"/>
            <a:ext cx="6360028" cy="369332"/>
          </a:xfrm>
          <a:prstGeom prst="rect">
            <a:avLst/>
          </a:prstGeom>
          <a:noFill/>
        </p:spPr>
        <p:txBody>
          <a:bodyPr wrap="square" rtlCol="0">
            <a:spAutoFit/>
          </a:bodyPr>
          <a:lstStyle/>
          <a:p>
            <a:pPr algn="ctr"/>
            <a:r>
              <a:rPr lang="en-US" i="1" dirty="0" smtClean="0"/>
              <a:t>Customer </a:t>
            </a:r>
            <a:r>
              <a:rPr lang="en-US" i="1" u="sng" dirty="0" smtClean="0"/>
              <a:t>does not </a:t>
            </a:r>
            <a:r>
              <a:rPr lang="en-US" i="1" dirty="0" smtClean="0"/>
              <a:t>send permit to TDSP within 20 days</a:t>
            </a:r>
            <a:endParaRPr lang="en-US" i="1" dirty="0"/>
          </a:p>
        </p:txBody>
      </p:sp>
      <p:grpSp>
        <p:nvGrpSpPr>
          <p:cNvPr id="10" name="Group 9"/>
          <p:cNvGrpSpPr/>
          <p:nvPr/>
        </p:nvGrpSpPr>
        <p:grpSpPr>
          <a:xfrm>
            <a:off x="5264479" y="4237544"/>
            <a:ext cx="2160865" cy="489867"/>
            <a:chOff x="5264479" y="4237544"/>
            <a:chExt cx="2160865" cy="489867"/>
          </a:xfrm>
        </p:grpSpPr>
        <p:cxnSp>
          <p:nvCxnSpPr>
            <p:cNvPr id="41" name="Straight Arrow Connector 40"/>
            <p:cNvCxnSpPr>
              <a:stCxn id="46" idx="6"/>
            </p:cNvCxnSpPr>
            <p:nvPr/>
          </p:nvCxnSpPr>
          <p:spPr>
            <a:xfrm flipV="1">
              <a:off x="5803975" y="4613541"/>
              <a:ext cx="1621369" cy="724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817755" y="4237544"/>
              <a:ext cx="954107" cy="369332"/>
            </a:xfrm>
            <a:prstGeom prst="rect">
              <a:avLst/>
            </a:prstGeom>
            <a:noFill/>
          </p:spPr>
          <p:txBody>
            <a:bodyPr wrap="none" rtlCol="0">
              <a:spAutoFit/>
            </a:bodyPr>
            <a:lstStyle/>
            <a:p>
              <a:r>
                <a:rPr lang="en-US" dirty="0" smtClean="0"/>
                <a:t>814_08</a:t>
              </a:r>
              <a:endParaRPr lang="en-US" dirty="0"/>
            </a:p>
          </p:txBody>
        </p:sp>
        <p:sp>
          <p:nvSpPr>
            <p:cNvPr id="46" name="Oval 45"/>
            <p:cNvSpPr/>
            <p:nvPr/>
          </p:nvSpPr>
          <p:spPr>
            <a:xfrm>
              <a:off x="5264479" y="4514162"/>
              <a:ext cx="539496" cy="2132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grpSp>
        <p:nvGrpSpPr>
          <p:cNvPr id="12" name="Group 11"/>
          <p:cNvGrpSpPr/>
          <p:nvPr/>
        </p:nvGrpSpPr>
        <p:grpSpPr>
          <a:xfrm>
            <a:off x="1898173" y="4840675"/>
            <a:ext cx="2015144" cy="513384"/>
            <a:chOff x="1898173" y="4840675"/>
            <a:chExt cx="2015144" cy="513384"/>
          </a:xfrm>
        </p:grpSpPr>
        <p:cxnSp>
          <p:nvCxnSpPr>
            <p:cNvPr id="44" name="Straight Arrow Connector 43"/>
            <p:cNvCxnSpPr>
              <a:stCxn id="43" idx="2"/>
            </p:cNvCxnSpPr>
            <p:nvPr/>
          </p:nvCxnSpPr>
          <p:spPr>
            <a:xfrm flipH="1" flipV="1">
              <a:off x="1898173" y="5232514"/>
              <a:ext cx="1475648" cy="7245"/>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353997" y="4840675"/>
              <a:ext cx="954107" cy="369332"/>
            </a:xfrm>
            <a:prstGeom prst="rect">
              <a:avLst/>
            </a:prstGeom>
            <a:noFill/>
          </p:spPr>
          <p:txBody>
            <a:bodyPr wrap="none" rtlCol="0">
              <a:spAutoFit/>
            </a:bodyPr>
            <a:lstStyle/>
            <a:p>
              <a:r>
                <a:rPr lang="en-US" dirty="0" smtClean="0"/>
                <a:t>814_08</a:t>
              </a:r>
              <a:endParaRPr lang="en-US" dirty="0"/>
            </a:p>
          </p:txBody>
        </p:sp>
        <p:sp>
          <p:nvSpPr>
            <p:cNvPr id="43" name="Oval 42"/>
            <p:cNvSpPr/>
            <p:nvPr/>
          </p:nvSpPr>
          <p:spPr>
            <a:xfrm>
              <a:off x="3373821" y="512545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7</a:t>
              </a:r>
            </a:p>
          </p:txBody>
        </p:sp>
      </p:grpSp>
      <p:grpSp>
        <p:nvGrpSpPr>
          <p:cNvPr id="11" name="Group 10"/>
          <p:cNvGrpSpPr/>
          <p:nvPr/>
        </p:nvGrpSpPr>
        <p:grpSpPr>
          <a:xfrm>
            <a:off x="5414682" y="4855065"/>
            <a:ext cx="2015144" cy="498994"/>
            <a:chOff x="5414682" y="4855065"/>
            <a:chExt cx="2015144" cy="498994"/>
          </a:xfrm>
        </p:grpSpPr>
        <p:cxnSp>
          <p:nvCxnSpPr>
            <p:cNvPr id="53" name="Straight Arrow Connector 52"/>
            <p:cNvCxnSpPr>
              <a:stCxn id="55" idx="2"/>
            </p:cNvCxnSpPr>
            <p:nvPr/>
          </p:nvCxnSpPr>
          <p:spPr>
            <a:xfrm flipH="1" flipV="1">
              <a:off x="5414682" y="5232514"/>
              <a:ext cx="1475648" cy="7245"/>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870506" y="4855065"/>
              <a:ext cx="954107" cy="369332"/>
            </a:xfrm>
            <a:prstGeom prst="rect">
              <a:avLst/>
            </a:prstGeom>
            <a:noFill/>
          </p:spPr>
          <p:txBody>
            <a:bodyPr wrap="none" rtlCol="0">
              <a:spAutoFit/>
            </a:bodyPr>
            <a:lstStyle/>
            <a:p>
              <a:r>
                <a:rPr lang="en-US" dirty="0" smtClean="0"/>
                <a:t>814_09</a:t>
              </a:r>
              <a:endParaRPr lang="en-US" dirty="0"/>
            </a:p>
          </p:txBody>
        </p:sp>
        <p:sp>
          <p:nvSpPr>
            <p:cNvPr id="55" name="Oval 54"/>
            <p:cNvSpPr/>
            <p:nvPr/>
          </p:nvSpPr>
          <p:spPr>
            <a:xfrm>
              <a:off x="6890330" y="512545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p>
          </p:txBody>
        </p:sp>
      </p:grpSp>
      <p:sp>
        <p:nvSpPr>
          <p:cNvPr id="51" name="Rectangle 50"/>
          <p:cNvSpPr/>
          <p:nvPr/>
        </p:nvSpPr>
        <p:spPr>
          <a:xfrm>
            <a:off x="1696816" y="3354289"/>
            <a:ext cx="2939894" cy="21022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636710" y="3235283"/>
            <a:ext cx="2937578" cy="2356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425344" y="2380996"/>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72" name="Rectangle 71"/>
          <p:cNvSpPr/>
          <p:nvPr/>
        </p:nvSpPr>
        <p:spPr>
          <a:xfrm>
            <a:off x="4072573" y="2380996"/>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73" name="Bevel 3">
            <a:extLst>
              <a:ext uri="{FF2B5EF4-FFF2-40B4-BE49-F238E27FC236}">
                <a16:creationId xmlns:a16="http://schemas.microsoft.com/office/drawing/2014/main" xmlns="" id="{9F8B8FE6-46AC-4B58-958C-69D7B3CA98A0}"/>
              </a:ext>
            </a:extLst>
          </p:cNvPr>
          <p:cNvSpPr>
            <a:spLocks noChangeArrowheads="1"/>
          </p:cNvSpPr>
          <p:nvPr/>
        </p:nvSpPr>
        <p:spPr bwMode="auto">
          <a:xfrm>
            <a:off x="575508" y="2353930"/>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cxnSp>
        <p:nvCxnSpPr>
          <p:cNvPr id="74" name="Straight Arrow Connector 73"/>
          <p:cNvCxnSpPr>
            <a:stCxn id="76" idx="6"/>
          </p:cNvCxnSpPr>
          <p:nvPr/>
        </p:nvCxnSpPr>
        <p:spPr>
          <a:xfrm>
            <a:off x="2441621" y="2484186"/>
            <a:ext cx="1529075" cy="241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2463568" y="2117267"/>
            <a:ext cx="954107" cy="369332"/>
          </a:xfrm>
          <a:prstGeom prst="rect">
            <a:avLst/>
          </a:prstGeom>
          <a:noFill/>
        </p:spPr>
        <p:txBody>
          <a:bodyPr wrap="none" rtlCol="0">
            <a:spAutoFit/>
          </a:bodyPr>
          <a:lstStyle/>
          <a:p>
            <a:r>
              <a:rPr lang="en-US" dirty="0" smtClean="0"/>
              <a:t>814_16</a:t>
            </a:r>
            <a:endParaRPr lang="en-US" dirty="0"/>
          </a:p>
        </p:txBody>
      </p:sp>
      <p:sp>
        <p:nvSpPr>
          <p:cNvPr id="76" name="Oval 75"/>
          <p:cNvSpPr/>
          <p:nvPr/>
        </p:nvSpPr>
        <p:spPr>
          <a:xfrm>
            <a:off x="1902125" y="236988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cxnSp>
        <p:nvCxnSpPr>
          <p:cNvPr id="77" name="Straight Arrow Connector 76"/>
          <p:cNvCxnSpPr/>
          <p:nvPr/>
        </p:nvCxnSpPr>
        <p:spPr>
          <a:xfrm flipH="1">
            <a:off x="1898173" y="2949230"/>
            <a:ext cx="150409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3402267" y="283489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sp>
        <p:nvSpPr>
          <p:cNvPr id="79" name="TextBox 78"/>
          <p:cNvSpPr txBox="1"/>
          <p:nvPr/>
        </p:nvSpPr>
        <p:spPr>
          <a:xfrm>
            <a:off x="2463568" y="2594644"/>
            <a:ext cx="954107" cy="369332"/>
          </a:xfrm>
          <a:prstGeom prst="rect">
            <a:avLst/>
          </a:prstGeom>
          <a:noFill/>
        </p:spPr>
        <p:txBody>
          <a:bodyPr wrap="none" rtlCol="0">
            <a:spAutoFit/>
          </a:bodyPr>
          <a:lstStyle/>
          <a:p>
            <a:r>
              <a:rPr lang="en-US" dirty="0" smtClean="0"/>
              <a:t>814_28</a:t>
            </a:r>
            <a:endParaRPr lang="en-US" dirty="0"/>
          </a:p>
        </p:txBody>
      </p:sp>
      <p:cxnSp>
        <p:nvCxnSpPr>
          <p:cNvPr id="80" name="Straight Arrow Connector 79"/>
          <p:cNvCxnSpPr>
            <a:stCxn id="82" idx="6"/>
          </p:cNvCxnSpPr>
          <p:nvPr/>
        </p:nvCxnSpPr>
        <p:spPr>
          <a:xfrm>
            <a:off x="5836130" y="2452351"/>
            <a:ext cx="1511555" cy="264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5820800" y="2101470"/>
            <a:ext cx="954107" cy="369332"/>
          </a:xfrm>
          <a:prstGeom prst="rect">
            <a:avLst/>
          </a:prstGeom>
          <a:noFill/>
        </p:spPr>
        <p:txBody>
          <a:bodyPr wrap="none" rtlCol="0">
            <a:spAutoFit/>
          </a:bodyPr>
          <a:lstStyle/>
          <a:p>
            <a:r>
              <a:rPr lang="en-US" dirty="0" smtClean="0"/>
              <a:t>814_03</a:t>
            </a:r>
            <a:endParaRPr lang="en-US" dirty="0"/>
          </a:p>
        </p:txBody>
      </p:sp>
      <p:sp>
        <p:nvSpPr>
          <p:cNvPr id="82" name="Oval 81"/>
          <p:cNvSpPr/>
          <p:nvPr/>
        </p:nvSpPr>
        <p:spPr>
          <a:xfrm>
            <a:off x="5296634" y="233805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cxnSp>
        <p:nvCxnSpPr>
          <p:cNvPr id="83" name="Straight Arrow Connector 82"/>
          <p:cNvCxnSpPr>
            <a:stCxn id="85" idx="2"/>
          </p:cNvCxnSpPr>
          <p:nvPr/>
        </p:nvCxnSpPr>
        <p:spPr>
          <a:xfrm flipH="1">
            <a:off x="5296635" y="2906039"/>
            <a:ext cx="151155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5820800" y="2538472"/>
            <a:ext cx="954107" cy="369332"/>
          </a:xfrm>
          <a:prstGeom prst="rect">
            <a:avLst/>
          </a:prstGeom>
          <a:noFill/>
        </p:spPr>
        <p:txBody>
          <a:bodyPr wrap="none" rtlCol="0">
            <a:spAutoFit/>
          </a:bodyPr>
          <a:lstStyle/>
          <a:p>
            <a:r>
              <a:rPr lang="en-US" dirty="0" smtClean="0"/>
              <a:t>814_28</a:t>
            </a:r>
            <a:endParaRPr lang="en-US" dirty="0"/>
          </a:p>
        </p:txBody>
      </p:sp>
      <p:sp>
        <p:nvSpPr>
          <p:cNvPr id="85" name="Oval 84"/>
          <p:cNvSpPr/>
          <p:nvPr/>
        </p:nvSpPr>
        <p:spPr>
          <a:xfrm>
            <a:off x="6808189" y="2782478"/>
            <a:ext cx="539496" cy="24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sp>
        <p:nvSpPr>
          <p:cNvPr id="49" name="Rectangle 48"/>
          <p:cNvSpPr/>
          <p:nvPr/>
        </p:nvSpPr>
        <p:spPr>
          <a:xfrm>
            <a:off x="1845760" y="2117265"/>
            <a:ext cx="2152489" cy="1293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264479" y="2117266"/>
            <a:ext cx="2114342" cy="12008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012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righ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right)">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1" grpId="0" animBg="1"/>
      <p:bldP spid="52" grpId="0" animBg="1"/>
      <p:bldP spid="49" grpId="0" animBg="1"/>
      <p:bldP spid="5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7616103" y="1516647"/>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61" name="Rectangle 60"/>
          <p:cNvSpPr/>
          <p:nvPr/>
        </p:nvSpPr>
        <p:spPr>
          <a:xfrm>
            <a:off x="4091633" y="1515264"/>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Move In w/ </a:t>
            </a:r>
            <a:r>
              <a:rPr lang="en-US" dirty="0" smtClean="0"/>
              <a:t>Cancel</a:t>
            </a:r>
            <a:endParaRPr lang="en-US" dirty="0"/>
          </a:p>
        </p:txBody>
      </p:sp>
      <p:sp>
        <p:nvSpPr>
          <p:cNvPr id="8" name="Bevel 3">
            <a:extLst>
              <a:ext uri="{FF2B5EF4-FFF2-40B4-BE49-F238E27FC236}">
                <a16:creationId xmlns:a16="http://schemas.microsoft.com/office/drawing/2014/main" xmlns="" id="{6D01BD35-3682-4014-91BF-5CF0170ACD99}"/>
              </a:ext>
            </a:extLst>
          </p:cNvPr>
          <p:cNvSpPr>
            <a:spLocks noChangeArrowheads="1"/>
          </p:cNvSpPr>
          <p:nvPr/>
        </p:nvSpPr>
        <p:spPr bwMode="auto">
          <a:xfrm>
            <a:off x="527688" y="1512976"/>
            <a:ext cx="1200016" cy="633602"/>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98C69604-F140-4DE2-8C42-B9F2A9217C82}" type="datetime1">
              <a:rPr lang="en-US" smtClean="0"/>
              <a:t>9/4/2018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48</a:t>
            </a:fld>
            <a:endParaRPr lang="en-US" dirty="0"/>
          </a:p>
        </p:txBody>
      </p:sp>
      <p:grpSp>
        <p:nvGrpSpPr>
          <p:cNvPr id="22" name="Group 21"/>
          <p:cNvGrpSpPr/>
          <p:nvPr/>
        </p:nvGrpSpPr>
        <p:grpSpPr>
          <a:xfrm>
            <a:off x="1800559" y="1263583"/>
            <a:ext cx="2199941" cy="463130"/>
            <a:chOff x="1800559" y="1263583"/>
            <a:chExt cx="2199941" cy="463130"/>
          </a:xfrm>
        </p:grpSpPr>
        <p:cxnSp>
          <p:nvCxnSpPr>
            <p:cNvPr id="12" name="Straight Arrow Connector 11"/>
            <p:cNvCxnSpPr>
              <a:stCxn id="51" idx="6"/>
            </p:cNvCxnSpPr>
            <p:nvPr/>
          </p:nvCxnSpPr>
          <p:spPr>
            <a:xfrm>
              <a:off x="2340055" y="1612413"/>
              <a:ext cx="1660445" cy="145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322049" y="1263583"/>
              <a:ext cx="954107" cy="369332"/>
            </a:xfrm>
            <a:prstGeom prst="rect">
              <a:avLst/>
            </a:prstGeom>
            <a:noFill/>
          </p:spPr>
          <p:txBody>
            <a:bodyPr wrap="none" rtlCol="0">
              <a:spAutoFit/>
            </a:bodyPr>
            <a:lstStyle/>
            <a:p>
              <a:r>
                <a:rPr lang="en-US" dirty="0" smtClean="0"/>
                <a:t>814_16</a:t>
              </a:r>
              <a:endParaRPr lang="en-US" dirty="0"/>
            </a:p>
          </p:txBody>
        </p:sp>
        <p:sp>
          <p:nvSpPr>
            <p:cNvPr id="51" name="Oval 50"/>
            <p:cNvSpPr/>
            <p:nvPr/>
          </p:nvSpPr>
          <p:spPr>
            <a:xfrm>
              <a:off x="1800559" y="149811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26" name="Group 25"/>
          <p:cNvGrpSpPr/>
          <p:nvPr/>
        </p:nvGrpSpPr>
        <p:grpSpPr>
          <a:xfrm>
            <a:off x="5326142" y="1261543"/>
            <a:ext cx="2193251" cy="446697"/>
            <a:chOff x="5326142" y="1261543"/>
            <a:chExt cx="2193251" cy="446697"/>
          </a:xfrm>
        </p:grpSpPr>
        <p:cxnSp>
          <p:nvCxnSpPr>
            <p:cNvPr id="18" name="Straight Arrow Connector 17"/>
            <p:cNvCxnSpPr>
              <a:stCxn id="52" idx="6"/>
            </p:cNvCxnSpPr>
            <p:nvPr/>
          </p:nvCxnSpPr>
          <p:spPr>
            <a:xfrm flipV="1">
              <a:off x="5865638" y="1613865"/>
              <a:ext cx="1653755" cy="97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888393" y="1261543"/>
              <a:ext cx="954107" cy="369332"/>
            </a:xfrm>
            <a:prstGeom prst="rect">
              <a:avLst/>
            </a:prstGeom>
            <a:noFill/>
          </p:spPr>
          <p:txBody>
            <a:bodyPr wrap="none" rtlCol="0">
              <a:spAutoFit/>
            </a:bodyPr>
            <a:lstStyle/>
            <a:p>
              <a:r>
                <a:rPr lang="en-US" dirty="0" smtClean="0"/>
                <a:t>814_03</a:t>
              </a:r>
              <a:endParaRPr lang="en-US" dirty="0"/>
            </a:p>
          </p:txBody>
        </p:sp>
        <p:sp>
          <p:nvSpPr>
            <p:cNvPr id="52" name="Oval 51"/>
            <p:cNvSpPr/>
            <p:nvPr/>
          </p:nvSpPr>
          <p:spPr>
            <a:xfrm>
              <a:off x="5326142" y="1521433"/>
              <a:ext cx="539496" cy="1868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28" name="Group 27"/>
          <p:cNvGrpSpPr/>
          <p:nvPr/>
        </p:nvGrpSpPr>
        <p:grpSpPr>
          <a:xfrm>
            <a:off x="5332015" y="1782085"/>
            <a:ext cx="2144596" cy="470398"/>
            <a:chOff x="5332015" y="1782085"/>
            <a:chExt cx="2144596" cy="470398"/>
          </a:xfrm>
        </p:grpSpPr>
        <p:sp>
          <p:nvSpPr>
            <p:cNvPr id="23" name="TextBox 22"/>
            <p:cNvSpPr txBox="1"/>
            <p:nvPr/>
          </p:nvSpPr>
          <p:spPr>
            <a:xfrm>
              <a:off x="5982348" y="1782085"/>
              <a:ext cx="954107" cy="369332"/>
            </a:xfrm>
            <a:prstGeom prst="rect">
              <a:avLst/>
            </a:prstGeom>
            <a:noFill/>
          </p:spPr>
          <p:txBody>
            <a:bodyPr wrap="none" rtlCol="0">
              <a:spAutoFit/>
            </a:bodyPr>
            <a:lstStyle/>
            <a:p>
              <a:pPr algn="r"/>
              <a:r>
                <a:rPr lang="en-US" dirty="0" smtClean="0"/>
                <a:t>814_04</a:t>
              </a:r>
              <a:endParaRPr lang="en-US" dirty="0"/>
            </a:p>
          </p:txBody>
        </p:sp>
        <p:cxnSp>
          <p:nvCxnSpPr>
            <p:cNvPr id="24" name="Straight Arrow Connector 23"/>
            <p:cNvCxnSpPr>
              <a:stCxn id="53" idx="2"/>
            </p:cNvCxnSpPr>
            <p:nvPr/>
          </p:nvCxnSpPr>
          <p:spPr>
            <a:xfrm flipH="1" flipV="1">
              <a:off x="5332015" y="2135415"/>
              <a:ext cx="1605100" cy="276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6937115" y="202388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27" name="Group 26"/>
          <p:cNvGrpSpPr/>
          <p:nvPr/>
        </p:nvGrpSpPr>
        <p:grpSpPr>
          <a:xfrm>
            <a:off x="1801209" y="1788045"/>
            <a:ext cx="2154598" cy="467867"/>
            <a:chOff x="1801209" y="1788045"/>
            <a:chExt cx="2154598" cy="467867"/>
          </a:xfrm>
        </p:grpSpPr>
        <p:sp>
          <p:nvSpPr>
            <p:cNvPr id="19" name="TextBox 18"/>
            <p:cNvSpPr txBox="1"/>
            <p:nvPr/>
          </p:nvSpPr>
          <p:spPr>
            <a:xfrm>
              <a:off x="2459728" y="1788045"/>
              <a:ext cx="954107" cy="369332"/>
            </a:xfrm>
            <a:prstGeom prst="rect">
              <a:avLst/>
            </a:prstGeom>
            <a:noFill/>
          </p:spPr>
          <p:txBody>
            <a:bodyPr wrap="none" rtlCol="0">
              <a:spAutoFit/>
            </a:bodyPr>
            <a:lstStyle/>
            <a:p>
              <a:pPr algn="r"/>
              <a:r>
                <a:rPr lang="en-US" dirty="0" smtClean="0"/>
                <a:t>814_05</a:t>
              </a:r>
              <a:endParaRPr lang="en-US" dirty="0"/>
            </a:p>
          </p:txBody>
        </p:sp>
        <p:cxnSp>
          <p:nvCxnSpPr>
            <p:cNvPr id="20" name="Straight Arrow Connector 19"/>
            <p:cNvCxnSpPr>
              <a:stCxn id="54" idx="2"/>
            </p:cNvCxnSpPr>
            <p:nvPr/>
          </p:nvCxnSpPr>
          <p:spPr>
            <a:xfrm flipH="1">
              <a:off x="1801209" y="2141612"/>
              <a:ext cx="1615102" cy="496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3416311" y="202731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grpSp>
        <p:nvGrpSpPr>
          <p:cNvPr id="35" name="Group 34"/>
          <p:cNvGrpSpPr/>
          <p:nvPr/>
        </p:nvGrpSpPr>
        <p:grpSpPr>
          <a:xfrm>
            <a:off x="5317785" y="2301585"/>
            <a:ext cx="2151817" cy="468716"/>
            <a:chOff x="5317785" y="2301585"/>
            <a:chExt cx="2151817" cy="468716"/>
          </a:xfrm>
        </p:grpSpPr>
        <p:cxnSp>
          <p:nvCxnSpPr>
            <p:cNvPr id="30" name="Straight Arrow Connector 29"/>
            <p:cNvCxnSpPr>
              <a:stCxn id="55" idx="2"/>
            </p:cNvCxnSpPr>
            <p:nvPr/>
          </p:nvCxnSpPr>
          <p:spPr>
            <a:xfrm flipH="1">
              <a:off x="5317785" y="2656001"/>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982348" y="2301585"/>
              <a:ext cx="954107" cy="369332"/>
            </a:xfrm>
            <a:prstGeom prst="rect">
              <a:avLst/>
            </a:prstGeom>
            <a:noFill/>
          </p:spPr>
          <p:txBody>
            <a:bodyPr wrap="none" rtlCol="0">
              <a:spAutoFit/>
            </a:bodyPr>
            <a:lstStyle/>
            <a:p>
              <a:pPr algn="r"/>
              <a:r>
                <a:rPr lang="en-US" dirty="0" smtClean="0"/>
                <a:t>867_02</a:t>
              </a:r>
              <a:endParaRPr lang="en-US" dirty="0"/>
            </a:p>
          </p:txBody>
        </p:sp>
        <p:sp>
          <p:nvSpPr>
            <p:cNvPr id="55" name="Oval 54"/>
            <p:cNvSpPr/>
            <p:nvPr/>
          </p:nvSpPr>
          <p:spPr>
            <a:xfrm>
              <a:off x="6930106" y="254170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grpSp>
      <p:grpSp>
        <p:nvGrpSpPr>
          <p:cNvPr id="32" name="Group 31"/>
          <p:cNvGrpSpPr/>
          <p:nvPr/>
        </p:nvGrpSpPr>
        <p:grpSpPr>
          <a:xfrm>
            <a:off x="1801209" y="2308793"/>
            <a:ext cx="2163638" cy="473140"/>
            <a:chOff x="1801209" y="2308793"/>
            <a:chExt cx="2163638" cy="473140"/>
          </a:xfrm>
        </p:grpSpPr>
        <p:cxnSp>
          <p:nvCxnSpPr>
            <p:cNvPr id="25" name="Straight Arrow Connector 24"/>
            <p:cNvCxnSpPr>
              <a:stCxn id="56" idx="2"/>
            </p:cNvCxnSpPr>
            <p:nvPr/>
          </p:nvCxnSpPr>
          <p:spPr>
            <a:xfrm flipH="1">
              <a:off x="1801209" y="2667633"/>
              <a:ext cx="1624142" cy="1385"/>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455005" y="2308793"/>
              <a:ext cx="954107" cy="369332"/>
            </a:xfrm>
            <a:prstGeom prst="rect">
              <a:avLst/>
            </a:prstGeom>
            <a:noFill/>
          </p:spPr>
          <p:txBody>
            <a:bodyPr wrap="none" rtlCol="0">
              <a:spAutoFit/>
            </a:bodyPr>
            <a:lstStyle/>
            <a:p>
              <a:pPr algn="r"/>
              <a:r>
                <a:rPr lang="en-US" dirty="0" smtClean="0"/>
                <a:t>867_02</a:t>
              </a:r>
              <a:endParaRPr lang="en-US" dirty="0"/>
            </a:p>
          </p:txBody>
        </p:sp>
        <p:sp>
          <p:nvSpPr>
            <p:cNvPr id="56" name="Oval 55"/>
            <p:cNvSpPr/>
            <p:nvPr/>
          </p:nvSpPr>
          <p:spPr>
            <a:xfrm>
              <a:off x="3425351" y="255333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6</a:t>
              </a:r>
              <a:endParaRPr lang="en-US" sz="1400" dirty="0"/>
            </a:p>
          </p:txBody>
        </p:sp>
      </p:grpSp>
      <p:grpSp>
        <p:nvGrpSpPr>
          <p:cNvPr id="38" name="Group 37"/>
          <p:cNvGrpSpPr/>
          <p:nvPr/>
        </p:nvGrpSpPr>
        <p:grpSpPr>
          <a:xfrm>
            <a:off x="1806674" y="2921577"/>
            <a:ext cx="2193826" cy="461834"/>
            <a:chOff x="1806674" y="2921577"/>
            <a:chExt cx="2193826" cy="461834"/>
          </a:xfrm>
        </p:grpSpPr>
        <p:cxnSp>
          <p:nvCxnSpPr>
            <p:cNvPr id="33" name="Straight Arrow Connector 32"/>
            <p:cNvCxnSpPr>
              <a:stCxn id="57" idx="6"/>
            </p:cNvCxnSpPr>
            <p:nvPr/>
          </p:nvCxnSpPr>
          <p:spPr>
            <a:xfrm>
              <a:off x="2346170" y="3269111"/>
              <a:ext cx="1654330" cy="748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333653" y="2921577"/>
              <a:ext cx="954107" cy="369332"/>
            </a:xfrm>
            <a:prstGeom prst="rect">
              <a:avLst/>
            </a:prstGeom>
            <a:noFill/>
          </p:spPr>
          <p:txBody>
            <a:bodyPr wrap="none" rtlCol="0">
              <a:spAutoFit/>
            </a:bodyPr>
            <a:lstStyle/>
            <a:p>
              <a:r>
                <a:rPr lang="en-US" dirty="0" smtClean="0"/>
                <a:t>814_08</a:t>
              </a:r>
              <a:endParaRPr lang="en-US" dirty="0"/>
            </a:p>
          </p:txBody>
        </p:sp>
        <p:sp>
          <p:nvSpPr>
            <p:cNvPr id="57" name="Oval 56"/>
            <p:cNvSpPr/>
            <p:nvPr/>
          </p:nvSpPr>
          <p:spPr>
            <a:xfrm>
              <a:off x="1806674" y="315481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7</a:t>
              </a:r>
              <a:endParaRPr lang="en-US" sz="1400" dirty="0"/>
            </a:p>
          </p:txBody>
        </p:sp>
      </p:grpSp>
      <p:grpSp>
        <p:nvGrpSpPr>
          <p:cNvPr id="43" name="Group 42"/>
          <p:cNvGrpSpPr/>
          <p:nvPr/>
        </p:nvGrpSpPr>
        <p:grpSpPr>
          <a:xfrm>
            <a:off x="5317784" y="2940627"/>
            <a:ext cx="2199293" cy="471499"/>
            <a:chOff x="5317784" y="2940627"/>
            <a:chExt cx="2199293" cy="471499"/>
          </a:xfrm>
        </p:grpSpPr>
        <p:cxnSp>
          <p:nvCxnSpPr>
            <p:cNvPr id="36" name="Straight Arrow Connector 35"/>
            <p:cNvCxnSpPr>
              <a:stCxn id="58" idx="6"/>
            </p:cNvCxnSpPr>
            <p:nvPr/>
          </p:nvCxnSpPr>
          <p:spPr>
            <a:xfrm flipV="1">
              <a:off x="5857280" y="3274772"/>
              <a:ext cx="1659797" cy="23054"/>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875158" y="2940627"/>
              <a:ext cx="954107" cy="369332"/>
            </a:xfrm>
            <a:prstGeom prst="rect">
              <a:avLst/>
            </a:prstGeom>
            <a:noFill/>
          </p:spPr>
          <p:txBody>
            <a:bodyPr wrap="none" rtlCol="0">
              <a:spAutoFit/>
            </a:bodyPr>
            <a:lstStyle/>
            <a:p>
              <a:r>
                <a:rPr lang="en-US" dirty="0" smtClean="0"/>
                <a:t>814_08</a:t>
              </a:r>
              <a:endParaRPr lang="en-US" dirty="0"/>
            </a:p>
          </p:txBody>
        </p:sp>
        <p:sp>
          <p:nvSpPr>
            <p:cNvPr id="58" name="Oval 57"/>
            <p:cNvSpPr/>
            <p:nvPr/>
          </p:nvSpPr>
          <p:spPr>
            <a:xfrm>
              <a:off x="5317784" y="318352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8</a:t>
              </a:r>
              <a:endParaRPr lang="en-US" sz="1400" dirty="0"/>
            </a:p>
          </p:txBody>
        </p:sp>
      </p:grpSp>
      <p:grpSp>
        <p:nvGrpSpPr>
          <p:cNvPr id="46" name="Group 45"/>
          <p:cNvGrpSpPr/>
          <p:nvPr/>
        </p:nvGrpSpPr>
        <p:grpSpPr>
          <a:xfrm>
            <a:off x="5317785" y="3516353"/>
            <a:ext cx="2171018" cy="478323"/>
            <a:chOff x="5317785" y="3516353"/>
            <a:chExt cx="2171018" cy="478323"/>
          </a:xfrm>
        </p:grpSpPr>
        <p:cxnSp>
          <p:nvCxnSpPr>
            <p:cNvPr id="37" name="Straight Arrow Connector 36"/>
            <p:cNvCxnSpPr>
              <a:stCxn id="59" idx="2"/>
            </p:cNvCxnSpPr>
            <p:nvPr/>
          </p:nvCxnSpPr>
          <p:spPr>
            <a:xfrm flipH="1" flipV="1">
              <a:off x="5317785" y="3878548"/>
              <a:ext cx="1631522" cy="182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982348" y="3516353"/>
              <a:ext cx="954107" cy="369332"/>
            </a:xfrm>
            <a:prstGeom prst="rect">
              <a:avLst/>
            </a:prstGeom>
            <a:noFill/>
          </p:spPr>
          <p:txBody>
            <a:bodyPr wrap="none" rtlCol="0">
              <a:spAutoFit/>
            </a:bodyPr>
            <a:lstStyle/>
            <a:p>
              <a:pPr algn="r"/>
              <a:r>
                <a:rPr lang="en-US" dirty="0" smtClean="0"/>
                <a:t>814_09</a:t>
              </a:r>
              <a:endParaRPr lang="en-US" dirty="0"/>
            </a:p>
          </p:txBody>
        </p:sp>
        <p:sp>
          <p:nvSpPr>
            <p:cNvPr id="59" name="Oval 58"/>
            <p:cNvSpPr/>
            <p:nvPr/>
          </p:nvSpPr>
          <p:spPr>
            <a:xfrm>
              <a:off x="6949307" y="376607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9</a:t>
              </a:r>
              <a:endParaRPr lang="en-US" sz="1400" dirty="0"/>
            </a:p>
          </p:txBody>
        </p:sp>
      </p:grpSp>
      <p:grpSp>
        <p:nvGrpSpPr>
          <p:cNvPr id="45" name="Group 44"/>
          <p:cNvGrpSpPr/>
          <p:nvPr/>
        </p:nvGrpSpPr>
        <p:grpSpPr>
          <a:xfrm>
            <a:off x="1801208" y="3519350"/>
            <a:ext cx="2172115" cy="467937"/>
            <a:chOff x="1801208" y="3519350"/>
            <a:chExt cx="2172115" cy="467937"/>
          </a:xfrm>
        </p:grpSpPr>
        <p:cxnSp>
          <p:nvCxnSpPr>
            <p:cNvPr id="34" name="Straight Arrow Connector 33"/>
            <p:cNvCxnSpPr>
              <a:stCxn id="60" idx="2"/>
            </p:cNvCxnSpPr>
            <p:nvPr/>
          </p:nvCxnSpPr>
          <p:spPr>
            <a:xfrm flipH="1">
              <a:off x="1801208" y="3871606"/>
              <a:ext cx="1622845" cy="877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469946" y="3519350"/>
              <a:ext cx="954107" cy="369332"/>
            </a:xfrm>
            <a:prstGeom prst="rect">
              <a:avLst/>
            </a:prstGeom>
            <a:noFill/>
          </p:spPr>
          <p:txBody>
            <a:bodyPr wrap="none" rtlCol="0">
              <a:spAutoFit/>
            </a:bodyPr>
            <a:lstStyle/>
            <a:p>
              <a:pPr algn="r"/>
              <a:r>
                <a:rPr lang="en-US" dirty="0" smtClean="0"/>
                <a:t>814_09</a:t>
              </a:r>
              <a:endParaRPr lang="en-US" dirty="0"/>
            </a:p>
          </p:txBody>
        </p:sp>
        <p:sp>
          <p:nvSpPr>
            <p:cNvPr id="60" name="Oval 59"/>
            <p:cNvSpPr/>
            <p:nvPr/>
          </p:nvSpPr>
          <p:spPr>
            <a:xfrm>
              <a:off x="3424053" y="3755925"/>
              <a:ext cx="549270" cy="231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10</a:t>
              </a:r>
            </a:p>
          </p:txBody>
        </p:sp>
      </p:grpSp>
      <p:sp>
        <p:nvSpPr>
          <p:cNvPr id="70" name="Rounded Rectangular Callout 69"/>
          <p:cNvSpPr/>
          <p:nvPr/>
        </p:nvSpPr>
        <p:spPr>
          <a:xfrm>
            <a:off x="341763" y="2769460"/>
            <a:ext cx="1190781" cy="828132"/>
          </a:xfrm>
          <a:prstGeom prst="wedgeRoundRectCallout">
            <a:avLst>
              <a:gd name="adj1" fmla="val 69639"/>
              <a:gd name="adj2" fmla="val -19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Customer </a:t>
            </a:r>
            <a:r>
              <a:rPr lang="en-US" sz="1600" dirty="0" smtClean="0"/>
              <a:t>cancels MVI</a:t>
            </a:r>
            <a:endParaRPr lang="en-US" sz="1600" dirty="0"/>
          </a:p>
        </p:txBody>
      </p:sp>
      <p:sp>
        <p:nvSpPr>
          <p:cNvPr id="16" name="Rectangle 15"/>
          <p:cNvSpPr/>
          <p:nvPr/>
        </p:nvSpPr>
        <p:spPr>
          <a:xfrm>
            <a:off x="1727704" y="1066800"/>
            <a:ext cx="2272796"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5299688" y="1244533"/>
            <a:ext cx="2272796"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86002" y="2475026"/>
            <a:ext cx="2428597" cy="1786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556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7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right)">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right)">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right)">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right)">
                                      <p:cBhvr>
                                        <p:cTn id="40" dur="5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fade">
                                      <p:cBhvr>
                                        <p:cTn id="45" dur="500"/>
                                        <p:tgtEl>
                                          <p:spTgt spid="70"/>
                                        </p:tgtEl>
                                      </p:cBhvr>
                                    </p:animEffect>
                                  </p:childTnLst>
                                </p:cTn>
                              </p:par>
                              <p:par>
                                <p:cTn id="46" presetID="22" presetClass="entr" presetSubtype="8" fill="hold"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left)">
                                      <p:cBhvr>
                                        <p:cTn id="48" dur="500"/>
                                        <p:tgtEl>
                                          <p:spTgt spid="3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nodeType="click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wipe(right)">
                                      <p:cBhvr>
                                        <p:cTn id="58" dur="500"/>
                                        <p:tgtEl>
                                          <p:spTgt spid="4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nodeType="click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right)">
                                      <p:cBhvr>
                                        <p:cTn id="6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6" grpId="0" animBg="1"/>
      <p:bldP spid="72" grpId="0" animBg="1"/>
      <p:bldP spid="7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7616103" y="1516647"/>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61" name="Rectangle 60"/>
          <p:cNvSpPr/>
          <p:nvPr/>
        </p:nvSpPr>
        <p:spPr>
          <a:xfrm>
            <a:off x="4091633" y="1515264"/>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Move In w/ Date </a:t>
            </a:r>
            <a:r>
              <a:rPr lang="en-US" dirty="0" smtClean="0"/>
              <a:t>Change</a:t>
            </a:r>
            <a:endParaRPr lang="en-US" dirty="0"/>
          </a:p>
        </p:txBody>
      </p:sp>
      <p:sp>
        <p:nvSpPr>
          <p:cNvPr id="8" name="Bevel 3">
            <a:extLst>
              <a:ext uri="{FF2B5EF4-FFF2-40B4-BE49-F238E27FC236}">
                <a16:creationId xmlns:a16="http://schemas.microsoft.com/office/drawing/2014/main" xmlns="" id="{6D01BD35-3682-4014-91BF-5CF0170ACD99}"/>
              </a:ext>
            </a:extLst>
          </p:cNvPr>
          <p:cNvSpPr>
            <a:spLocks noChangeArrowheads="1"/>
          </p:cNvSpPr>
          <p:nvPr/>
        </p:nvSpPr>
        <p:spPr bwMode="auto">
          <a:xfrm>
            <a:off x="527688" y="1512976"/>
            <a:ext cx="1200016" cy="633602"/>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 name="Bevel 3">
            <a:extLst>
              <a:ext uri="{FF2B5EF4-FFF2-40B4-BE49-F238E27FC236}">
                <a16:creationId xmlns:a16="http://schemas.microsoft.com/office/drawing/2014/main" xmlns="" id="{37B55F6C-CEDA-46DE-A473-06F05FB6ED6E}"/>
              </a:ext>
            </a:extLst>
          </p:cNvPr>
          <p:cNvSpPr>
            <a:spLocks noChangeArrowheads="1"/>
          </p:cNvSpPr>
          <p:nvPr/>
        </p:nvSpPr>
        <p:spPr bwMode="auto">
          <a:xfrm>
            <a:off x="527688" y="5348051"/>
            <a:ext cx="1219200" cy="827088"/>
          </a:xfrm>
          <a:prstGeom prst="bevel">
            <a:avLst>
              <a:gd name="adj" fmla="val 12500"/>
            </a:avLst>
          </a:prstGeom>
          <a:solidFill>
            <a:schemeClr val="accent6">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
        <p:nvSpPr>
          <p:cNvPr id="3" name="Date Placeholder 2"/>
          <p:cNvSpPr>
            <a:spLocks noGrp="1"/>
          </p:cNvSpPr>
          <p:nvPr>
            <p:ph type="dt" sz="half" idx="10"/>
          </p:nvPr>
        </p:nvSpPr>
        <p:spPr/>
        <p:txBody>
          <a:bodyPr/>
          <a:lstStyle/>
          <a:p>
            <a:fld id="{98C69604-F140-4DE2-8C42-B9F2A9217C82}" type="datetime1">
              <a:rPr lang="en-US" smtClean="0"/>
              <a:t>9/4/2018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49</a:t>
            </a:fld>
            <a:endParaRPr lang="en-US" dirty="0"/>
          </a:p>
        </p:txBody>
      </p:sp>
      <p:grpSp>
        <p:nvGrpSpPr>
          <p:cNvPr id="4" name="Group 3"/>
          <p:cNvGrpSpPr/>
          <p:nvPr/>
        </p:nvGrpSpPr>
        <p:grpSpPr>
          <a:xfrm>
            <a:off x="1800559" y="1244568"/>
            <a:ext cx="2199941" cy="482145"/>
            <a:chOff x="1800559" y="1244568"/>
            <a:chExt cx="2199941" cy="482145"/>
          </a:xfrm>
        </p:grpSpPr>
        <p:cxnSp>
          <p:nvCxnSpPr>
            <p:cNvPr id="12" name="Straight Arrow Connector 11"/>
            <p:cNvCxnSpPr>
              <a:stCxn id="51" idx="6"/>
            </p:cNvCxnSpPr>
            <p:nvPr/>
          </p:nvCxnSpPr>
          <p:spPr>
            <a:xfrm>
              <a:off x="2340055" y="1612413"/>
              <a:ext cx="1660445" cy="145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362502" y="1244568"/>
              <a:ext cx="1146468" cy="369332"/>
            </a:xfrm>
            <a:prstGeom prst="rect">
              <a:avLst/>
            </a:prstGeom>
            <a:noFill/>
          </p:spPr>
          <p:txBody>
            <a:bodyPr wrap="none" rtlCol="0">
              <a:spAutoFit/>
            </a:bodyPr>
            <a:lstStyle/>
            <a:p>
              <a:r>
                <a:rPr lang="en-US" dirty="0" smtClean="0"/>
                <a:t>814_16   </a:t>
              </a:r>
              <a:endParaRPr lang="en-US" dirty="0"/>
            </a:p>
          </p:txBody>
        </p:sp>
        <p:sp>
          <p:nvSpPr>
            <p:cNvPr id="51" name="Oval 50"/>
            <p:cNvSpPr/>
            <p:nvPr/>
          </p:nvSpPr>
          <p:spPr>
            <a:xfrm>
              <a:off x="1800559" y="149811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5" name="Group 4"/>
          <p:cNvGrpSpPr/>
          <p:nvPr/>
        </p:nvGrpSpPr>
        <p:grpSpPr>
          <a:xfrm>
            <a:off x="5326142" y="1248165"/>
            <a:ext cx="2193251" cy="460075"/>
            <a:chOff x="5326142" y="1248165"/>
            <a:chExt cx="2193251" cy="460075"/>
          </a:xfrm>
        </p:grpSpPr>
        <p:cxnSp>
          <p:nvCxnSpPr>
            <p:cNvPr id="18" name="Straight Arrow Connector 17"/>
            <p:cNvCxnSpPr>
              <a:stCxn id="52" idx="6"/>
            </p:cNvCxnSpPr>
            <p:nvPr/>
          </p:nvCxnSpPr>
          <p:spPr>
            <a:xfrm flipV="1">
              <a:off x="5865638" y="1613865"/>
              <a:ext cx="1653755" cy="97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883227" y="1248165"/>
              <a:ext cx="954107" cy="369332"/>
            </a:xfrm>
            <a:prstGeom prst="rect">
              <a:avLst/>
            </a:prstGeom>
            <a:noFill/>
          </p:spPr>
          <p:txBody>
            <a:bodyPr wrap="none" rtlCol="0">
              <a:spAutoFit/>
            </a:bodyPr>
            <a:lstStyle/>
            <a:p>
              <a:r>
                <a:rPr lang="en-US" dirty="0" smtClean="0"/>
                <a:t>814_03</a:t>
              </a:r>
              <a:endParaRPr lang="en-US" dirty="0"/>
            </a:p>
          </p:txBody>
        </p:sp>
        <p:sp>
          <p:nvSpPr>
            <p:cNvPr id="52" name="Oval 51"/>
            <p:cNvSpPr/>
            <p:nvPr/>
          </p:nvSpPr>
          <p:spPr>
            <a:xfrm>
              <a:off x="5326142" y="1521433"/>
              <a:ext cx="539496" cy="1868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9" name="Group 8"/>
          <p:cNvGrpSpPr/>
          <p:nvPr/>
        </p:nvGrpSpPr>
        <p:grpSpPr>
          <a:xfrm>
            <a:off x="5332015" y="1761514"/>
            <a:ext cx="2144596" cy="490969"/>
            <a:chOff x="5332015" y="1761514"/>
            <a:chExt cx="2144596" cy="490969"/>
          </a:xfrm>
        </p:grpSpPr>
        <p:sp>
          <p:nvSpPr>
            <p:cNvPr id="23" name="TextBox 22"/>
            <p:cNvSpPr txBox="1"/>
            <p:nvPr/>
          </p:nvSpPr>
          <p:spPr>
            <a:xfrm>
              <a:off x="5975999" y="1761514"/>
              <a:ext cx="954107" cy="369332"/>
            </a:xfrm>
            <a:prstGeom prst="rect">
              <a:avLst/>
            </a:prstGeom>
            <a:noFill/>
          </p:spPr>
          <p:txBody>
            <a:bodyPr wrap="none" rtlCol="0">
              <a:spAutoFit/>
            </a:bodyPr>
            <a:lstStyle/>
            <a:p>
              <a:pPr algn="r"/>
              <a:r>
                <a:rPr lang="en-US" dirty="0" smtClean="0"/>
                <a:t>814_04</a:t>
              </a:r>
              <a:endParaRPr lang="en-US" dirty="0"/>
            </a:p>
          </p:txBody>
        </p:sp>
        <p:cxnSp>
          <p:nvCxnSpPr>
            <p:cNvPr id="24" name="Straight Arrow Connector 23"/>
            <p:cNvCxnSpPr>
              <a:stCxn id="53" idx="2"/>
            </p:cNvCxnSpPr>
            <p:nvPr/>
          </p:nvCxnSpPr>
          <p:spPr>
            <a:xfrm flipH="1" flipV="1">
              <a:off x="5332015" y="2135415"/>
              <a:ext cx="1605100" cy="276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6937115" y="202388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10" name="Group 9"/>
          <p:cNvGrpSpPr/>
          <p:nvPr/>
        </p:nvGrpSpPr>
        <p:grpSpPr>
          <a:xfrm>
            <a:off x="1801209" y="1773820"/>
            <a:ext cx="2154598" cy="482092"/>
            <a:chOff x="1801209" y="1773820"/>
            <a:chExt cx="2154598" cy="482092"/>
          </a:xfrm>
        </p:grpSpPr>
        <p:sp>
          <p:nvSpPr>
            <p:cNvPr id="19" name="TextBox 18"/>
            <p:cNvSpPr txBox="1"/>
            <p:nvPr/>
          </p:nvSpPr>
          <p:spPr>
            <a:xfrm>
              <a:off x="2415661" y="1773820"/>
              <a:ext cx="996422" cy="369332"/>
            </a:xfrm>
            <a:prstGeom prst="rect">
              <a:avLst/>
            </a:prstGeom>
            <a:noFill/>
          </p:spPr>
          <p:txBody>
            <a:bodyPr wrap="square" rtlCol="0">
              <a:spAutoFit/>
            </a:bodyPr>
            <a:lstStyle/>
            <a:p>
              <a:pPr algn="r"/>
              <a:r>
                <a:rPr lang="en-US" dirty="0" smtClean="0"/>
                <a:t>814_05   </a:t>
              </a:r>
              <a:endParaRPr lang="en-US" dirty="0"/>
            </a:p>
          </p:txBody>
        </p:sp>
        <p:cxnSp>
          <p:nvCxnSpPr>
            <p:cNvPr id="20" name="Straight Arrow Connector 19"/>
            <p:cNvCxnSpPr>
              <a:stCxn id="54" idx="2"/>
            </p:cNvCxnSpPr>
            <p:nvPr/>
          </p:nvCxnSpPr>
          <p:spPr>
            <a:xfrm flipH="1">
              <a:off x="1801209" y="2141612"/>
              <a:ext cx="1615102" cy="496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3416311" y="202731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grpSp>
        <p:nvGrpSpPr>
          <p:cNvPr id="14" name="Group 13"/>
          <p:cNvGrpSpPr/>
          <p:nvPr/>
        </p:nvGrpSpPr>
        <p:grpSpPr>
          <a:xfrm>
            <a:off x="5317785" y="2297312"/>
            <a:ext cx="2151817" cy="472989"/>
            <a:chOff x="5317785" y="2297312"/>
            <a:chExt cx="2151817" cy="472989"/>
          </a:xfrm>
        </p:grpSpPr>
        <p:cxnSp>
          <p:nvCxnSpPr>
            <p:cNvPr id="30" name="Straight Arrow Connector 29"/>
            <p:cNvCxnSpPr>
              <a:stCxn id="55" idx="2"/>
            </p:cNvCxnSpPr>
            <p:nvPr/>
          </p:nvCxnSpPr>
          <p:spPr>
            <a:xfrm flipH="1">
              <a:off x="5317785" y="2656001"/>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975998" y="2297312"/>
              <a:ext cx="954107" cy="369332"/>
            </a:xfrm>
            <a:prstGeom prst="rect">
              <a:avLst/>
            </a:prstGeom>
            <a:noFill/>
          </p:spPr>
          <p:txBody>
            <a:bodyPr wrap="none" rtlCol="0">
              <a:spAutoFit/>
            </a:bodyPr>
            <a:lstStyle/>
            <a:p>
              <a:pPr algn="r"/>
              <a:r>
                <a:rPr lang="en-US" dirty="0" smtClean="0"/>
                <a:t>867_02</a:t>
              </a:r>
              <a:endParaRPr lang="en-US" dirty="0"/>
            </a:p>
          </p:txBody>
        </p:sp>
        <p:sp>
          <p:nvSpPr>
            <p:cNvPr id="55" name="Oval 54"/>
            <p:cNvSpPr/>
            <p:nvPr/>
          </p:nvSpPr>
          <p:spPr>
            <a:xfrm>
              <a:off x="6930106" y="254170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grpSp>
      <p:grpSp>
        <p:nvGrpSpPr>
          <p:cNvPr id="15" name="Group 14"/>
          <p:cNvGrpSpPr/>
          <p:nvPr/>
        </p:nvGrpSpPr>
        <p:grpSpPr>
          <a:xfrm>
            <a:off x="1801209" y="2306525"/>
            <a:ext cx="2163638" cy="475408"/>
            <a:chOff x="1801209" y="2306525"/>
            <a:chExt cx="2163638" cy="475408"/>
          </a:xfrm>
        </p:grpSpPr>
        <p:cxnSp>
          <p:nvCxnSpPr>
            <p:cNvPr id="25" name="Straight Arrow Connector 24"/>
            <p:cNvCxnSpPr>
              <a:stCxn id="56" idx="2"/>
            </p:cNvCxnSpPr>
            <p:nvPr/>
          </p:nvCxnSpPr>
          <p:spPr>
            <a:xfrm flipH="1">
              <a:off x="1801209" y="2667633"/>
              <a:ext cx="1624142" cy="1385"/>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457976" y="2306525"/>
              <a:ext cx="954107" cy="369332"/>
            </a:xfrm>
            <a:prstGeom prst="rect">
              <a:avLst/>
            </a:prstGeom>
            <a:noFill/>
          </p:spPr>
          <p:txBody>
            <a:bodyPr wrap="none" rtlCol="0">
              <a:spAutoFit/>
            </a:bodyPr>
            <a:lstStyle/>
            <a:p>
              <a:pPr algn="r"/>
              <a:r>
                <a:rPr lang="en-US" dirty="0" smtClean="0"/>
                <a:t>867_02</a:t>
              </a:r>
              <a:endParaRPr lang="en-US" dirty="0"/>
            </a:p>
          </p:txBody>
        </p:sp>
        <p:sp>
          <p:nvSpPr>
            <p:cNvPr id="56" name="Oval 55"/>
            <p:cNvSpPr/>
            <p:nvPr/>
          </p:nvSpPr>
          <p:spPr>
            <a:xfrm>
              <a:off x="3425351" y="255333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6</a:t>
              </a:r>
              <a:endParaRPr lang="en-US" sz="1400" dirty="0"/>
            </a:p>
          </p:txBody>
        </p:sp>
      </p:grpSp>
      <p:grpSp>
        <p:nvGrpSpPr>
          <p:cNvPr id="16" name="Group 15"/>
          <p:cNvGrpSpPr/>
          <p:nvPr/>
        </p:nvGrpSpPr>
        <p:grpSpPr>
          <a:xfrm>
            <a:off x="1806674" y="2913700"/>
            <a:ext cx="2193826" cy="469711"/>
            <a:chOff x="1806674" y="2913700"/>
            <a:chExt cx="2193826" cy="469711"/>
          </a:xfrm>
        </p:grpSpPr>
        <p:cxnSp>
          <p:nvCxnSpPr>
            <p:cNvPr id="33" name="Straight Arrow Connector 32"/>
            <p:cNvCxnSpPr>
              <a:stCxn id="57" idx="6"/>
            </p:cNvCxnSpPr>
            <p:nvPr/>
          </p:nvCxnSpPr>
          <p:spPr>
            <a:xfrm>
              <a:off x="2346170" y="3269111"/>
              <a:ext cx="1654330" cy="748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355480" y="2913700"/>
              <a:ext cx="954107" cy="369332"/>
            </a:xfrm>
            <a:prstGeom prst="rect">
              <a:avLst/>
            </a:prstGeom>
            <a:noFill/>
          </p:spPr>
          <p:txBody>
            <a:bodyPr wrap="none" rtlCol="0">
              <a:spAutoFit/>
            </a:bodyPr>
            <a:lstStyle/>
            <a:p>
              <a:r>
                <a:rPr lang="en-US" dirty="0" smtClean="0"/>
                <a:t>814_12</a:t>
              </a:r>
              <a:endParaRPr lang="en-US" dirty="0"/>
            </a:p>
          </p:txBody>
        </p:sp>
        <p:sp>
          <p:nvSpPr>
            <p:cNvPr id="57" name="Oval 56"/>
            <p:cNvSpPr/>
            <p:nvPr/>
          </p:nvSpPr>
          <p:spPr>
            <a:xfrm>
              <a:off x="1806674" y="315481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7</a:t>
              </a:r>
              <a:endParaRPr lang="en-US" sz="1400" dirty="0"/>
            </a:p>
          </p:txBody>
        </p:sp>
      </p:grpSp>
      <p:grpSp>
        <p:nvGrpSpPr>
          <p:cNvPr id="17" name="Group 16"/>
          <p:cNvGrpSpPr/>
          <p:nvPr/>
        </p:nvGrpSpPr>
        <p:grpSpPr>
          <a:xfrm>
            <a:off x="5317784" y="2929876"/>
            <a:ext cx="2199293" cy="482250"/>
            <a:chOff x="5317784" y="2929876"/>
            <a:chExt cx="2199293" cy="482250"/>
          </a:xfrm>
        </p:grpSpPr>
        <p:cxnSp>
          <p:nvCxnSpPr>
            <p:cNvPr id="36" name="Straight Arrow Connector 35"/>
            <p:cNvCxnSpPr>
              <a:stCxn id="58" idx="6"/>
            </p:cNvCxnSpPr>
            <p:nvPr/>
          </p:nvCxnSpPr>
          <p:spPr>
            <a:xfrm flipV="1">
              <a:off x="5857280" y="3274772"/>
              <a:ext cx="1659797" cy="23054"/>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857280" y="2929876"/>
              <a:ext cx="954107" cy="369332"/>
            </a:xfrm>
            <a:prstGeom prst="rect">
              <a:avLst/>
            </a:prstGeom>
            <a:noFill/>
          </p:spPr>
          <p:txBody>
            <a:bodyPr wrap="none" rtlCol="0">
              <a:spAutoFit/>
            </a:bodyPr>
            <a:lstStyle/>
            <a:p>
              <a:r>
                <a:rPr lang="en-US" dirty="0" smtClean="0"/>
                <a:t>814_12</a:t>
              </a:r>
              <a:endParaRPr lang="en-US" dirty="0"/>
            </a:p>
          </p:txBody>
        </p:sp>
        <p:sp>
          <p:nvSpPr>
            <p:cNvPr id="58" name="Oval 57"/>
            <p:cNvSpPr/>
            <p:nvPr/>
          </p:nvSpPr>
          <p:spPr>
            <a:xfrm>
              <a:off x="5317784" y="318352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8</a:t>
              </a:r>
              <a:endParaRPr lang="en-US" sz="1400" dirty="0"/>
            </a:p>
          </p:txBody>
        </p:sp>
      </p:grpSp>
      <p:grpSp>
        <p:nvGrpSpPr>
          <p:cNvPr id="21" name="Group 20"/>
          <p:cNvGrpSpPr/>
          <p:nvPr/>
        </p:nvGrpSpPr>
        <p:grpSpPr>
          <a:xfrm>
            <a:off x="5317785" y="3508469"/>
            <a:ext cx="2171018" cy="486207"/>
            <a:chOff x="5317785" y="3508469"/>
            <a:chExt cx="2171018" cy="486207"/>
          </a:xfrm>
        </p:grpSpPr>
        <p:cxnSp>
          <p:nvCxnSpPr>
            <p:cNvPr id="37" name="Straight Arrow Connector 36"/>
            <p:cNvCxnSpPr>
              <a:stCxn id="59" idx="2"/>
            </p:cNvCxnSpPr>
            <p:nvPr/>
          </p:nvCxnSpPr>
          <p:spPr>
            <a:xfrm flipH="1" flipV="1">
              <a:off x="5317785" y="3878548"/>
              <a:ext cx="1631522" cy="182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973820" y="3508469"/>
              <a:ext cx="954107" cy="369332"/>
            </a:xfrm>
            <a:prstGeom prst="rect">
              <a:avLst/>
            </a:prstGeom>
            <a:noFill/>
          </p:spPr>
          <p:txBody>
            <a:bodyPr wrap="none" rtlCol="0">
              <a:spAutoFit/>
            </a:bodyPr>
            <a:lstStyle/>
            <a:p>
              <a:pPr algn="r"/>
              <a:r>
                <a:rPr lang="en-US" dirty="0" smtClean="0"/>
                <a:t>814_13</a:t>
              </a:r>
              <a:endParaRPr lang="en-US" dirty="0"/>
            </a:p>
          </p:txBody>
        </p:sp>
        <p:sp>
          <p:nvSpPr>
            <p:cNvPr id="59" name="Oval 58"/>
            <p:cNvSpPr/>
            <p:nvPr/>
          </p:nvSpPr>
          <p:spPr>
            <a:xfrm>
              <a:off x="6949307" y="376607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9</a:t>
              </a:r>
              <a:endParaRPr lang="en-US" sz="1400" dirty="0"/>
            </a:p>
          </p:txBody>
        </p:sp>
      </p:grpSp>
      <p:grpSp>
        <p:nvGrpSpPr>
          <p:cNvPr id="22" name="Group 21"/>
          <p:cNvGrpSpPr/>
          <p:nvPr/>
        </p:nvGrpSpPr>
        <p:grpSpPr>
          <a:xfrm>
            <a:off x="1801208" y="3517788"/>
            <a:ext cx="2172115" cy="469499"/>
            <a:chOff x="1801208" y="3517788"/>
            <a:chExt cx="2172115" cy="469499"/>
          </a:xfrm>
        </p:grpSpPr>
        <p:cxnSp>
          <p:nvCxnSpPr>
            <p:cNvPr id="34" name="Straight Arrow Connector 33"/>
            <p:cNvCxnSpPr>
              <a:stCxn id="60" idx="2"/>
            </p:cNvCxnSpPr>
            <p:nvPr/>
          </p:nvCxnSpPr>
          <p:spPr>
            <a:xfrm flipH="1">
              <a:off x="1801208" y="3871606"/>
              <a:ext cx="1622845" cy="877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457976" y="3517788"/>
              <a:ext cx="954107" cy="369332"/>
            </a:xfrm>
            <a:prstGeom prst="rect">
              <a:avLst/>
            </a:prstGeom>
            <a:noFill/>
          </p:spPr>
          <p:txBody>
            <a:bodyPr wrap="none" rtlCol="0">
              <a:spAutoFit/>
            </a:bodyPr>
            <a:lstStyle/>
            <a:p>
              <a:pPr algn="r"/>
              <a:r>
                <a:rPr lang="en-US" dirty="0" smtClean="0"/>
                <a:t>814_13</a:t>
              </a:r>
              <a:endParaRPr lang="en-US" dirty="0"/>
            </a:p>
          </p:txBody>
        </p:sp>
        <p:sp>
          <p:nvSpPr>
            <p:cNvPr id="60" name="Oval 59"/>
            <p:cNvSpPr/>
            <p:nvPr/>
          </p:nvSpPr>
          <p:spPr>
            <a:xfrm>
              <a:off x="3424053" y="3755925"/>
              <a:ext cx="549270" cy="231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10</a:t>
              </a:r>
            </a:p>
          </p:txBody>
        </p:sp>
      </p:grpSp>
      <p:grpSp>
        <p:nvGrpSpPr>
          <p:cNvPr id="26" name="Group 25"/>
          <p:cNvGrpSpPr/>
          <p:nvPr/>
        </p:nvGrpSpPr>
        <p:grpSpPr>
          <a:xfrm>
            <a:off x="1894906" y="2246367"/>
            <a:ext cx="2846669" cy="3296637"/>
            <a:chOff x="1894906" y="2246367"/>
            <a:chExt cx="2846669" cy="3296637"/>
          </a:xfrm>
        </p:grpSpPr>
        <p:sp>
          <p:nvSpPr>
            <p:cNvPr id="50" name="TextBox 49"/>
            <p:cNvSpPr txBox="1"/>
            <p:nvPr/>
          </p:nvSpPr>
          <p:spPr>
            <a:xfrm>
              <a:off x="3524212" y="5173672"/>
              <a:ext cx="954107" cy="369332"/>
            </a:xfrm>
            <a:prstGeom prst="rect">
              <a:avLst/>
            </a:prstGeom>
            <a:noFill/>
          </p:spPr>
          <p:txBody>
            <a:bodyPr wrap="none" rtlCol="0">
              <a:spAutoFit/>
            </a:bodyPr>
            <a:lstStyle/>
            <a:p>
              <a:r>
                <a:rPr lang="en-US" dirty="0" smtClean="0"/>
                <a:t>814_06</a:t>
              </a:r>
              <a:endParaRPr lang="en-US" dirty="0"/>
            </a:p>
          </p:txBody>
        </p:sp>
        <p:cxnSp>
          <p:nvCxnSpPr>
            <p:cNvPr id="68" name="Elbow Connector 67"/>
            <p:cNvCxnSpPr>
              <a:stCxn id="74" idx="0"/>
            </p:cNvCxnSpPr>
            <p:nvPr/>
          </p:nvCxnSpPr>
          <p:spPr>
            <a:xfrm rot="16200000" flipH="1" flipV="1">
              <a:off x="1651783" y="2719672"/>
              <a:ext cx="3063240" cy="2576994"/>
            </a:xfrm>
            <a:prstGeom prst="bentConnector3">
              <a:avLst>
                <a:gd name="adj1" fmla="val 99820"/>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4202224" y="2246367"/>
              <a:ext cx="539351" cy="239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11</a:t>
              </a:r>
            </a:p>
          </p:txBody>
        </p:sp>
      </p:grpSp>
      <p:sp>
        <p:nvSpPr>
          <p:cNvPr id="66" name="Rectangle 65" hidden="1"/>
          <p:cNvSpPr/>
          <p:nvPr/>
        </p:nvSpPr>
        <p:spPr>
          <a:xfrm>
            <a:off x="1798891" y="2152669"/>
            <a:ext cx="3527251" cy="4022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hidden="1"/>
          <p:cNvSpPr/>
          <p:nvPr/>
        </p:nvSpPr>
        <p:spPr>
          <a:xfrm>
            <a:off x="5296001" y="1339615"/>
            <a:ext cx="2221076" cy="34632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hidden="1"/>
          <p:cNvSpPr/>
          <p:nvPr/>
        </p:nvSpPr>
        <p:spPr>
          <a:xfrm>
            <a:off x="1710930" y="1320620"/>
            <a:ext cx="2272795" cy="8970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5358251" y="4705776"/>
            <a:ext cx="2151817" cy="483633"/>
            <a:chOff x="5358251" y="4705776"/>
            <a:chExt cx="2151817" cy="483633"/>
          </a:xfrm>
        </p:grpSpPr>
        <p:cxnSp>
          <p:nvCxnSpPr>
            <p:cNvPr id="70" name="Straight Arrow Connector 69"/>
            <p:cNvCxnSpPr>
              <a:stCxn id="73" idx="2"/>
            </p:cNvCxnSpPr>
            <p:nvPr/>
          </p:nvCxnSpPr>
          <p:spPr>
            <a:xfrm flipH="1">
              <a:off x="5358251" y="5075109"/>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5902941" y="4705776"/>
              <a:ext cx="1092244" cy="369332"/>
            </a:xfrm>
            <a:prstGeom prst="rect">
              <a:avLst/>
            </a:prstGeom>
            <a:noFill/>
          </p:spPr>
          <p:txBody>
            <a:bodyPr wrap="square" rtlCol="0">
              <a:spAutoFit/>
            </a:bodyPr>
            <a:lstStyle/>
            <a:p>
              <a:pPr algn="r"/>
              <a:r>
                <a:rPr lang="en-US" dirty="0" smtClean="0"/>
                <a:t>867_03F</a:t>
              </a:r>
              <a:endParaRPr lang="en-US" dirty="0"/>
            </a:p>
          </p:txBody>
        </p:sp>
        <p:sp>
          <p:nvSpPr>
            <p:cNvPr id="73" name="Oval 72"/>
            <p:cNvSpPr/>
            <p:nvPr/>
          </p:nvSpPr>
          <p:spPr>
            <a:xfrm>
              <a:off x="6970572" y="496080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14</a:t>
              </a:r>
              <a:endParaRPr lang="en-US" sz="1400" dirty="0"/>
            </a:p>
          </p:txBody>
        </p:sp>
      </p:grpSp>
      <p:grpSp>
        <p:nvGrpSpPr>
          <p:cNvPr id="38" name="Group 37"/>
          <p:cNvGrpSpPr/>
          <p:nvPr/>
        </p:nvGrpSpPr>
        <p:grpSpPr>
          <a:xfrm>
            <a:off x="1894906" y="2210036"/>
            <a:ext cx="6575769" cy="3973101"/>
            <a:chOff x="1894906" y="2210036"/>
            <a:chExt cx="6575769" cy="3973101"/>
          </a:xfrm>
        </p:grpSpPr>
        <p:cxnSp>
          <p:nvCxnSpPr>
            <p:cNvPr id="75" name="Elbow Connector 74"/>
            <p:cNvCxnSpPr>
              <a:stCxn id="77" idx="4"/>
            </p:cNvCxnSpPr>
            <p:nvPr/>
          </p:nvCxnSpPr>
          <p:spPr>
            <a:xfrm rot="5400000">
              <a:off x="3190345" y="1169507"/>
              <a:ext cx="3718191" cy="6309070"/>
            </a:xfrm>
            <a:prstGeom prst="bentConnector2">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7249549" y="5810990"/>
              <a:ext cx="954107" cy="369332"/>
            </a:xfrm>
            <a:prstGeom prst="rect">
              <a:avLst/>
            </a:prstGeom>
            <a:noFill/>
          </p:spPr>
          <p:txBody>
            <a:bodyPr wrap="square" rtlCol="0">
              <a:spAutoFit/>
            </a:bodyPr>
            <a:lstStyle/>
            <a:p>
              <a:r>
                <a:rPr lang="en-US" dirty="0" smtClean="0"/>
                <a:t>810_02</a:t>
              </a:r>
              <a:endParaRPr lang="en-US" dirty="0"/>
            </a:p>
          </p:txBody>
        </p:sp>
        <p:sp>
          <p:nvSpPr>
            <p:cNvPr id="77" name="Oval 76"/>
            <p:cNvSpPr/>
            <p:nvPr/>
          </p:nvSpPr>
          <p:spPr>
            <a:xfrm>
              <a:off x="7937275" y="2210036"/>
              <a:ext cx="533400" cy="254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16</a:t>
              </a:r>
            </a:p>
          </p:txBody>
        </p:sp>
      </p:grpSp>
      <p:grpSp>
        <p:nvGrpSpPr>
          <p:cNvPr id="27" name="Group 26"/>
          <p:cNvGrpSpPr/>
          <p:nvPr/>
        </p:nvGrpSpPr>
        <p:grpSpPr>
          <a:xfrm>
            <a:off x="5332547" y="4125629"/>
            <a:ext cx="2151817" cy="482913"/>
            <a:chOff x="5332547" y="4125629"/>
            <a:chExt cx="2151817" cy="482913"/>
          </a:xfrm>
        </p:grpSpPr>
        <p:cxnSp>
          <p:nvCxnSpPr>
            <p:cNvPr id="78" name="Straight Arrow Connector 77"/>
            <p:cNvCxnSpPr>
              <a:stCxn id="80" idx="2"/>
            </p:cNvCxnSpPr>
            <p:nvPr/>
          </p:nvCxnSpPr>
          <p:spPr>
            <a:xfrm flipH="1">
              <a:off x="5332547" y="4494242"/>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5972010" y="4125629"/>
              <a:ext cx="954107" cy="369332"/>
            </a:xfrm>
            <a:prstGeom prst="rect">
              <a:avLst/>
            </a:prstGeom>
            <a:noFill/>
          </p:spPr>
          <p:txBody>
            <a:bodyPr wrap="none" rtlCol="0">
              <a:spAutoFit/>
            </a:bodyPr>
            <a:lstStyle/>
            <a:p>
              <a:pPr algn="r"/>
              <a:r>
                <a:rPr lang="en-US" dirty="0" smtClean="0"/>
                <a:t>867_04</a:t>
              </a:r>
              <a:endParaRPr lang="en-US" dirty="0"/>
            </a:p>
          </p:txBody>
        </p:sp>
        <p:sp>
          <p:nvSpPr>
            <p:cNvPr id="80" name="Oval 79"/>
            <p:cNvSpPr/>
            <p:nvPr/>
          </p:nvSpPr>
          <p:spPr>
            <a:xfrm>
              <a:off x="6944868" y="437994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12</a:t>
              </a:r>
              <a:endParaRPr lang="en-US" sz="1400" dirty="0"/>
            </a:p>
          </p:txBody>
        </p:sp>
      </p:grpSp>
      <p:grpSp>
        <p:nvGrpSpPr>
          <p:cNvPr id="28" name="Group 27"/>
          <p:cNvGrpSpPr/>
          <p:nvPr/>
        </p:nvGrpSpPr>
        <p:grpSpPr>
          <a:xfrm>
            <a:off x="1796981" y="4148352"/>
            <a:ext cx="2151817" cy="462722"/>
            <a:chOff x="1796981" y="4148352"/>
            <a:chExt cx="2151817" cy="462722"/>
          </a:xfrm>
        </p:grpSpPr>
        <p:cxnSp>
          <p:nvCxnSpPr>
            <p:cNvPr id="81" name="Straight Arrow Connector 80"/>
            <p:cNvCxnSpPr>
              <a:stCxn id="83" idx="2"/>
            </p:cNvCxnSpPr>
            <p:nvPr/>
          </p:nvCxnSpPr>
          <p:spPr>
            <a:xfrm flipH="1">
              <a:off x="1796981" y="4496774"/>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457976" y="4148352"/>
              <a:ext cx="954107" cy="369332"/>
            </a:xfrm>
            <a:prstGeom prst="rect">
              <a:avLst/>
            </a:prstGeom>
            <a:noFill/>
          </p:spPr>
          <p:txBody>
            <a:bodyPr wrap="none" rtlCol="0">
              <a:spAutoFit/>
            </a:bodyPr>
            <a:lstStyle/>
            <a:p>
              <a:pPr algn="r"/>
              <a:r>
                <a:rPr lang="en-US" dirty="0" smtClean="0"/>
                <a:t>867_04</a:t>
              </a:r>
              <a:endParaRPr lang="en-US" dirty="0"/>
            </a:p>
          </p:txBody>
        </p:sp>
        <p:sp>
          <p:nvSpPr>
            <p:cNvPr id="83" name="Oval 82"/>
            <p:cNvSpPr/>
            <p:nvPr/>
          </p:nvSpPr>
          <p:spPr>
            <a:xfrm>
              <a:off x="3409302" y="4382474"/>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13</a:t>
              </a:r>
              <a:endParaRPr lang="en-US" sz="1400" dirty="0"/>
            </a:p>
          </p:txBody>
        </p:sp>
      </p:grpSp>
      <p:grpSp>
        <p:nvGrpSpPr>
          <p:cNvPr id="35" name="Group 34"/>
          <p:cNvGrpSpPr/>
          <p:nvPr/>
        </p:nvGrpSpPr>
        <p:grpSpPr>
          <a:xfrm>
            <a:off x="1901325" y="2235492"/>
            <a:ext cx="3416459" cy="3681212"/>
            <a:chOff x="1901325" y="2235492"/>
            <a:chExt cx="3416459" cy="3681212"/>
          </a:xfrm>
        </p:grpSpPr>
        <p:cxnSp>
          <p:nvCxnSpPr>
            <p:cNvPr id="84" name="Elbow Connector 83"/>
            <p:cNvCxnSpPr>
              <a:stCxn id="86" idx="4"/>
            </p:cNvCxnSpPr>
            <p:nvPr/>
          </p:nvCxnSpPr>
          <p:spPr>
            <a:xfrm rot="5400000">
              <a:off x="1759053" y="2617433"/>
              <a:ext cx="3431328" cy="3146784"/>
            </a:xfrm>
            <a:prstGeom prst="bentConnector3">
              <a:avLst>
                <a:gd name="adj1" fmla="val 99966"/>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3426577" y="5547372"/>
              <a:ext cx="1095172" cy="369332"/>
            </a:xfrm>
            <a:prstGeom prst="rect">
              <a:avLst/>
            </a:prstGeom>
            <a:noFill/>
          </p:spPr>
          <p:txBody>
            <a:bodyPr wrap="none" rtlCol="0">
              <a:spAutoFit/>
            </a:bodyPr>
            <a:lstStyle/>
            <a:p>
              <a:r>
                <a:rPr lang="en-US" dirty="0" smtClean="0"/>
                <a:t>867_03F</a:t>
              </a:r>
              <a:endParaRPr lang="en-US" dirty="0"/>
            </a:p>
          </p:txBody>
        </p:sp>
        <p:sp>
          <p:nvSpPr>
            <p:cNvPr id="86" name="Oval 85"/>
            <p:cNvSpPr/>
            <p:nvPr/>
          </p:nvSpPr>
          <p:spPr>
            <a:xfrm>
              <a:off x="4778433" y="2235492"/>
              <a:ext cx="539351" cy="239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15</a:t>
              </a:r>
            </a:p>
          </p:txBody>
        </p:sp>
      </p:grpSp>
      <p:sp>
        <p:nvSpPr>
          <p:cNvPr id="88" name="Rectangle 87"/>
          <p:cNvSpPr/>
          <p:nvPr/>
        </p:nvSpPr>
        <p:spPr>
          <a:xfrm>
            <a:off x="1727704" y="1066800"/>
            <a:ext cx="2331446" cy="3711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5316935" y="1317285"/>
            <a:ext cx="2219192" cy="4197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1894903" y="2175516"/>
            <a:ext cx="3411470" cy="4130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5113603" y="2199628"/>
            <a:ext cx="3653072" cy="4047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103971" y="2473212"/>
            <a:ext cx="1759552" cy="2305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ular Callout 70"/>
          <p:cNvSpPr/>
          <p:nvPr/>
        </p:nvSpPr>
        <p:spPr>
          <a:xfrm>
            <a:off x="341763" y="2769460"/>
            <a:ext cx="1190781" cy="828132"/>
          </a:xfrm>
          <a:prstGeom prst="wedgeRoundRectCallout">
            <a:avLst>
              <a:gd name="adj1" fmla="val 75124"/>
              <a:gd name="adj2" fmla="val -19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Customer changes MVI date</a:t>
            </a:r>
          </a:p>
        </p:txBody>
      </p:sp>
      <p:sp>
        <p:nvSpPr>
          <p:cNvPr id="87" name="Rectangle 86"/>
          <p:cNvSpPr/>
          <p:nvPr/>
        </p:nvSpPr>
        <p:spPr>
          <a:xfrm>
            <a:off x="227685" y="2278027"/>
            <a:ext cx="1858120" cy="1870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248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8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92"/>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9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89"/>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91"/>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8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righ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righ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right)">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500"/>
                                        <p:tgtEl>
                                          <p:spTgt spid="71"/>
                                        </p:tgtEl>
                                      </p:cBhvr>
                                    </p:animEffect>
                                  </p:childTnLst>
                                </p:cTn>
                              </p:par>
                              <p:par>
                                <p:cTn id="58" presetID="22" presetClass="entr" presetSubtype="8"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left)">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left)">
                                      <p:cBhvr>
                                        <p:cTn id="65" dur="5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right)">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up)">
                                      <p:cBhvr>
                                        <p:cTn id="80" dur="500"/>
                                        <p:tgtEl>
                                          <p:spTgt spid="26"/>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right)">
                                      <p:cBhvr>
                                        <p:cTn id="85" dur="500"/>
                                        <p:tgtEl>
                                          <p:spTgt spid="27"/>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nodeType="click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wipe(right)">
                                      <p:cBhvr>
                                        <p:cTn id="90" dur="500"/>
                                        <p:tgtEl>
                                          <p:spTgt spid="28"/>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nodeType="click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wipe(right)">
                                      <p:cBhvr>
                                        <p:cTn id="95" dur="500"/>
                                        <p:tgtEl>
                                          <p:spTgt spid="32"/>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1" fill="hold" nodeType="click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wipe(up)">
                                      <p:cBhvr>
                                        <p:cTn id="100" dur="500"/>
                                        <p:tgtEl>
                                          <p:spTgt spid="35"/>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1" fill="hold" nodeType="click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wipe(up)">
                                      <p:cBhvr>
                                        <p:cTn id="10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9" grpId="0" animBg="1"/>
      <p:bldP spid="88" grpId="0" animBg="1"/>
      <p:bldP spid="89" grpId="0" animBg="1"/>
      <p:bldP spid="90" grpId="0" animBg="1"/>
      <p:bldP spid="91" grpId="0" animBg="1"/>
      <p:bldP spid="92" grpId="0" animBg="1"/>
      <p:bldP spid="71" grpId="0" animBg="1"/>
      <p:bldP spid="8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9/4/2018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5</a:t>
            </a:fld>
            <a:endParaRPr lang="en-US" dirty="0"/>
          </a:p>
        </p:txBody>
      </p:sp>
      <p:sp>
        <p:nvSpPr>
          <p:cNvPr id="5" name="Title 4"/>
          <p:cNvSpPr>
            <a:spLocks noGrp="1"/>
          </p:cNvSpPr>
          <p:nvPr>
            <p:ph type="title"/>
          </p:nvPr>
        </p:nvSpPr>
        <p:spPr/>
        <p:txBody>
          <a:bodyPr/>
          <a:lstStyle/>
          <a:p>
            <a:r>
              <a:rPr lang="en-US" dirty="0" smtClean="0"/>
              <a:t>Agenda</a:t>
            </a:r>
            <a:endParaRPr lang="en-US" dirty="0"/>
          </a:p>
        </p:txBody>
      </p:sp>
      <p:sp>
        <p:nvSpPr>
          <p:cNvPr id="6" name="TextBox 5"/>
          <p:cNvSpPr txBox="1"/>
          <p:nvPr/>
        </p:nvSpPr>
        <p:spPr>
          <a:xfrm>
            <a:off x="496957" y="1639957"/>
            <a:ext cx="4062138" cy="4247317"/>
          </a:xfrm>
          <a:prstGeom prst="rect">
            <a:avLst/>
          </a:prstGeom>
          <a:noFill/>
        </p:spPr>
        <p:txBody>
          <a:bodyPr wrap="none" rtlCol="0">
            <a:spAutoFit/>
          </a:bodyPr>
          <a:lstStyle/>
          <a:p>
            <a:pPr marL="342900" indent="-342900">
              <a:lnSpc>
                <a:spcPct val="150000"/>
              </a:lnSpc>
              <a:buAutoNum type="arabicPeriod"/>
            </a:pPr>
            <a:r>
              <a:rPr lang="en-US" sz="2400" dirty="0" smtClean="0">
                <a:solidFill>
                  <a:schemeClr val="tx1">
                    <a:lumMod val="75000"/>
                    <a:lumOff val="25000"/>
                  </a:schemeClr>
                </a:solidFill>
              </a:rPr>
              <a:t>Introduction</a:t>
            </a:r>
          </a:p>
          <a:p>
            <a:pPr marL="342900" indent="-342900">
              <a:lnSpc>
                <a:spcPct val="150000"/>
              </a:lnSpc>
              <a:buAutoNum type="arabicPeriod"/>
            </a:pPr>
            <a:r>
              <a:rPr lang="en-US" sz="2400" dirty="0" smtClean="0">
                <a:solidFill>
                  <a:schemeClr val="tx1">
                    <a:lumMod val="75000"/>
                    <a:lumOff val="25000"/>
                  </a:schemeClr>
                </a:solidFill>
              </a:rPr>
              <a:t>Governing Documents</a:t>
            </a:r>
          </a:p>
          <a:p>
            <a:pPr marL="342900" indent="-342900">
              <a:lnSpc>
                <a:spcPct val="150000"/>
              </a:lnSpc>
              <a:buAutoNum type="arabicPeriod"/>
            </a:pPr>
            <a:r>
              <a:rPr lang="en-US" sz="2400" dirty="0" smtClean="0">
                <a:solidFill>
                  <a:schemeClr val="tx1">
                    <a:lumMod val="75000"/>
                    <a:lumOff val="25000"/>
                  </a:schemeClr>
                </a:solidFill>
              </a:rPr>
              <a:t>Transactions</a:t>
            </a:r>
          </a:p>
          <a:p>
            <a:pPr marL="342900" indent="-342900">
              <a:lnSpc>
                <a:spcPct val="150000"/>
              </a:lnSpc>
              <a:buAutoNum type="arabicPeriod"/>
            </a:pPr>
            <a:r>
              <a:rPr lang="en-US" sz="2400" dirty="0" smtClean="0">
                <a:solidFill>
                  <a:schemeClr val="tx1">
                    <a:lumMod val="75000"/>
                    <a:lumOff val="25000"/>
                  </a:schemeClr>
                </a:solidFill>
              </a:rPr>
              <a:t>Transaction Process Flow</a:t>
            </a:r>
          </a:p>
          <a:p>
            <a:pPr marL="342900" indent="-342900">
              <a:lnSpc>
                <a:spcPct val="150000"/>
              </a:lnSpc>
              <a:buAutoNum type="arabicPeriod"/>
            </a:pPr>
            <a:r>
              <a:rPr lang="en-US" sz="2400" dirty="0" smtClean="0">
                <a:solidFill>
                  <a:schemeClr val="tx1">
                    <a:lumMod val="75000"/>
                    <a:lumOff val="25000"/>
                  </a:schemeClr>
                </a:solidFill>
              </a:rPr>
              <a:t>MIS Portal</a:t>
            </a:r>
          </a:p>
          <a:p>
            <a:pPr marL="342900" indent="-342900">
              <a:lnSpc>
                <a:spcPct val="150000"/>
              </a:lnSpc>
              <a:buAutoNum type="arabicPeriod"/>
            </a:pPr>
            <a:r>
              <a:rPr lang="en-US" sz="2400" dirty="0">
                <a:solidFill>
                  <a:schemeClr val="tx1">
                    <a:lumMod val="75000"/>
                    <a:lumOff val="25000"/>
                  </a:schemeClr>
                </a:solidFill>
              </a:rPr>
              <a:t>T</a:t>
            </a:r>
            <a:r>
              <a:rPr lang="en-US" sz="2400" dirty="0" smtClean="0">
                <a:solidFill>
                  <a:schemeClr val="tx1">
                    <a:lumMod val="75000"/>
                    <a:lumOff val="25000"/>
                  </a:schemeClr>
                </a:solidFill>
              </a:rPr>
              <a:t>XSET Working Group</a:t>
            </a:r>
          </a:p>
          <a:p>
            <a:pPr marL="342900" indent="-342900">
              <a:lnSpc>
                <a:spcPct val="150000"/>
              </a:lnSpc>
              <a:buAutoNum type="arabicPeriod"/>
            </a:pPr>
            <a:r>
              <a:rPr lang="en-US" sz="2400" dirty="0" smtClean="0">
                <a:solidFill>
                  <a:schemeClr val="tx1">
                    <a:lumMod val="75000"/>
                    <a:lumOff val="25000"/>
                  </a:schemeClr>
                </a:solidFill>
              </a:rPr>
              <a:t>Appendix</a:t>
            </a:r>
          </a:p>
          <a:p>
            <a:pPr marL="342900" indent="-342900">
              <a:buAutoNum type="arabicPeriod"/>
            </a:pPr>
            <a:endParaRPr lang="en-US" dirty="0"/>
          </a:p>
        </p:txBody>
      </p:sp>
    </p:spTree>
    <p:extLst>
      <p:ext uri="{BB962C8B-B14F-4D97-AF65-F5344CB8AC3E}">
        <p14:creationId xmlns:p14="http://schemas.microsoft.com/office/powerpoint/2010/main" val="23640583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7A0CB6-EE68-4234-B07C-E9C27A1319D5}" type="datetime1">
              <a:rPr lang="en-US" smtClean="0"/>
              <a:t>9/4/2018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50</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Questions</a:t>
            </a:r>
            <a:endParaRPr lang="en-US" dirty="0"/>
          </a:p>
        </p:txBody>
      </p:sp>
      <p:sp>
        <p:nvSpPr>
          <p:cNvPr id="7" name="Content Placeholder 1">
            <a:extLst>
              <a:ext uri="{FF2B5EF4-FFF2-40B4-BE49-F238E27FC236}">
                <a16:creationId xmlns:a16="http://schemas.microsoft.com/office/drawing/2014/main" xmlns="" id="{1EFB95EA-9ECE-4124-B2E2-EA630B9863E8}"/>
              </a:ext>
            </a:extLst>
          </p:cNvPr>
          <p:cNvSpPr txBox="1">
            <a:spLocks/>
          </p:cNvSpPr>
          <p:nvPr/>
        </p:nvSpPr>
        <p:spPr>
          <a:xfrm>
            <a:off x="457200" y="1280159"/>
            <a:ext cx="8439150" cy="490156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Clr>
                <a:schemeClr val="accent1">
                  <a:lumMod val="75000"/>
                </a:schemeClr>
              </a:buClr>
              <a:buNone/>
            </a:pPr>
            <a:r>
              <a:rPr lang="en-US" dirty="0" smtClean="0"/>
              <a:t>Yes or No: </a:t>
            </a:r>
            <a:r>
              <a:rPr lang="en-US" dirty="0"/>
              <a:t>If a MVI order is submitted and an 814_28 PR is received, does it cancel the original MVI </a:t>
            </a:r>
            <a:r>
              <a:rPr lang="en-US" dirty="0" smtClean="0"/>
              <a:t>order if the permit is received within 20 days? </a:t>
            </a:r>
          </a:p>
          <a:p>
            <a:pPr marL="0" indent="0" algn="ctr">
              <a:lnSpc>
                <a:spcPct val="100000"/>
              </a:lnSpc>
              <a:spcBef>
                <a:spcPts val="2400"/>
              </a:spcBef>
              <a:spcAft>
                <a:spcPts val="0"/>
              </a:spcAft>
              <a:buClr>
                <a:schemeClr val="accent1">
                  <a:lumMod val="75000"/>
                </a:schemeClr>
              </a:buClr>
              <a:buNone/>
            </a:pPr>
            <a:r>
              <a:rPr lang="en-US" b="1" dirty="0" smtClean="0">
                <a:solidFill>
                  <a:schemeClr val="accent1">
                    <a:lumMod val="75000"/>
                  </a:schemeClr>
                </a:solidFill>
              </a:rPr>
              <a:t>NO</a:t>
            </a:r>
          </a:p>
          <a:p>
            <a:pPr marL="0" indent="0">
              <a:lnSpc>
                <a:spcPct val="100000"/>
              </a:lnSpc>
              <a:spcBef>
                <a:spcPts val="2400"/>
              </a:spcBef>
              <a:spcAft>
                <a:spcPts val="0"/>
              </a:spcAft>
              <a:buClr>
                <a:schemeClr val="accent1">
                  <a:lumMod val="75000"/>
                </a:schemeClr>
              </a:buClr>
              <a:buNone/>
            </a:pPr>
            <a:r>
              <a:rPr lang="en-US" dirty="0"/>
              <a:t>Yes or No: </a:t>
            </a:r>
            <a:r>
              <a:rPr lang="en-US" dirty="0" smtClean="0"/>
              <a:t>If </a:t>
            </a:r>
            <a:r>
              <a:rPr lang="en-US" dirty="0"/>
              <a:t>a MVI order is submitted and an 814_28 PR is received and then later an 814_08 is </a:t>
            </a:r>
            <a:r>
              <a:rPr lang="en-US" dirty="0" smtClean="0"/>
              <a:t>received, </a:t>
            </a:r>
            <a:r>
              <a:rPr lang="en-US" dirty="0"/>
              <a:t>should </a:t>
            </a:r>
            <a:r>
              <a:rPr lang="en-US" dirty="0" smtClean="0"/>
              <a:t>the CR </a:t>
            </a:r>
            <a:r>
              <a:rPr lang="en-US" dirty="0"/>
              <a:t>receive an 867_04</a:t>
            </a:r>
            <a:r>
              <a:rPr lang="en-US" dirty="0" smtClean="0"/>
              <a:t>?</a:t>
            </a:r>
          </a:p>
          <a:p>
            <a:pPr marL="0" indent="0" algn="ctr">
              <a:lnSpc>
                <a:spcPct val="100000"/>
              </a:lnSpc>
              <a:spcBef>
                <a:spcPts val="2400"/>
              </a:spcBef>
              <a:spcAft>
                <a:spcPts val="0"/>
              </a:spcAft>
              <a:buClr>
                <a:schemeClr val="accent1">
                  <a:lumMod val="75000"/>
                </a:schemeClr>
              </a:buClr>
              <a:buNone/>
            </a:pPr>
            <a:r>
              <a:rPr lang="en-US" b="1" dirty="0">
                <a:solidFill>
                  <a:schemeClr val="accent1">
                    <a:lumMod val="75000"/>
                  </a:schemeClr>
                </a:solidFill>
              </a:rPr>
              <a:t>NO</a:t>
            </a:r>
          </a:p>
          <a:p>
            <a:pPr marL="0" indent="0">
              <a:lnSpc>
                <a:spcPct val="100000"/>
              </a:lnSpc>
              <a:spcBef>
                <a:spcPts val="2400"/>
              </a:spcBef>
              <a:spcAft>
                <a:spcPts val="0"/>
              </a:spcAft>
              <a:buClr>
                <a:schemeClr val="accent1">
                  <a:lumMod val="75000"/>
                </a:schemeClr>
              </a:buClr>
              <a:buNone/>
            </a:pPr>
            <a:r>
              <a:rPr lang="en-US" dirty="0"/>
              <a:t>Yes or No: </a:t>
            </a:r>
            <a:r>
              <a:rPr lang="en-US" dirty="0" smtClean="0"/>
              <a:t>Based </a:t>
            </a:r>
            <a:r>
              <a:rPr lang="en-US" dirty="0"/>
              <a:t>on the scenario in </a:t>
            </a:r>
            <a:r>
              <a:rPr lang="en-US" dirty="0" smtClean="0"/>
              <a:t>the previous question, </a:t>
            </a:r>
            <a:r>
              <a:rPr lang="en-US" dirty="0"/>
              <a:t>should </a:t>
            </a:r>
            <a:r>
              <a:rPr lang="en-US" dirty="0" smtClean="0"/>
              <a:t>the CR </a:t>
            </a:r>
            <a:r>
              <a:rPr lang="en-US" dirty="0"/>
              <a:t>expect this customer to be with the submitting CR</a:t>
            </a:r>
            <a:r>
              <a:rPr lang="en-US" dirty="0" smtClean="0"/>
              <a:t>?</a:t>
            </a:r>
          </a:p>
          <a:p>
            <a:pPr marL="0" indent="0" algn="ctr">
              <a:lnSpc>
                <a:spcPct val="100000"/>
              </a:lnSpc>
              <a:spcBef>
                <a:spcPts val="2400"/>
              </a:spcBef>
              <a:spcAft>
                <a:spcPts val="0"/>
              </a:spcAft>
              <a:buClr>
                <a:schemeClr val="accent1">
                  <a:lumMod val="75000"/>
                </a:schemeClr>
              </a:buClr>
              <a:buNone/>
            </a:pPr>
            <a:r>
              <a:rPr lang="en-US" b="1" dirty="0">
                <a:solidFill>
                  <a:schemeClr val="accent1">
                    <a:lumMod val="75000"/>
                  </a:schemeClr>
                </a:solidFill>
              </a:rPr>
              <a:t>NO</a:t>
            </a:r>
          </a:p>
          <a:p>
            <a:pPr marL="365760" indent="-365760">
              <a:lnSpc>
                <a:spcPct val="100000"/>
              </a:lnSpc>
              <a:spcBef>
                <a:spcPts val="2400"/>
              </a:spcBef>
              <a:spcAft>
                <a:spcPts val="0"/>
              </a:spcAft>
              <a:buClr>
                <a:schemeClr val="accent1">
                  <a:lumMod val="75000"/>
                </a:schemeClr>
              </a:buClr>
              <a:buFont typeface="+mj-lt"/>
              <a:buAutoNum type="arabicPeriod" startAt="3"/>
            </a:pPr>
            <a:endParaRPr lang="en-US" dirty="0"/>
          </a:p>
        </p:txBody>
      </p:sp>
      <p:sp>
        <p:nvSpPr>
          <p:cNvPr id="8" name="Rectangle 7"/>
          <p:cNvSpPr/>
          <p:nvPr/>
        </p:nvSpPr>
        <p:spPr>
          <a:xfrm>
            <a:off x="3436669" y="1943339"/>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33084" y="3684275"/>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33084" y="5185987"/>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869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fade">
                                      <p:cBhvr>
                                        <p:cTn id="33" dur="500"/>
                                        <p:tgtEl>
                                          <p:spTgt spid="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Effect transition="in" filter="fade">
                                      <p:cBhvr>
                                        <p:cTn id="38"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animBg="1"/>
      <p:bldP spid="9"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Switch – </a:t>
            </a:r>
            <a:r>
              <a:rPr lang="en-US" dirty="0" smtClean="0"/>
              <a:t>Rejected</a:t>
            </a:r>
            <a:endParaRPr lang="en-US" dirty="0"/>
          </a:p>
        </p:txBody>
      </p:sp>
      <p:sp>
        <p:nvSpPr>
          <p:cNvPr id="3" name="Date Placeholder 2"/>
          <p:cNvSpPr>
            <a:spLocks noGrp="1"/>
          </p:cNvSpPr>
          <p:nvPr>
            <p:ph type="dt" sz="half" idx="10"/>
          </p:nvPr>
        </p:nvSpPr>
        <p:spPr/>
        <p:txBody>
          <a:bodyPr/>
          <a:lstStyle/>
          <a:p>
            <a:fld id="{7C5A041E-AB9B-4CEC-B8C1-76351884ED7E}" type="datetime1">
              <a:rPr lang="en-US" smtClean="0"/>
              <a:t>9/4/2018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51</a:t>
            </a:fld>
            <a:endParaRPr lang="en-US" dirty="0"/>
          </a:p>
        </p:txBody>
      </p:sp>
      <p:grpSp>
        <p:nvGrpSpPr>
          <p:cNvPr id="4" name="Group 3"/>
          <p:cNvGrpSpPr/>
          <p:nvPr/>
        </p:nvGrpSpPr>
        <p:grpSpPr>
          <a:xfrm>
            <a:off x="1905000" y="1231813"/>
            <a:ext cx="2057400" cy="498728"/>
            <a:chOff x="1905000" y="1231813"/>
            <a:chExt cx="2057400" cy="498728"/>
          </a:xfrm>
        </p:grpSpPr>
        <p:cxnSp>
          <p:nvCxnSpPr>
            <p:cNvPr id="21" name="Straight Arrow Connector 20"/>
            <p:cNvCxnSpPr>
              <a:stCxn id="23" idx="6"/>
            </p:cNvCxnSpPr>
            <p:nvPr/>
          </p:nvCxnSpPr>
          <p:spPr>
            <a:xfrm flipV="1">
              <a:off x="2444496" y="1600201"/>
              <a:ext cx="1517904" cy="1604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462535" y="1231813"/>
              <a:ext cx="954107" cy="369332"/>
            </a:xfrm>
            <a:prstGeom prst="rect">
              <a:avLst/>
            </a:prstGeom>
            <a:noFill/>
          </p:spPr>
          <p:txBody>
            <a:bodyPr wrap="none" rtlCol="0">
              <a:spAutoFit/>
            </a:bodyPr>
            <a:lstStyle/>
            <a:p>
              <a:r>
                <a:rPr lang="en-US" dirty="0" smtClean="0"/>
                <a:t>814_01</a:t>
              </a:r>
              <a:endParaRPr lang="en-US" dirty="0"/>
            </a:p>
          </p:txBody>
        </p:sp>
        <p:sp>
          <p:nvSpPr>
            <p:cNvPr id="23" name="Oval 22"/>
            <p:cNvSpPr/>
            <p:nvPr/>
          </p:nvSpPr>
          <p:spPr>
            <a:xfrm>
              <a:off x="1905000" y="15019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5" name="Group 4"/>
          <p:cNvGrpSpPr/>
          <p:nvPr/>
        </p:nvGrpSpPr>
        <p:grpSpPr>
          <a:xfrm>
            <a:off x="1938579" y="1772912"/>
            <a:ext cx="2023279" cy="491370"/>
            <a:chOff x="1938579" y="1772912"/>
            <a:chExt cx="2023279" cy="491370"/>
          </a:xfrm>
        </p:grpSpPr>
        <p:cxnSp>
          <p:nvCxnSpPr>
            <p:cNvPr id="38" name="Straight Arrow Connector 37"/>
            <p:cNvCxnSpPr>
              <a:stCxn id="24" idx="2"/>
            </p:cNvCxnSpPr>
            <p:nvPr/>
          </p:nvCxnSpPr>
          <p:spPr>
            <a:xfrm flipH="1" flipV="1">
              <a:off x="1938579" y="2145319"/>
              <a:ext cx="1483783" cy="466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462535" y="1772912"/>
              <a:ext cx="954107" cy="369332"/>
            </a:xfrm>
            <a:prstGeom prst="rect">
              <a:avLst/>
            </a:prstGeom>
            <a:noFill/>
          </p:spPr>
          <p:txBody>
            <a:bodyPr wrap="none" rtlCol="0">
              <a:spAutoFit/>
            </a:bodyPr>
            <a:lstStyle/>
            <a:p>
              <a:pPr algn="r"/>
              <a:r>
                <a:rPr lang="en-US" dirty="0" smtClean="0"/>
                <a:t>814_02</a:t>
              </a:r>
              <a:endParaRPr lang="en-US" dirty="0"/>
            </a:p>
          </p:txBody>
        </p:sp>
        <p:sp>
          <p:nvSpPr>
            <p:cNvPr id="24" name="Oval 23"/>
            <p:cNvSpPr/>
            <p:nvPr/>
          </p:nvSpPr>
          <p:spPr>
            <a:xfrm>
              <a:off x="3422362" y="203568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25" name="Rectangle 24"/>
          <p:cNvSpPr/>
          <p:nvPr/>
        </p:nvSpPr>
        <p:spPr>
          <a:xfrm>
            <a:off x="1874895" y="1259355"/>
            <a:ext cx="2086963" cy="13314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343366" y="1559432"/>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26" name="Rectangle 25"/>
          <p:cNvSpPr/>
          <p:nvPr/>
        </p:nvSpPr>
        <p:spPr>
          <a:xfrm>
            <a:off x="3989821" y="1559432"/>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7" name="Bevel 3">
            <a:extLst>
              <a:ext uri="{FF2B5EF4-FFF2-40B4-BE49-F238E27FC236}">
                <a16:creationId xmlns:a16="http://schemas.microsoft.com/office/drawing/2014/main" xmlns="" id="{57A43A3D-85C6-4056-8EBD-62C351BA3DCC}"/>
              </a:ext>
            </a:extLst>
          </p:cNvPr>
          <p:cNvSpPr>
            <a:spLocks noChangeArrowheads="1"/>
          </p:cNvSpPr>
          <p:nvPr/>
        </p:nvSpPr>
        <p:spPr bwMode="auto">
          <a:xfrm>
            <a:off x="640176" y="1559432"/>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8" name="Bevel 3">
            <a:extLst>
              <a:ext uri="{FF2B5EF4-FFF2-40B4-BE49-F238E27FC236}">
                <a16:creationId xmlns:a16="http://schemas.microsoft.com/office/drawing/2014/main" xmlns="" id="{9A3BF15A-3C6B-43FC-B818-CC24E8B7ABC6}"/>
              </a:ext>
            </a:extLst>
          </p:cNvPr>
          <p:cNvSpPr>
            <a:spLocks noChangeArrowheads="1"/>
          </p:cNvSpPr>
          <p:nvPr/>
        </p:nvSpPr>
        <p:spPr bwMode="auto">
          <a:xfrm>
            <a:off x="640176" y="5301286"/>
            <a:ext cx="1219200" cy="827088"/>
          </a:xfrm>
          <a:prstGeom prst="bevel">
            <a:avLst>
              <a:gd name="adj" fmla="val 12500"/>
            </a:avLst>
          </a:prstGeom>
          <a:solidFill>
            <a:schemeClr val="accent6">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Tree>
    <p:extLst>
      <p:ext uri="{BB962C8B-B14F-4D97-AF65-F5344CB8AC3E}">
        <p14:creationId xmlns:p14="http://schemas.microsoft.com/office/powerpoint/2010/main" val="143360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righ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7343366" y="1559432"/>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46" name="Rectangle 45"/>
          <p:cNvSpPr/>
          <p:nvPr/>
        </p:nvSpPr>
        <p:spPr>
          <a:xfrm>
            <a:off x="3989821" y="1559432"/>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normAutofit/>
          </a:bodyPr>
          <a:lstStyle/>
          <a:p>
            <a:r>
              <a:rPr lang="en-US" dirty="0"/>
              <a:t>Switch – </a:t>
            </a:r>
            <a:r>
              <a:rPr lang="en-US" dirty="0" smtClean="0"/>
              <a:t>Accept</a:t>
            </a:r>
            <a:endParaRPr lang="en-US" dirty="0"/>
          </a:p>
        </p:txBody>
      </p:sp>
      <p:sp>
        <p:nvSpPr>
          <p:cNvPr id="3" name="Date Placeholder 2"/>
          <p:cNvSpPr>
            <a:spLocks noGrp="1"/>
          </p:cNvSpPr>
          <p:nvPr>
            <p:ph type="dt" sz="half" idx="10"/>
          </p:nvPr>
        </p:nvSpPr>
        <p:spPr/>
        <p:txBody>
          <a:bodyPr/>
          <a:lstStyle/>
          <a:p>
            <a:fld id="{BAD47975-DB30-40F3-B7F3-044D4AE91460}" type="datetime1">
              <a:rPr lang="en-US" smtClean="0"/>
              <a:t>9/4/2018</a:t>
            </a:fld>
            <a:endParaRPr lang="en-US" dirty="0"/>
          </a:p>
        </p:txBody>
      </p:sp>
      <p:sp>
        <p:nvSpPr>
          <p:cNvPr id="7" name="Footer Placeholder 6"/>
          <p:cNvSpPr>
            <a:spLocks noGrp="1"/>
          </p:cNvSpPr>
          <p:nvPr>
            <p:ph type="ftr" sz="quarter" idx="11"/>
          </p:nvPr>
        </p:nvSpPr>
        <p:spPr/>
        <p:txBody>
          <a:bodyPr/>
          <a:lstStyle/>
          <a:p>
            <a:r>
              <a:rPr lang="en-US" smtClean="0"/>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52</a:t>
            </a:fld>
            <a:endParaRPr lang="en-US" dirty="0"/>
          </a:p>
        </p:txBody>
      </p:sp>
      <p:sp>
        <p:nvSpPr>
          <p:cNvPr id="29" name="Bevel 3">
            <a:extLst>
              <a:ext uri="{FF2B5EF4-FFF2-40B4-BE49-F238E27FC236}">
                <a16:creationId xmlns:a16="http://schemas.microsoft.com/office/drawing/2014/main" xmlns="" id="{57A43A3D-85C6-4056-8EBD-62C351BA3DCC}"/>
              </a:ext>
            </a:extLst>
          </p:cNvPr>
          <p:cNvSpPr>
            <a:spLocks noChangeArrowheads="1"/>
          </p:cNvSpPr>
          <p:nvPr/>
        </p:nvSpPr>
        <p:spPr bwMode="auto">
          <a:xfrm>
            <a:off x="640176" y="1559432"/>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0" name="Bevel 3">
            <a:extLst>
              <a:ext uri="{FF2B5EF4-FFF2-40B4-BE49-F238E27FC236}">
                <a16:creationId xmlns:a16="http://schemas.microsoft.com/office/drawing/2014/main" xmlns="" id="{9A3BF15A-3C6B-43FC-B818-CC24E8B7ABC6}"/>
              </a:ext>
            </a:extLst>
          </p:cNvPr>
          <p:cNvSpPr>
            <a:spLocks noChangeArrowheads="1"/>
          </p:cNvSpPr>
          <p:nvPr/>
        </p:nvSpPr>
        <p:spPr bwMode="auto">
          <a:xfrm>
            <a:off x="640176" y="5301286"/>
            <a:ext cx="1219200" cy="827088"/>
          </a:xfrm>
          <a:prstGeom prst="bevel">
            <a:avLst>
              <a:gd name="adj" fmla="val 12500"/>
            </a:avLst>
          </a:prstGeom>
          <a:solidFill>
            <a:schemeClr val="accent6">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grpSp>
        <p:nvGrpSpPr>
          <p:cNvPr id="4" name="Group 3"/>
          <p:cNvGrpSpPr/>
          <p:nvPr/>
        </p:nvGrpSpPr>
        <p:grpSpPr>
          <a:xfrm>
            <a:off x="1905000" y="1231813"/>
            <a:ext cx="2057400" cy="490371"/>
            <a:chOff x="1905000" y="1231813"/>
            <a:chExt cx="2057400" cy="490371"/>
          </a:xfrm>
        </p:grpSpPr>
        <p:cxnSp>
          <p:nvCxnSpPr>
            <p:cNvPr id="31" name="Straight Arrow Connector 30"/>
            <p:cNvCxnSpPr>
              <a:stCxn id="33" idx="6"/>
            </p:cNvCxnSpPr>
            <p:nvPr/>
          </p:nvCxnSpPr>
          <p:spPr>
            <a:xfrm flipV="1">
              <a:off x="2444496" y="1600201"/>
              <a:ext cx="1517904" cy="768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462535" y="1231813"/>
              <a:ext cx="954107" cy="369332"/>
            </a:xfrm>
            <a:prstGeom prst="rect">
              <a:avLst/>
            </a:prstGeom>
            <a:noFill/>
          </p:spPr>
          <p:txBody>
            <a:bodyPr wrap="none" rtlCol="0">
              <a:spAutoFit/>
            </a:bodyPr>
            <a:lstStyle/>
            <a:p>
              <a:r>
                <a:rPr lang="en-US" dirty="0" smtClean="0"/>
                <a:t>814_01</a:t>
              </a:r>
              <a:endParaRPr lang="en-US" dirty="0"/>
            </a:p>
          </p:txBody>
        </p:sp>
        <p:sp>
          <p:nvSpPr>
            <p:cNvPr id="33" name="Oval 32"/>
            <p:cNvSpPr/>
            <p:nvPr/>
          </p:nvSpPr>
          <p:spPr>
            <a:xfrm>
              <a:off x="1905000" y="1493584"/>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2" name="Group 11"/>
          <p:cNvGrpSpPr/>
          <p:nvPr/>
        </p:nvGrpSpPr>
        <p:grpSpPr>
          <a:xfrm>
            <a:off x="5240665" y="2327375"/>
            <a:ext cx="2014777" cy="483632"/>
            <a:chOff x="5240665" y="2327375"/>
            <a:chExt cx="2014777" cy="483632"/>
          </a:xfrm>
        </p:grpSpPr>
        <p:cxnSp>
          <p:nvCxnSpPr>
            <p:cNvPr id="57" name="Straight Arrow Connector 56"/>
            <p:cNvCxnSpPr>
              <a:stCxn id="59" idx="2"/>
            </p:cNvCxnSpPr>
            <p:nvPr/>
          </p:nvCxnSpPr>
          <p:spPr>
            <a:xfrm flipH="1">
              <a:off x="5240665" y="2696707"/>
              <a:ext cx="1475281" cy="1824"/>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770558" y="2327375"/>
              <a:ext cx="954107" cy="369332"/>
            </a:xfrm>
            <a:prstGeom prst="rect">
              <a:avLst/>
            </a:prstGeom>
            <a:noFill/>
          </p:spPr>
          <p:txBody>
            <a:bodyPr wrap="square" rtlCol="0">
              <a:spAutoFit/>
            </a:bodyPr>
            <a:lstStyle/>
            <a:p>
              <a:r>
                <a:rPr lang="en-US" dirty="0" smtClean="0"/>
                <a:t>867_02</a:t>
              </a:r>
              <a:endParaRPr lang="en-US" dirty="0"/>
            </a:p>
          </p:txBody>
        </p:sp>
        <p:sp>
          <p:nvSpPr>
            <p:cNvPr id="59" name="Oval 58"/>
            <p:cNvSpPr/>
            <p:nvPr/>
          </p:nvSpPr>
          <p:spPr>
            <a:xfrm>
              <a:off x="6715946" y="258240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p>
          </p:txBody>
        </p:sp>
      </p:grpSp>
      <p:grpSp>
        <p:nvGrpSpPr>
          <p:cNvPr id="5" name="Group 4"/>
          <p:cNvGrpSpPr/>
          <p:nvPr/>
        </p:nvGrpSpPr>
        <p:grpSpPr>
          <a:xfrm>
            <a:off x="1938579" y="1772912"/>
            <a:ext cx="2023821" cy="483316"/>
            <a:chOff x="1938579" y="1772912"/>
            <a:chExt cx="2023821" cy="483316"/>
          </a:xfrm>
        </p:grpSpPr>
        <p:sp>
          <p:nvSpPr>
            <p:cNvPr id="56" name="TextBox 55"/>
            <p:cNvSpPr txBox="1"/>
            <p:nvPr/>
          </p:nvSpPr>
          <p:spPr>
            <a:xfrm>
              <a:off x="2444121" y="1772912"/>
              <a:ext cx="954107" cy="369332"/>
            </a:xfrm>
            <a:prstGeom prst="rect">
              <a:avLst/>
            </a:prstGeom>
            <a:noFill/>
          </p:spPr>
          <p:txBody>
            <a:bodyPr wrap="none" rtlCol="0">
              <a:spAutoFit/>
            </a:bodyPr>
            <a:lstStyle/>
            <a:p>
              <a:pPr algn="r"/>
              <a:r>
                <a:rPr lang="en-US" dirty="0" smtClean="0"/>
                <a:t>814_05</a:t>
              </a:r>
              <a:endParaRPr lang="en-US" dirty="0"/>
            </a:p>
          </p:txBody>
        </p:sp>
        <p:cxnSp>
          <p:nvCxnSpPr>
            <p:cNvPr id="55" name="Straight Arrow Connector 54"/>
            <p:cNvCxnSpPr>
              <a:stCxn id="37" idx="2"/>
            </p:cNvCxnSpPr>
            <p:nvPr/>
          </p:nvCxnSpPr>
          <p:spPr>
            <a:xfrm flipH="1">
              <a:off x="1938579" y="2141928"/>
              <a:ext cx="1484325" cy="339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3422904" y="202762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grpSp>
        <p:nvGrpSpPr>
          <p:cNvPr id="6" name="Group 5"/>
          <p:cNvGrpSpPr/>
          <p:nvPr/>
        </p:nvGrpSpPr>
        <p:grpSpPr>
          <a:xfrm>
            <a:off x="1910793" y="2329199"/>
            <a:ext cx="2000681" cy="484088"/>
            <a:chOff x="1910793" y="2329199"/>
            <a:chExt cx="2000681" cy="484088"/>
          </a:xfrm>
        </p:grpSpPr>
        <p:cxnSp>
          <p:nvCxnSpPr>
            <p:cNvPr id="61" name="Straight Arrow Connector 60"/>
            <p:cNvCxnSpPr>
              <a:stCxn id="39" idx="2"/>
            </p:cNvCxnSpPr>
            <p:nvPr/>
          </p:nvCxnSpPr>
          <p:spPr>
            <a:xfrm flipH="1">
              <a:off x="1910793" y="2698987"/>
              <a:ext cx="1461185" cy="33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444121" y="2329199"/>
              <a:ext cx="954107" cy="369332"/>
            </a:xfrm>
            <a:prstGeom prst="rect">
              <a:avLst/>
            </a:prstGeom>
            <a:noFill/>
          </p:spPr>
          <p:txBody>
            <a:bodyPr wrap="square" rtlCol="0">
              <a:spAutoFit/>
            </a:bodyPr>
            <a:lstStyle/>
            <a:p>
              <a:pPr algn="r"/>
              <a:r>
                <a:rPr lang="en-US" dirty="0" smtClean="0"/>
                <a:t>867_02</a:t>
              </a:r>
              <a:endParaRPr lang="en-US" dirty="0"/>
            </a:p>
          </p:txBody>
        </p:sp>
        <p:sp>
          <p:nvSpPr>
            <p:cNvPr id="39" name="Oval 38"/>
            <p:cNvSpPr/>
            <p:nvPr/>
          </p:nvSpPr>
          <p:spPr>
            <a:xfrm>
              <a:off x="3371978" y="258468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7</a:t>
              </a:r>
            </a:p>
          </p:txBody>
        </p:sp>
      </p:grpSp>
      <p:grpSp>
        <p:nvGrpSpPr>
          <p:cNvPr id="8" name="Group 7"/>
          <p:cNvGrpSpPr/>
          <p:nvPr/>
        </p:nvGrpSpPr>
        <p:grpSpPr>
          <a:xfrm>
            <a:off x="1920954" y="2938439"/>
            <a:ext cx="2000680" cy="478404"/>
            <a:chOff x="1920954" y="2938439"/>
            <a:chExt cx="2000680" cy="478404"/>
          </a:xfrm>
        </p:grpSpPr>
        <p:cxnSp>
          <p:nvCxnSpPr>
            <p:cNvPr id="81" name="Straight Arrow Connector 80"/>
            <p:cNvCxnSpPr>
              <a:stCxn id="42" idx="2"/>
            </p:cNvCxnSpPr>
            <p:nvPr/>
          </p:nvCxnSpPr>
          <p:spPr>
            <a:xfrm flipH="1">
              <a:off x="1920954" y="3302543"/>
              <a:ext cx="1461184" cy="8987"/>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444121" y="2938439"/>
              <a:ext cx="954107" cy="369332"/>
            </a:xfrm>
            <a:prstGeom prst="rect">
              <a:avLst/>
            </a:prstGeom>
            <a:noFill/>
          </p:spPr>
          <p:txBody>
            <a:bodyPr wrap="square" rtlCol="0">
              <a:spAutoFit/>
            </a:bodyPr>
            <a:lstStyle/>
            <a:p>
              <a:pPr algn="r"/>
              <a:r>
                <a:rPr lang="en-US" dirty="0" smtClean="0"/>
                <a:t>867_04</a:t>
              </a:r>
              <a:endParaRPr lang="en-US" dirty="0"/>
            </a:p>
          </p:txBody>
        </p:sp>
        <p:sp>
          <p:nvSpPr>
            <p:cNvPr id="42" name="Oval 41"/>
            <p:cNvSpPr/>
            <p:nvPr/>
          </p:nvSpPr>
          <p:spPr>
            <a:xfrm>
              <a:off x="3382138" y="318824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9</a:t>
              </a:r>
              <a:endParaRPr lang="en-US" sz="1400" dirty="0"/>
            </a:p>
          </p:txBody>
        </p:sp>
      </p:grpSp>
      <p:grpSp>
        <p:nvGrpSpPr>
          <p:cNvPr id="9" name="Group 8"/>
          <p:cNvGrpSpPr/>
          <p:nvPr/>
        </p:nvGrpSpPr>
        <p:grpSpPr>
          <a:xfrm>
            <a:off x="5243501" y="1231917"/>
            <a:ext cx="2050341" cy="482219"/>
            <a:chOff x="5243501" y="1231917"/>
            <a:chExt cx="2050341" cy="482219"/>
          </a:xfrm>
        </p:grpSpPr>
        <p:cxnSp>
          <p:nvCxnSpPr>
            <p:cNvPr id="51" name="Straight Arrow Connector 50"/>
            <p:cNvCxnSpPr>
              <a:stCxn id="34" idx="6"/>
            </p:cNvCxnSpPr>
            <p:nvPr/>
          </p:nvCxnSpPr>
          <p:spPr>
            <a:xfrm flipV="1">
              <a:off x="5782997" y="1586600"/>
              <a:ext cx="1510845" cy="1323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801143" y="1231917"/>
              <a:ext cx="954107" cy="369332"/>
            </a:xfrm>
            <a:prstGeom prst="rect">
              <a:avLst/>
            </a:prstGeom>
            <a:noFill/>
          </p:spPr>
          <p:txBody>
            <a:bodyPr wrap="none" rtlCol="0">
              <a:spAutoFit/>
            </a:bodyPr>
            <a:lstStyle/>
            <a:p>
              <a:r>
                <a:rPr lang="en-US" dirty="0" smtClean="0"/>
                <a:t>814_03</a:t>
              </a:r>
              <a:endParaRPr lang="en-US" dirty="0"/>
            </a:p>
          </p:txBody>
        </p:sp>
        <p:sp>
          <p:nvSpPr>
            <p:cNvPr id="34" name="Oval 33"/>
            <p:cNvSpPr/>
            <p:nvPr/>
          </p:nvSpPr>
          <p:spPr>
            <a:xfrm>
              <a:off x="5243501" y="148553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11" name="Group 10"/>
          <p:cNvGrpSpPr/>
          <p:nvPr/>
        </p:nvGrpSpPr>
        <p:grpSpPr>
          <a:xfrm>
            <a:off x="5236443" y="1776856"/>
            <a:ext cx="2006773" cy="479847"/>
            <a:chOff x="5236443" y="1776856"/>
            <a:chExt cx="2006773" cy="479847"/>
          </a:xfrm>
        </p:grpSpPr>
        <p:cxnSp>
          <p:nvCxnSpPr>
            <p:cNvPr id="53" name="Straight Arrow Connector 52"/>
            <p:cNvCxnSpPr>
              <a:stCxn id="36" idx="2"/>
            </p:cNvCxnSpPr>
            <p:nvPr/>
          </p:nvCxnSpPr>
          <p:spPr>
            <a:xfrm flipH="1">
              <a:off x="5236443" y="2142403"/>
              <a:ext cx="1467277" cy="757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770558" y="1776856"/>
              <a:ext cx="954107" cy="369332"/>
            </a:xfrm>
            <a:prstGeom prst="rect">
              <a:avLst/>
            </a:prstGeom>
            <a:noFill/>
          </p:spPr>
          <p:txBody>
            <a:bodyPr wrap="none" rtlCol="0">
              <a:spAutoFit/>
            </a:bodyPr>
            <a:lstStyle/>
            <a:p>
              <a:r>
                <a:rPr lang="en-US" dirty="0" smtClean="0"/>
                <a:t>814_04</a:t>
              </a:r>
              <a:endParaRPr lang="en-US" dirty="0"/>
            </a:p>
          </p:txBody>
        </p:sp>
        <p:sp>
          <p:nvSpPr>
            <p:cNvPr id="36" name="Oval 35"/>
            <p:cNvSpPr/>
            <p:nvPr/>
          </p:nvSpPr>
          <p:spPr>
            <a:xfrm>
              <a:off x="6703720" y="202810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13" name="Group 12"/>
          <p:cNvGrpSpPr/>
          <p:nvPr/>
        </p:nvGrpSpPr>
        <p:grpSpPr>
          <a:xfrm>
            <a:off x="5240665" y="2949481"/>
            <a:ext cx="2054951" cy="484088"/>
            <a:chOff x="5240665" y="2949481"/>
            <a:chExt cx="2054951" cy="484088"/>
          </a:xfrm>
        </p:grpSpPr>
        <p:cxnSp>
          <p:nvCxnSpPr>
            <p:cNvPr id="72" name="Straight Arrow Connector 71"/>
            <p:cNvCxnSpPr>
              <a:stCxn id="41" idx="2"/>
            </p:cNvCxnSpPr>
            <p:nvPr/>
          </p:nvCxnSpPr>
          <p:spPr>
            <a:xfrm flipH="1">
              <a:off x="5240665" y="3319269"/>
              <a:ext cx="1515455" cy="1368"/>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5770558" y="2949481"/>
              <a:ext cx="954107" cy="369332"/>
            </a:xfrm>
            <a:prstGeom prst="rect">
              <a:avLst/>
            </a:prstGeom>
            <a:noFill/>
          </p:spPr>
          <p:txBody>
            <a:bodyPr wrap="square" rtlCol="0">
              <a:spAutoFit/>
            </a:bodyPr>
            <a:lstStyle/>
            <a:p>
              <a:r>
                <a:rPr lang="en-US" dirty="0" smtClean="0"/>
                <a:t>867_04</a:t>
              </a:r>
              <a:endParaRPr lang="en-US" dirty="0"/>
            </a:p>
          </p:txBody>
        </p:sp>
        <p:sp>
          <p:nvSpPr>
            <p:cNvPr id="41" name="Oval 40"/>
            <p:cNvSpPr/>
            <p:nvPr/>
          </p:nvSpPr>
          <p:spPr>
            <a:xfrm>
              <a:off x="6756120" y="320496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8</a:t>
              </a:r>
              <a:endParaRPr lang="en-US" sz="1400" dirty="0"/>
            </a:p>
          </p:txBody>
        </p:sp>
      </p:grpSp>
      <p:grpSp>
        <p:nvGrpSpPr>
          <p:cNvPr id="14" name="Group 13"/>
          <p:cNvGrpSpPr/>
          <p:nvPr/>
        </p:nvGrpSpPr>
        <p:grpSpPr>
          <a:xfrm>
            <a:off x="5240665" y="3569763"/>
            <a:ext cx="2004681" cy="491254"/>
            <a:chOff x="5240665" y="3569763"/>
            <a:chExt cx="2004681" cy="491254"/>
          </a:xfrm>
        </p:grpSpPr>
        <p:sp>
          <p:nvSpPr>
            <p:cNvPr id="79" name="TextBox 78"/>
            <p:cNvSpPr txBox="1"/>
            <p:nvPr/>
          </p:nvSpPr>
          <p:spPr>
            <a:xfrm>
              <a:off x="5562600" y="3569763"/>
              <a:ext cx="1153347" cy="369332"/>
            </a:xfrm>
            <a:prstGeom prst="rect">
              <a:avLst/>
            </a:prstGeom>
            <a:noFill/>
          </p:spPr>
          <p:txBody>
            <a:bodyPr wrap="square" rtlCol="0">
              <a:spAutoFit/>
            </a:bodyPr>
            <a:lstStyle/>
            <a:p>
              <a:pPr algn="r"/>
              <a:r>
                <a:rPr lang="en-US" dirty="0" smtClean="0"/>
                <a:t>867_03F</a:t>
              </a:r>
              <a:endParaRPr lang="en-US" dirty="0"/>
            </a:p>
          </p:txBody>
        </p:sp>
        <p:cxnSp>
          <p:nvCxnSpPr>
            <p:cNvPr id="78" name="Straight Arrow Connector 77"/>
            <p:cNvCxnSpPr>
              <a:stCxn id="35" idx="2"/>
            </p:cNvCxnSpPr>
            <p:nvPr/>
          </p:nvCxnSpPr>
          <p:spPr>
            <a:xfrm flipH="1">
              <a:off x="5240665" y="3933562"/>
              <a:ext cx="1471281" cy="7357"/>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6711946" y="3806106"/>
              <a:ext cx="533400" cy="254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10</a:t>
              </a:r>
            </a:p>
          </p:txBody>
        </p:sp>
      </p:grpSp>
      <p:grpSp>
        <p:nvGrpSpPr>
          <p:cNvPr id="15" name="Group 14"/>
          <p:cNvGrpSpPr/>
          <p:nvPr/>
        </p:nvGrpSpPr>
        <p:grpSpPr>
          <a:xfrm>
            <a:off x="1938580" y="2285999"/>
            <a:ext cx="6182178" cy="3927371"/>
            <a:chOff x="1938580" y="2285999"/>
            <a:chExt cx="6182178" cy="3927371"/>
          </a:xfrm>
        </p:grpSpPr>
        <p:cxnSp>
          <p:nvCxnSpPr>
            <p:cNvPr id="84" name="Elbow Connector 83"/>
            <p:cNvCxnSpPr>
              <a:stCxn id="44" idx="4"/>
            </p:cNvCxnSpPr>
            <p:nvPr/>
          </p:nvCxnSpPr>
          <p:spPr>
            <a:xfrm rot="5400000">
              <a:off x="3060546" y="1418944"/>
              <a:ext cx="3671546" cy="5915478"/>
            </a:xfrm>
            <a:prstGeom prst="bentConnector2">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6910112" y="5844038"/>
              <a:ext cx="954107" cy="369332"/>
            </a:xfrm>
            <a:prstGeom prst="rect">
              <a:avLst/>
            </a:prstGeom>
            <a:noFill/>
          </p:spPr>
          <p:txBody>
            <a:bodyPr wrap="square" rtlCol="0">
              <a:spAutoFit/>
            </a:bodyPr>
            <a:lstStyle/>
            <a:p>
              <a:r>
                <a:rPr lang="en-US" dirty="0" smtClean="0"/>
                <a:t>810_02</a:t>
              </a:r>
              <a:endParaRPr lang="en-US" dirty="0"/>
            </a:p>
          </p:txBody>
        </p:sp>
        <p:sp>
          <p:nvSpPr>
            <p:cNvPr id="44" name="Oval 43"/>
            <p:cNvSpPr/>
            <p:nvPr/>
          </p:nvSpPr>
          <p:spPr>
            <a:xfrm>
              <a:off x="7587358" y="2285999"/>
              <a:ext cx="533400" cy="254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12</a:t>
              </a:r>
            </a:p>
          </p:txBody>
        </p:sp>
      </p:grpSp>
      <p:grpSp>
        <p:nvGrpSpPr>
          <p:cNvPr id="16" name="Group 15"/>
          <p:cNvGrpSpPr/>
          <p:nvPr/>
        </p:nvGrpSpPr>
        <p:grpSpPr>
          <a:xfrm>
            <a:off x="1947732" y="2267304"/>
            <a:ext cx="3201788" cy="3525999"/>
            <a:chOff x="1947732" y="2267304"/>
            <a:chExt cx="3201788" cy="3525999"/>
          </a:xfrm>
        </p:grpSpPr>
        <p:cxnSp>
          <p:nvCxnSpPr>
            <p:cNvPr id="70" name="Elbow Connector 69"/>
            <p:cNvCxnSpPr>
              <a:stCxn id="43" idx="4"/>
            </p:cNvCxnSpPr>
            <p:nvPr/>
          </p:nvCxnSpPr>
          <p:spPr>
            <a:xfrm rot="5400000">
              <a:off x="1786160" y="2688119"/>
              <a:ext cx="3258233" cy="2935089"/>
            </a:xfrm>
            <a:prstGeom prst="bentConnector3">
              <a:avLst>
                <a:gd name="adj1" fmla="val 99990"/>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3819185" y="5423971"/>
              <a:ext cx="1094553" cy="369332"/>
            </a:xfrm>
            <a:prstGeom prst="rect">
              <a:avLst/>
            </a:prstGeom>
            <a:noFill/>
          </p:spPr>
          <p:txBody>
            <a:bodyPr wrap="square" rtlCol="0">
              <a:spAutoFit/>
            </a:bodyPr>
            <a:lstStyle/>
            <a:p>
              <a:r>
                <a:rPr lang="en-US" dirty="0" smtClean="0"/>
                <a:t>867_03F</a:t>
              </a:r>
              <a:endParaRPr lang="en-US" dirty="0"/>
            </a:p>
          </p:txBody>
        </p:sp>
        <p:sp>
          <p:nvSpPr>
            <p:cNvPr id="43" name="Oval 42"/>
            <p:cNvSpPr/>
            <p:nvPr/>
          </p:nvSpPr>
          <p:spPr>
            <a:xfrm>
              <a:off x="4616120" y="2267304"/>
              <a:ext cx="533400" cy="2592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11</a:t>
              </a:r>
            </a:p>
          </p:txBody>
        </p:sp>
      </p:grpSp>
      <p:grpSp>
        <p:nvGrpSpPr>
          <p:cNvPr id="17" name="Group 16"/>
          <p:cNvGrpSpPr/>
          <p:nvPr/>
        </p:nvGrpSpPr>
        <p:grpSpPr>
          <a:xfrm>
            <a:off x="1938580" y="2279163"/>
            <a:ext cx="2600499" cy="3016072"/>
            <a:chOff x="1938580" y="2279163"/>
            <a:chExt cx="2600499" cy="3016072"/>
          </a:xfrm>
        </p:grpSpPr>
        <p:cxnSp>
          <p:nvCxnSpPr>
            <p:cNvPr id="65" name="Elbow Connector 64"/>
            <p:cNvCxnSpPr>
              <a:stCxn id="93" idx="4"/>
            </p:cNvCxnSpPr>
            <p:nvPr/>
          </p:nvCxnSpPr>
          <p:spPr>
            <a:xfrm rot="5400000">
              <a:off x="1718332" y="2728010"/>
              <a:ext cx="2771247" cy="2330752"/>
            </a:xfrm>
            <a:prstGeom prst="bentConnector3">
              <a:avLst>
                <a:gd name="adj1" fmla="val 99838"/>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21206" y="4925903"/>
              <a:ext cx="954107" cy="369332"/>
            </a:xfrm>
            <a:prstGeom prst="rect">
              <a:avLst/>
            </a:prstGeom>
            <a:noFill/>
          </p:spPr>
          <p:txBody>
            <a:bodyPr wrap="none" rtlCol="0">
              <a:spAutoFit/>
            </a:bodyPr>
            <a:lstStyle/>
            <a:p>
              <a:r>
                <a:rPr lang="en-US" dirty="0" smtClean="0"/>
                <a:t>814_06</a:t>
              </a:r>
              <a:endParaRPr lang="en-US" dirty="0"/>
            </a:p>
          </p:txBody>
        </p:sp>
        <p:sp>
          <p:nvSpPr>
            <p:cNvPr id="93" name="Oval 92"/>
            <p:cNvSpPr/>
            <p:nvPr/>
          </p:nvSpPr>
          <p:spPr>
            <a:xfrm>
              <a:off x="3999583" y="227916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sp>
        <p:nvSpPr>
          <p:cNvPr id="49" name="Rectangle 48"/>
          <p:cNvSpPr/>
          <p:nvPr/>
        </p:nvSpPr>
        <p:spPr>
          <a:xfrm>
            <a:off x="1877101" y="1237259"/>
            <a:ext cx="2108268" cy="2637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195358" y="1295636"/>
            <a:ext cx="2098484" cy="28953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935504" y="2244372"/>
            <a:ext cx="3209564" cy="40802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5124630" y="2238422"/>
            <a:ext cx="3620554" cy="40861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070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righ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righ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righ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righ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right)">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right)">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up)">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up)">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60" grpId="0" animBg="1"/>
      <p:bldP spid="6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7234975" y="3322975"/>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26" name="Rectangle 25"/>
          <p:cNvSpPr/>
          <p:nvPr/>
        </p:nvSpPr>
        <p:spPr>
          <a:xfrm>
            <a:off x="4220569" y="3322975"/>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3" name="Title 2"/>
          <p:cNvSpPr>
            <a:spLocks noGrp="1"/>
          </p:cNvSpPr>
          <p:nvPr>
            <p:ph type="title"/>
          </p:nvPr>
        </p:nvSpPr>
        <p:spPr/>
        <p:txBody>
          <a:bodyPr>
            <a:normAutofit fontScale="90000"/>
          </a:bodyPr>
          <a:lstStyle/>
          <a:p>
            <a:r>
              <a:rPr lang="en-US" dirty="0"/>
              <a:t>Switch Hold – Add – Deferred Payment Plan (DPP)</a:t>
            </a:r>
          </a:p>
        </p:txBody>
      </p:sp>
      <p:sp>
        <p:nvSpPr>
          <p:cNvPr id="8" name="Bevel 3">
            <a:extLst>
              <a:ext uri="{FF2B5EF4-FFF2-40B4-BE49-F238E27FC236}">
                <a16:creationId xmlns:a16="http://schemas.microsoft.com/office/drawing/2014/main" xmlns="" id="{E13BB8E0-F20A-4DCE-B71F-E74AA816E919}"/>
              </a:ext>
            </a:extLst>
          </p:cNvPr>
          <p:cNvSpPr>
            <a:spLocks noChangeArrowheads="1"/>
          </p:cNvSpPr>
          <p:nvPr/>
        </p:nvSpPr>
        <p:spPr bwMode="auto">
          <a:xfrm>
            <a:off x="721171" y="3322975"/>
            <a:ext cx="1628775" cy="603504"/>
          </a:xfrm>
          <a:prstGeom prst="bevel">
            <a:avLst>
              <a:gd name="adj" fmla="val 12500"/>
            </a:avLst>
          </a:prstGeom>
          <a:solidFill>
            <a:schemeClr val="accent6">
              <a:lumMod val="75000"/>
            </a:schemeClr>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
        <p:nvSpPr>
          <p:cNvPr id="6" name="Date Placeholder 5"/>
          <p:cNvSpPr>
            <a:spLocks noGrp="1"/>
          </p:cNvSpPr>
          <p:nvPr>
            <p:ph type="dt" sz="half" idx="10"/>
          </p:nvPr>
        </p:nvSpPr>
        <p:spPr/>
        <p:txBody>
          <a:bodyPr/>
          <a:lstStyle/>
          <a:p>
            <a:fld id="{D169DC72-0A65-4E01-BD53-1187176B4C14}" type="datetime1">
              <a:rPr lang="en-US" smtClean="0"/>
              <a:t>9/4/2018</a:t>
            </a:fld>
            <a:endParaRPr lang="en-US" dirty="0"/>
          </a:p>
        </p:txBody>
      </p:sp>
      <p:sp>
        <p:nvSpPr>
          <p:cNvPr id="7" name="Footer Placeholder 6"/>
          <p:cNvSpPr>
            <a:spLocks noGrp="1"/>
          </p:cNvSpPr>
          <p:nvPr>
            <p:ph type="ftr" sz="quarter" idx="11"/>
          </p:nvPr>
        </p:nvSpPr>
        <p:spPr/>
        <p:txBody>
          <a:bodyPr/>
          <a:lstStyle/>
          <a:p>
            <a:r>
              <a:rPr lang="en-US" smtClean="0"/>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53</a:t>
            </a:fld>
            <a:endParaRPr lang="en-US" dirty="0"/>
          </a:p>
        </p:txBody>
      </p:sp>
      <p:grpSp>
        <p:nvGrpSpPr>
          <p:cNvPr id="5" name="Group 4"/>
          <p:cNvGrpSpPr/>
          <p:nvPr/>
        </p:nvGrpSpPr>
        <p:grpSpPr>
          <a:xfrm>
            <a:off x="592814" y="1387450"/>
            <a:ext cx="7478359" cy="1882300"/>
            <a:chOff x="592814" y="1387450"/>
            <a:chExt cx="7478359" cy="1882300"/>
          </a:xfrm>
        </p:grpSpPr>
        <p:cxnSp>
          <p:nvCxnSpPr>
            <p:cNvPr id="17" name="Elbow Connector 16"/>
            <p:cNvCxnSpPr/>
            <p:nvPr/>
          </p:nvCxnSpPr>
          <p:spPr>
            <a:xfrm>
              <a:off x="847413" y="1756782"/>
              <a:ext cx="7223760" cy="1459656"/>
            </a:xfrm>
            <a:prstGeom prst="bentConnector3">
              <a:avLst>
                <a:gd name="adj1" fmla="val 100059"/>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30" idx="0"/>
            </p:cNvCxnSpPr>
            <p:nvPr/>
          </p:nvCxnSpPr>
          <p:spPr>
            <a:xfrm>
              <a:off x="862562" y="1756782"/>
              <a:ext cx="0" cy="1284368"/>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753902" y="1387450"/>
              <a:ext cx="1620957" cy="369332"/>
            </a:xfrm>
            <a:prstGeom prst="rect">
              <a:avLst/>
            </a:prstGeom>
            <a:noFill/>
          </p:spPr>
          <p:txBody>
            <a:bodyPr wrap="none" rtlCol="0">
              <a:spAutoFit/>
            </a:bodyPr>
            <a:lstStyle/>
            <a:p>
              <a:r>
                <a:rPr lang="en-US" dirty="0" smtClean="0"/>
                <a:t>650_01  (add)</a:t>
              </a:r>
              <a:endParaRPr lang="en-US" dirty="0"/>
            </a:p>
          </p:txBody>
        </p:sp>
        <p:sp>
          <p:nvSpPr>
            <p:cNvPr id="30" name="Oval 29"/>
            <p:cNvSpPr/>
            <p:nvPr/>
          </p:nvSpPr>
          <p:spPr>
            <a:xfrm>
              <a:off x="592814" y="304115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2" name="Group 11"/>
          <p:cNvGrpSpPr/>
          <p:nvPr/>
        </p:nvGrpSpPr>
        <p:grpSpPr>
          <a:xfrm>
            <a:off x="2438400" y="3150176"/>
            <a:ext cx="1717835" cy="471765"/>
            <a:chOff x="2438400" y="3150176"/>
            <a:chExt cx="1717835" cy="471765"/>
          </a:xfrm>
        </p:grpSpPr>
        <p:cxnSp>
          <p:nvCxnSpPr>
            <p:cNvPr id="42" name="Straight Arrow Connector 41"/>
            <p:cNvCxnSpPr>
              <a:stCxn id="33" idx="2"/>
            </p:cNvCxnSpPr>
            <p:nvPr/>
          </p:nvCxnSpPr>
          <p:spPr>
            <a:xfrm flipH="1" flipV="1">
              <a:off x="2438400" y="3505200"/>
              <a:ext cx="1178339" cy="244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665102" y="3150176"/>
              <a:ext cx="954107" cy="369332"/>
            </a:xfrm>
            <a:prstGeom prst="rect">
              <a:avLst/>
            </a:prstGeom>
            <a:noFill/>
          </p:spPr>
          <p:txBody>
            <a:bodyPr wrap="none" rtlCol="0">
              <a:spAutoFit/>
            </a:bodyPr>
            <a:lstStyle/>
            <a:p>
              <a:pPr algn="r"/>
              <a:r>
                <a:rPr lang="en-US" dirty="0" smtClean="0"/>
                <a:t>814_20</a:t>
              </a:r>
              <a:endParaRPr lang="en-US" dirty="0"/>
            </a:p>
          </p:txBody>
        </p:sp>
        <p:sp>
          <p:nvSpPr>
            <p:cNvPr id="33" name="Oval 32"/>
            <p:cNvSpPr/>
            <p:nvPr/>
          </p:nvSpPr>
          <p:spPr>
            <a:xfrm>
              <a:off x="3616739" y="33933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grpSp>
        <p:nvGrpSpPr>
          <p:cNvPr id="13" name="Group 12"/>
          <p:cNvGrpSpPr/>
          <p:nvPr/>
        </p:nvGrpSpPr>
        <p:grpSpPr>
          <a:xfrm>
            <a:off x="5522957" y="3673118"/>
            <a:ext cx="1591791" cy="470959"/>
            <a:chOff x="5522957" y="3673118"/>
            <a:chExt cx="1591791" cy="470959"/>
          </a:xfrm>
        </p:grpSpPr>
        <p:cxnSp>
          <p:nvCxnSpPr>
            <p:cNvPr id="48" name="Straight Arrow Connector 47"/>
            <p:cNvCxnSpPr>
              <a:stCxn id="34" idx="6"/>
            </p:cNvCxnSpPr>
            <p:nvPr/>
          </p:nvCxnSpPr>
          <p:spPr>
            <a:xfrm flipV="1">
              <a:off x="6062453" y="4029591"/>
              <a:ext cx="1052295" cy="18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064019" y="3673118"/>
              <a:ext cx="954107" cy="369332"/>
            </a:xfrm>
            <a:prstGeom prst="rect">
              <a:avLst/>
            </a:prstGeom>
            <a:noFill/>
          </p:spPr>
          <p:txBody>
            <a:bodyPr wrap="none" rtlCol="0">
              <a:spAutoFit/>
            </a:bodyPr>
            <a:lstStyle/>
            <a:p>
              <a:r>
                <a:rPr lang="en-US" dirty="0" smtClean="0"/>
                <a:t>814_21</a:t>
              </a:r>
              <a:endParaRPr lang="en-US" dirty="0"/>
            </a:p>
          </p:txBody>
        </p:sp>
        <p:sp>
          <p:nvSpPr>
            <p:cNvPr id="34" name="Oval 33"/>
            <p:cNvSpPr/>
            <p:nvPr/>
          </p:nvSpPr>
          <p:spPr>
            <a:xfrm>
              <a:off x="5522957" y="391547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grpSp>
      <p:grpSp>
        <p:nvGrpSpPr>
          <p:cNvPr id="11" name="Group 10"/>
          <p:cNvGrpSpPr/>
          <p:nvPr/>
        </p:nvGrpSpPr>
        <p:grpSpPr>
          <a:xfrm>
            <a:off x="5446553" y="3138309"/>
            <a:ext cx="1728671" cy="483446"/>
            <a:chOff x="5446553" y="3138309"/>
            <a:chExt cx="1728671" cy="483446"/>
          </a:xfrm>
        </p:grpSpPr>
        <p:cxnSp>
          <p:nvCxnSpPr>
            <p:cNvPr id="46" name="Straight Arrow Connector 45"/>
            <p:cNvCxnSpPr>
              <a:stCxn id="32" idx="2"/>
            </p:cNvCxnSpPr>
            <p:nvPr/>
          </p:nvCxnSpPr>
          <p:spPr>
            <a:xfrm flipH="1">
              <a:off x="5446553" y="3506901"/>
              <a:ext cx="1189175" cy="74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674111" y="3138309"/>
              <a:ext cx="954107" cy="369332"/>
            </a:xfrm>
            <a:prstGeom prst="rect">
              <a:avLst/>
            </a:prstGeom>
            <a:noFill/>
          </p:spPr>
          <p:txBody>
            <a:bodyPr wrap="none" rtlCol="0">
              <a:spAutoFit/>
            </a:bodyPr>
            <a:lstStyle/>
            <a:p>
              <a:pPr algn="r"/>
              <a:r>
                <a:rPr lang="en-US" dirty="0" smtClean="0"/>
                <a:t>814_20</a:t>
              </a:r>
              <a:endParaRPr lang="en-US" dirty="0"/>
            </a:p>
          </p:txBody>
        </p:sp>
        <p:sp>
          <p:nvSpPr>
            <p:cNvPr id="32" name="Oval 31"/>
            <p:cNvSpPr/>
            <p:nvPr/>
          </p:nvSpPr>
          <p:spPr>
            <a:xfrm>
              <a:off x="6635728" y="3392046"/>
              <a:ext cx="539496" cy="229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9" name="Group 8"/>
          <p:cNvGrpSpPr/>
          <p:nvPr/>
        </p:nvGrpSpPr>
        <p:grpSpPr>
          <a:xfrm>
            <a:off x="1620674" y="2369442"/>
            <a:ext cx="6192876" cy="919113"/>
            <a:chOff x="1620674" y="2369442"/>
            <a:chExt cx="6192876" cy="919113"/>
          </a:xfrm>
        </p:grpSpPr>
        <p:cxnSp>
          <p:nvCxnSpPr>
            <p:cNvPr id="35" name="Straight Connector 34"/>
            <p:cNvCxnSpPr>
              <a:endCxn id="31" idx="0"/>
            </p:cNvCxnSpPr>
            <p:nvPr/>
          </p:nvCxnSpPr>
          <p:spPr>
            <a:xfrm>
              <a:off x="7543802" y="2732518"/>
              <a:ext cx="0" cy="291491"/>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10800000" flipV="1">
              <a:off x="1620674" y="2738774"/>
              <a:ext cx="5943600" cy="549781"/>
            </a:xfrm>
            <a:prstGeom prst="bentConnector3">
              <a:avLst>
                <a:gd name="adj1" fmla="val 99862"/>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217665" y="2369442"/>
              <a:ext cx="3095719" cy="369332"/>
            </a:xfrm>
            <a:prstGeom prst="rect">
              <a:avLst/>
            </a:prstGeom>
            <a:noFill/>
          </p:spPr>
          <p:txBody>
            <a:bodyPr wrap="none" rtlCol="0">
              <a:spAutoFit/>
            </a:bodyPr>
            <a:lstStyle/>
            <a:p>
              <a:r>
                <a:rPr lang="en-US" dirty="0" smtClean="0"/>
                <a:t>650_02  (acknowledgement)</a:t>
              </a:r>
              <a:endParaRPr lang="en-US" dirty="0"/>
            </a:p>
          </p:txBody>
        </p:sp>
        <p:sp>
          <p:nvSpPr>
            <p:cNvPr id="31" name="Oval 30"/>
            <p:cNvSpPr/>
            <p:nvPr/>
          </p:nvSpPr>
          <p:spPr>
            <a:xfrm>
              <a:off x="7274054" y="3024009"/>
              <a:ext cx="539496" cy="2136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28" name="Rectangle 27"/>
          <p:cNvSpPr/>
          <p:nvPr/>
        </p:nvSpPr>
        <p:spPr>
          <a:xfrm>
            <a:off x="482325" y="1254706"/>
            <a:ext cx="8052075" cy="2032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382656" y="3237660"/>
            <a:ext cx="1807150" cy="9064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435273" y="3264273"/>
            <a:ext cx="1739951" cy="14446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136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righ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6" grpId="0" animBg="1"/>
      <p:bldP spid="3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Switch Hold – Add - Tampering</a:t>
            </a:r>
          </a:p>
        </p:txBody>
      </p:sp>
      <p:sp>
        <p:nvSpPr>
          <p:cNvPr id="3" name="Date Placeholder 2"/>
          <p:cNvSpPr>
            <a:spLocks noGrp="1"/>
          </p:cNvSpPr>
          <p:nvPr>
            <p:ph type="dt" sz="half" idx="10"/>
          </p:nvPr>
        </p:nvSpPr>
        <p:spPr/>
        <p:txBody>
          <a:bodyPr/>
          <a:lstStyle/>
          <a:p>
            <a:fld id="{596765A1-1051-420F-BFCE-D84F290762C5}" type="datetime1">
              <a:rPr lang="en-US" smtClean="0"/>
              <a:t>9/4/2018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54</a:t>
            </a:fld>
            <a:endParaRPr lang="en-US" dirty="0"/>
          </a:p>
        </p:txBody>
      </p:sp>
      <p:grpSp>
        <p:nvGrpSpPr>
          <p:cNvPr id="8" name="Group 7"/>
          <p:cNvGrpSpPr/>
          <p:nvPr/>
        </p:nvGrpSpPr>
        <p:grpSpPr>
          <a:xfrm>
            <a:off x="2438400" y="3143819"/>
            <a:ext cx="1692199" cy="483363"/>
            <a:chOff x="2438400" y="3143819"/>
            <a:chExt cx="1692199" cy="483363"/>
          </a:xfrm>
        </p:grpSpPr>
        <p:cxnSp>
          <p:nvCxnSpPr>
            <p:cNvPr id="24" name="Straight Arrow Connector 23"/>
            <p:cNvCxnSpPr>
              <a:stCxn id="17" idx="2"/>
            </p:cNvCxnSpPr>
            <p:nvPr/>
          </p:nvCxnSpPr>
          <p:spPr>
            <a:xfrm flipH="1" flipV="1">
              <a:off x="2438400" y="3505200"/>
              <a:ext cx="1152703" cy="768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658517" y="3143819"/>
              <a:ext cx="954107" cy="369332"/>
            </a:xfrm>
            <a:prstGeom prst="rect">
              <a:avLst/>
            </a:prstGeom>
            <a:noFill/>
          </p:spPr>
          <p:txBody>
            <a:bodyPr wrap="none" rtlCol="0">
              <a:spAutoFit/>
            </a:bodyPr>
            <a:lstStyle/>
            <a:p>
              <a:pPr algn="r"/>
              <a:r>
                <a:rPr lang="en-US" dirty="0" smtClean="0"/>
                <a:t>814_20</a:t>
              </a:r>
              <a:endParaRPr lang="en-US" dirty="0"/>
            </a:p>
          </p:txBody>
        </p:sp>
        <p:sp>
          <p:nvSpPr>
            <p:cNvPr id="17" name="Oval 16"/>
            <p:cNvSpPr/>
            <p:nvPr/>
          </p:nvSpPr>
          <p:spPr>
            <a:xfrm>
              <a:off x="3591103" y="339858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10" name="Group 9"/>
          <p:cNvGrpSpPr/>
          <p:nvPr/>
        </p:nvGrpSpPr>
        <p:grpSpPr>
          <a:xfrm>
            <a:off x="5535017" y="3655334"/>
            <a:ext cx="1579731" cy="474912"/>
            <a:chOff x="5535017" y="3655334"/>
            <a:chExt cx="1579731" cy="474912"/>
          </a:xfrm>
        </p:grpSpPr>
        <p:cxnSp>
          <p:nvCxnSpPr>
            <p:cNvPr id="28" name="Straight Arrow Connector 27"/>
            <p:cNvCxnSpPr>
              <a:stCxn id="18" idx="6"/>
            </p:cNvCxnSpPr>
            <p:nvPr/>
          </p:nvCxnSpPr>
          <p:spPr>
            <a:xfrm>
              <a:off x="6074513" y="4015392"/>
              <a:ext cx="1040235" cy="1419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085953" y="3655334"/>
              <a:ext cx="954107" cy="369332"/>
            </a:xfrm>
            <a:prstGeom prst="rect">
              <a:avLst/>
            </a:prstGeom>
            <a:noFill/>
          </p:spPr>
          <p:txBody>
            <a:bodyPr wrap="none" rtlCol="0">
              <a:spAutoFit/>
            </a:bodyPr>
            <a:lstStyle/>
            <a:p>
              <a:r>
                <a:rPr lang="en-US" dirty="0" smtClean="0"/>
                <a:t>814_21</a:t>
              </a:r>
              <a:endParaRPr lang="en-US" dirty="0"/>
            </a:p>
          </p:txBody>
        </p:sp>
        <p:sp>
          <p:nvSpPr>
            <p:cNvPr id="18" name="Oval 17"/>
            <p:cNvSpPr/>
            <p:nvPr/>
          </p:nvSpPr>
          <p:spPr>
            <a:xfrm>
              <a:off x="5535017" y="3900537"/>
              <a:ext cx="539496" cy="229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9" name="Group 8"/>
          <p:cNvGrpSpPr/>
          <p:nvPr/>
        </p:nvGrpSpPr>
        <p:grpSpPr>
          <a:xfrm>
            <a:off x="5446553" y="3145899"/>
            <a:ext cx="1692200" cy="483725"/>
            <a:chOff x="5446553" y="3145899"/>
            <a:chExt cx="1692200" cy="483725"/>
          </a:xfrm>
        </p:grpSpPr>
        <p:cxnSp>
          <p:nvCxnSpPr>
            <p:cNvPr id="26" name="Straight Arrow Connector 25"/>
            <p:cNvCxnSpPr>
              <a:stCxn id="16" idx="2"/>
            </p:cNvCxnSpPr>
            <p:nvPr/>
          </p:nvCxnSpPr>
          <p:spPr>
            <a:xfrm flipH="1" flipV="1">
              <a:off x="5446553" y="3507641"/>
              <a:ext cx="1152704" cy="768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651936" y="3145899"/>
              <a:ext cx="954107" cy="369332"/>
            </a:xfrm>
            <a:prstGeom prst="rect">
              <a:avLst/>
            </a:prstGeom>
            <a:noFill/>
          </p:spPr>
          <p:txBody>
            <a:bodyPr wrap="none" rtlCol="0">
              <a:spAutoFit/>
            </a:bodyPr>
            <a:lstStyle/>
            <a:p>
              <a:pPr algn="r"/>
              <a:r>
                <a:rPr lang="en-US" dirty="0" smtClean="0"/>
                <a:t>814_20</a:t>
              </a:r>
              <a:endParaRPr lang="en-US" dirty="0"/>
            </a:p>
          </p:txBody>
        </p:sp>
        <p:sp>
          <p:nvSpPr>
            <p:cNvPr id="16" name="Oval 15"/>
            <p:cNvSpPr/>
            <p:nvPr/>
          </p:nvSpPr>
          <p:spPr>
            <a:xfrm>
              <a:off x="6599257" y="3401023"/>
              <a:ext cx="539496" cy="228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5" name="Group 4"/>
          <p:cNvGrpSpPr/>
          <p:nvPr/>
        </p:nvGrpSpPr>
        <p:grpSpPr>
          <a:xfrm>
            <a:off x="1526238" y="2369442"/>
            <a:ext cx="6293009" cy="919113"/>
            <a:chOff x="1526238" y="2369442"/>
            <a:chExt cx="6293009" cy="919113"/>
          </a:xfrm>
        </p:grpSpPr>
        <p:cxnSp>
          <p:nvCxnSpPr>
            <p:cNvPr id="22" name="Elbow Connector 21"/>
            <p:cNvCxnSpPr/>
            <p:nvPr/>
          </p:nvCxnSpPr>
          <p:spPr>
            <a:xfrm rot="10800000" flipV="1">
              <a:off x="1526238" y="2738774"/>
              <a:ext cx="6035040" cy="549781"/>
            </a:xfrm>
            <a:prstGeom prst="bentConnector3">
              <a:avLst>
                <a:gd name="adj1" fmla="val 99862"/>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412679" y="2369442"/>
              <a:ext cx="2262158" cy="369332"/>
            </a:xfrm>
            <a:prstGeom prst="rect">
              <a:avLst/>
            </a:prstGeom>
            <a:noFill/>
          </p:spPr>
          <p:txBody>
            <a:bodyPr wrap="none" rtlCol="0">
              <a:spAutoFit/>
            </a:bodyPr>
            <a:lstStyle/>
            <a:p>
              <a:r>
                <a:rPr lang="en-US" dirty="0" smtClean="0"/>
                <a:t>810_02  (tampering)</a:t>
              </a:r>
              <a:endParaRPr lang="en-US" dirty="0"/>
            </a:p>
          </p:txBody>
        </p:sp>
        <p:cxnSp>
          <p:nvCxnSpPr>
            <p:cNvPr id="21" name="Straight Connector 20"/>
            <p:cNvCxnSpPr>
              <a:endCxn id="19" idx="0"/>
            </p:cNvCxnSpPr>
            <p:nvPr/>
          </p:nvCxnSpPr>
          <p:spPr>
            <a:xfrm>
              <a:off x="7543800" y="2743200"/>
              <a:ext cx="5699" cy="291437"/>
            </a:xfrm>
            <a:prstGeom prst="line">
              <a:avLst/>
            </a:prstGeom>
            <a:ln w="508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279751" y="303463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sp>
        <p:nvSpPr>
          <p:cNvPr id="32" name="Rectangle 31"/>
          <p:cNvSpPr/>
          <p:nvPr/>
        </p:nvSpPr>
        <p:spPr>
          <a:xfrm>
            <a:off x="1454922" y="1335806"/>
            <a:ext cx="6472528" cy="1946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440549" y="3172049"/>
            <a:ext cx="1699873" cy="1247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425868" y="3216945"/>
            <a:ext cx="1735007" cy="12026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234975" y="3322975"/>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36" name="Rectangle 35"/>
          <p:cNvSpPr/>
          <p:nvPr/>
        </p:nvSpPr>
        <p:spPr>
          <a:xfrm>
            <a:off x="4220569" y="3322975"/>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37" name="Bevel 3">
            <a:extLst>
              <a:ext uri="{FF2B5EF4-FFF2-40B4-BE49-F238E27FC236}">
                <a16:creationId xmlns:a16="http://schemas.microsoft.com/office/drawing/2014/main" xmlns="" id="{E13BB8E0-F20A-4DCE-B71F-E74AA816E919}"/>
              </a:ext>
            </a:extLst>
          </p:cNvPr>
          <p:cNvSpPr>
            <a:spLocks noChangeArrowheads="1"/>
          </p:cNvSpPr>
          <p:nvPr/>
        </p:nvSpPr>
        <p:spPr bwMode="auto">
          <a:xfrm>
            <a:off x="721171" y="3322975"/>
            <a:ext cx="1628775" cy="603504"/>
          </a:xfrm>
          <a:prstGeom prst="bevel">
            <a:avLst>
              <a:gd name="adj" fmla="val 12500"/>
            </a:avLst>
          </a:prstGeom>
          <a:solidFill>
            <a:schemeClr val="accent6">
              <a:lumMod val="75000"/>
            </a:schemeClr>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Tree>
    <p:extLst>
      <p:ext uri="{BB962C8B-B14F-4D97-AF65-F5344CB8AC3E}">
        <p14:creationId xmlns:p14="http://schemas.microsoft.com/office/powerpoint/2010/main" val="101778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righ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right)">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Switch Hold – Remove – DPP / Tampering</a:t>
            </a:r>
          </a:p>
        </p:txBody>
      </p:sp>
      <p:sp>
        <p:nvSpPr>
          <p:cNvPr id="6" name="Date Placeholder 5"/>
          <p:cNvSpPr>
            <a:spLocks noGrp="1"/>
          </p:cNvSpPr>
          <p:nvPr>
            <p:ph type="dt" sz="half" idx="10"/>
          </p:nvPr>
        </p:nvSpPr>
        <p:spPr/>
        <p:txBody>
          <a:bodyPr/>
          <a:lstStyle/>
          <a:p>
            <a:fld id="{D169DC72-0A65-4E01-BD53-1187176B4C14}" type="datetime1">
              <a:rPr lang="en-US" smtClean="0"/>
              <a:t>9/4/2018</a:t>
            </a:fld>
            <a:endParaRPr lang="en-US" dirty="0"/>
          </a:p>
        </p:txBody>
      </p:sp>
      <p:sp>
        <p:nvSpPr>
          <p:cNvPr id="7" name="Footer Placeholder 6"/>
          <p:cNvSpPr>
            <a:spLocks noGrp="1"/>
          </p:cNvSpPr>
          <p:nvPr>
            <p:ph type="ftr" sz="quarter" idx="11"/>
          </p:nvPr>
        </p:nvSpPr>
        <p:spPr/>
        <p:txBody>
          <a:bodyPr/>
          <a:lstStyle/>
          <a:p>
            <a:r>
              <a:rPr lang="en-US" smtClean="0"/>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55</a:t>
            </a:fld>
            <a:endParaRPr lang="en-US" dirty="0"/>
          </a:p>
        </p:txBody>
      </p:sp>
      <p:grpSp>
        <p:nvGrpSpPr>
          <p:cNvPr id="12" name="Group 11"/>
          <p:cNvGrpSpPr/>
          <p:nvPr/>
        </p:nvGrpSpPr>
        <p:grpSpPr>
          <a:xfrm>
            <a:off x="734520" y="1387450"/>
            <a:ext cx="7286270" cy="1873156"/>
            <a:chOff x="734520" y="1387450"/>
            <a:chExt cx="7286270" cy="1873156"/>
          </a:xfrm>
        </p:grpSpPr>
        <p:cxnSp>
          <p:nvCxnSpPr>
            <p:cNvPr id="18" name="Elbow Connector 17"/>
            <p:cNvCxnSpPr/>
            <p:nvPr/>
          </p:nvCxnSpPr>
          <p:spPr>
            <a:xfrm>
              <a:off x="979910" y="1775832"/>
              <a:ext cx="7040880" cy="1463040"/>
            </a:xfrm>
            <a:prstGeom prst="bentConnector3">
              <a:avLst>
                <a:gd name="adj1" fmla="val 100084"/>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21" idx="0"/>
            </p:cNvCxnSpPr>
            <p:nvPr/>
          </p:nvCxnSpPr>
          <p:spPr>
            <a:xfrm>
              <a:off x="1004268" y="1750798"/>
              <a:ext cx="0" cy="1281208"/>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497512" y="1387450"/>
              <a:ext cx="2005677" cy="369332"/>
            </a:xfrm>
            <a:prstGeom prst="rect">
              <a:avLst/>
            </a:prstGeom>
            <a:noFill/>
          </p:spPr>
          <p:txBody>
            <a:bodyPr wrap="none" rtlCol="0">
              <a:spAutoFit/>
            </a:bodyPr>
            <a:lstStyle/>
            <a:p>
              <a:r>
                <a:rPr lang="en-US" dirty="0" smtClean="0"/>
                <a:t>650_01  (remove)</a:t>
              </a:r>
              <a:endParaRPr lang="en-US" dirty="0"/>
            </a:p>
          </p:txBody>
        </p:sp>
        <p:sp>
          <p:nvSpPr>
            <p:cNvPr id="21" name="Oval 20"/>
            <p:cNvSpPr/>
            <p:nvPr/>
          </p:nvSpPr>
          <p:spPr>
            <a:xfrm>
              <a:off x="734520" y="303200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5" name="Group 14"/>
          <p:cNvGrpSpPr/>
          <p:nvPr/>
        </p:nvGrpSpPr>
        <p:grpSpPr>
          <a:xfrm>
            <a:off x="2438400" y="3116030"/>
            <a:ext cx="1683498" cy="505911"/>
            <a:chOff x="2438400" y="3116030"/>
            <a:chExt cx="1683498" cy="505911"/>
          </a:xfrm>
        </p:grpSpPr>
        <p:cxnSp>
          <p:nvCxnSpPr>
            <p:cNvPr id="29" name="Straight Arrow Connector 28"/>
            <p:cNvCxnSpPr>
              <a:stCxn id="24" idx="2"/>
            </p:cNvCxnSpPr>
            <p:nvPr/>
          </p:nvCxnSpPr>
          <p:spPr>
            <a:xfrm flipH="1" flipV="1">
              <a:off x="2438400" y="3505200"/>
              <a:ext cx="1144002" cy="244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635555" y="3116030"/>
              <a:ext cx="954107" cy="369332"/>
            </a:xfrm>
            <a:prstGeom prst="rect">
              <a:avLst/>
            </a:prstGeom>
            <a:noFill/>
          </p:spPr>
          <p:txBody>
            <a:bodyPr wrap="none" rtlCol="0">
              <a:spAutoFit/>
            </a:bodyPr>
            <a:lstStyle/>
            <a:p>
              <a:pPr algn="r"/>
              <a:r>
                <a:rPr lang="en-US" dirty="0" smtClean="0"/>
                <a:t>814_20</a:t>
              </a:r>
              <a:endParaRPr lang="en-US" dirty="0"/>
            </a:p>
          </p:txBody>
        </p:sp>
        <p:sp>
          <p:nvSpPr>
            <p:cNvPr id="24" name="Oval 23"/>
            <p:cNvSpPr/>
            <p:nvPr/>
          </p:nvSpPr>
          <p:spPr>
            <a:xfrm>
              <a:off x="3582402" y="33933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grpSp>
        <p:nvGrpSpPr>
          <p:cNvPr id="14" name="Group 13"/>
          <p:cNvGrpSpPr/>
          <p:nvPr/>
        </p:nvGrpSpPr>
        <p:grpSpPr>
          <a:xfrm>
            <a:off x="5534682" y="3692499"/>
            <a:ext cx="1580066" cy="477596"/>
            <a:chOff x="5534682" y="3663924"/>
            <a:chExt cx="1580066" cy="477596"/>
          </a:xfrm>
        </p:grpSpPr>
        <p:cxnSp>
          <p:nvCxnSpPr>
            <p:cNvPr id="33" name="Straight Arrow Connector 32"/>
            <p:cNvCxnSpPr>
              <a:stCxn id="25" idx="6"/>
            </p:cNvCxnSpPr>
            <p:nvPr/>
          </p:nvCxnSpPr>
          <p:spPr>
            <a:xfrm>
              <a:off x="6074178" y="4027220"/>
              <a:ext cx="1040570" cy="237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073607" y="3663924"/>
              <a:ext cx="954107" cy="369332"/>
            </a:xfrm>
            <a:prstGeom prst="rect">
              <a:avLst/>
            </a:prstGeom>
            <a:noFill/>
          </p:spPr>
          <p:txBody>
            <a:bodyPr wrap="none" rtlCol="0">
              <a:spAutoFit/>
            </a:bodyPr>
            <a:lstStyle/>
            <a:p>
              <a:r>
                <a:rPr lang="en-US" dirty="0" smtClean="0"/>
                <a:t>814_21</a:t>
              </a:r>
              <a:endParaRPr lang="en-US" dirty="0"/>
            </a:p>
          </p:txBody>
        </p:sp>
        <p:sp>
          <p:nvSpPr>
            <p:cNvPr id="25" name="Oval 24"/>
            <p:cNvSpPr/>
            <p:nvPr/>
          </p:nvSpPr>
          <p:spPr>
            <a:xfrm>
              <a:off x="5534682" y="391292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grpSp>
      <p:grpSp>
        <p:nvGrpSpPr>
          <p:cNvPr id="13" name="Group 12"/>
          <p:cNvGrpSpPr/>
          <p:nvPr/>
        </p:nvGrpSpPr>
        <p:grpSpPr>
          <a:xfrm>
            <a:off x="5446553" y="3137877"/>
            <a:ext cx="1692200" cy="487566"/>
            <a:chOff x="5446553" y="3137877"/>
            <a:chExt cx="1692200" cy="487566"/>
          </a:xfrm>
        </p:grpSpPr>
        <p:cxnSp>
          <p:nvCxnSpPr>
            <p:cNvPr id="31" name="Straight Arrow Connector 30"/>
            <p:cNvCxnSpPr>
              <a:stCxn id="23" idx="2"/>
            </p:cNvCxnSpPr>
            <p:nvPr/>
          </p:nvCxnSpPr>
          <p:spPr>
            <a:xfrm flipH="1" flipV="1">
              <a:off x="5446553" y="3507641"/>
              <a:ext cx="1152704" cy="294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641978" y="3137877"/>
              <a:ext cx="954107" cy="369332"/>
            </a:xfrm>
            <a:prstGeom prst="rect">
              <a:avLst/>
            </a:prstGeom>
            <a:noFill/>
          </p:spPr>
          <p:txBody>
            <a:bodyPr wrap="none" rtlCol="0">
              <a:spAutoFit/>
            </a:bodyPr>
            <a:lstStyle/>
            <a:p>
              <a:pPr algn="r"/>
              <a:r>
                <a:rPr lang="en-US" dirty="0" smtClean="0"/>
                <a:t>814_20</a:t>
              </a:r>
              <a:endParaRPr lang="en-US" dirty="0"/>
            </a:p>
          </p:txBody>
        </p:sp>
        <p:sp>
          <p:nvSpPr>
            <p:cNvPr id="23" name="Oval 22"/>
            <p:cNvSpPr/>
            <p:nvPr/>
          </p:nvSpPr>
          <p:spPr>
            <a:xfrm>
              <a:off x="6599257" y="3395734"/>
              <a:ext cx="539496" cy="229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11" name="Group 10"/>
          <p:cNvGrpSpPr/>
          <p:nvPr/>
        </p:nvGrpSpPr>
        <p:grpSpPr>
          <a:xfrm>
            <a:off x="1619252" y="2321817"/>
            <a:ext cx="6181143" cy="936324"/>
            <a:chOff x="1628777" y="2369442"/>
            <a:chExt cx="6181143" cy="936324"/>
          </a:xfrm>
        </p:grpSpPr>
        <p:cxnSp>
          <p:nvCxnSpPr>
            <p:cNvPr id="26" name="Straight Connector 25"/>
            <p:cNvCxnSpPr>
              <a:endCxn id="22" idx="0"/>
            </p:cNvCxnSpPr>
            <p:nvPr/>
          </p:nvCxnSpPr>
          <p:spPr>
            <a:xfrm flipH="1">
              <a:off x="7540172" y="2743200"/>
              <a:ext cx="3628" cy="333966"/>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0800000" flipV="1">
              <a:off x="1628777" y="2739915"/>
              <a:ext cx="5943600" cy="548640"/>
            </a:xfrm>
            <a:prstGeom prst="bentConnector3">
              <a:avLst>
                <a:gd name="adj1" fmla="val 99862"/>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052718" y="2369442"/>
              <a:ext cx="3095719" cy="369332"/>
            </a:xfrm>
            <a:prstGeom prst="rect">
              <a:avLst/>
            </a:prstGeom>
            <a:noFill/>
          </p:spPr>
          <p:txBody>
            <a:bodyPr wrap="none" rtlCol="0">
              <a:spAutoFit/>
            </a:bodyPr>
            <a:lstStyle/>
            <a:p>
              <a:r>
                <a:rPr lang="en-US" dirty="0" smtClean="0"/>
                <a:t>650_02  (acknowledgement)</a:t>
              </a:r>
              <a:endParaRPr lang="en-US" dirty="0"/>
            </a:p>
          </p:txBody>
        </p:sp>
        <p:sp>
          <p:nvSpPr>
            <p:cNvPr id="22" name="Oval 21"/>
            <p:cNvSpPr/>
            <p:nvPr/>
          </p:nvSpPr>
          <p:spPr>
            <a:xfrm>
              <a:off x="7270424" y="307716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37" name="Rectangle 36"/>
          <p:cNvSpPr/>
          <p:nvPr/>
        </p:nvSpPr>
        <p:spPr>
          <a:xfrm>
            <a:off x="657840" y="1201865"/>
            <a:ext cx="7876560" cy="2082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430835" y="3162402"/>
            <a:ext cx="1728339" cy="1007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459240" y="3207708"/>
            <a:ext cx="1717613" cy="12214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234975" y="3322975"/>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41" name="Rectangle 40"/>
          <p:cNvSpPr/>
          <p:nvPr/>
        </p:nvSpPr>
        <p:spPr>
          <a:xfrm>
            <a:off x="4220569" y="3322975"/>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42" name="Bevel 3">
            <a:extLst>
              <a:ext uri="{FF2B5EF4-FFF2-40B4-BE49-F238E27FC236}">
                <a16:creationId xmlns:a16="http://schemas.microsoft.com/office/drawing/2014/main" xmlns="" id="{E13BB8E0-F20A-4DCE-B71F-E74AA816E919}"/>
              </a:ext>
            </a:extLst>
          </p:cNvPr>
          <p:cNvSpPr>
            <a:spLocks noChangeArrowheads="1"/>
          </p:cNvSpPr>
          <p:nvPr/>
        </p:nvSpPr>
        <p:spPr bwMode="auto">
          <a:xfrm>
            <a:off x="721171" y="3322975"/>
            <a:ext cx="1628775" cy="603504"/>
          </a:xfrm>
          <a:prstGeom prst="bevel">
            <a:avLst>
              <a:gd name="adj" fmla="val 12500"/>
            </a:avLst>
          </a:prstGeom>
          <a:solidFill>
            <a:schemeClr val="accent6">
              <a:lumMod val="75000"/>
            </a:schemeClr>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Tree>
    <p:extLst>
      <p:ext uri="{BB962C8B-B14F-4D97-AF65-F5344CB8AC3E}">
        <p14:creationId xmlns:p14="http://schemas.microsoft.com/office/powerpoint/2010/main" val="189966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righ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righ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righ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7446680" y="3089782"/>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25" name="Rectangle 24"/>
          <p:cNvSpPr/>
          <p:nvPr/>
        </p:nvSpPr>
        <p:spPr>
          <a:xfrm>
            <a:off x="4005934" y="3115107"/>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Switch w/ Switch Hold</a:t>
            </a:r>
          </a:p>
        </p:txBody>
      </p:sp>
      <p:sp>
        <p:nvSpPr>
          <p:cNvPr id="8" name="Bevel 3">
            <a:extLst>
              <a:ext uri="{FF2B5EF4-FFF2-40B4-BE49-F238E27FC236}">
                <a16:creationId xmlns:a16="http://schemas.microsoft.com/office/drawing/2014/main" xmlns="" id="{37EFAADB-B319-4BAB-9C39-042CD28D082A}"/>
              </a:ext>
            </a:extLst>
          </p:cNvPr>
          <p:cNvSpPr>
            <a:spLocks noChangeArrowheads="1"/>
          </p:cNvSpPr>
          <p:nvPr/>
        </p:nvSpPr>
        <p:spPr bwMode="auto">
          <a:xfrm>
            <a:off x="507974" y="3089782"/>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3" name="Date Placeholder 2"/>
          <p:cNvSpPr>
            <a:spLocks noGrp="1"/>
          </p:cNvSpPr>
          <p:nvPr>
            <p:ph type="dt" sz="half" idx="10"/>
          </p:nvPr>
        </p:nvSpPr>
        <p:spPr/>
        <p:txBody>
          <a:bodyPr/>
          <a:lstStyle/>
          <a:p>
            <a:fld id="{F1C7CD85-8B82-4F98-B0B3-D3085EAAB41C}" type="datetime1">
              <a:rPr lang="en-US" smtClean="0"/>
              <a:t>9/4/2018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56</a:t>
            </a:fld>
            <a:endParaRPr lang="en-US" dirty="0"/>
          </a:p>
        </p:txBody>
      </p:sp>
      <p:grpSp>
        <p:nvGrpSpPr>
          <p:cNvPr id="4" name="Group 3"/>
          <p:cNvGrpSpPr/>
          <p:nvPr/>
        </p:nvGrpSpPr>
        <p:grpSpPr>
          <a:xfrm>
            <a:off x="1797798" y="2754868"/>
            <a:ext cx="2109477" cy="483632"/>
            <a:chOff x="1797798" y="2754868"/>
            <a:chExt cx="2109477" cy="483632"/>
          </a:xfrm>
        </p:grpSpPr>
        <p:cxnSp>
          <p:nvCxnSpPr>
            <p:cNvPr id="12" name="Straight Arrow Connector 11"/>
            <p:cNvCxnSpPr>
              <a:stCxn id="21" idx="6"/>
            </p:cNvCxnSpPr>
            <p:nvPr/>
          </p:nvCxnSpPr>
          <p:spPr>
            <a:xfrm>
              <a:off x="2337294" y="3124200"/>
              <a:ext cx="1569981"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37294" y="2754868"/>
              <a:ext cx="1416100" cy="369332"/>
            </a:xfrm>
            <a:prstGeom prst="rect">
              <a:avLst/>
            </a:prstGeom>
            <a:noFill/>
          </p:spPr>
          <p:txBody>
            <a:bodyPr wrap="square" rtlCol="0">
              <a:spAutoFit/>
            </a:bodyPr>
            <a:lstStyle/>
            <a:p>
              <a:r>
                <a:rPr lang="en-US" dirty="0" smtClean="0"/>
                <a:t>814_01</a:t>
              </a:r>
              <a:endParaRPr lang="en-US" dirty="0"/>
            </a:p>
          </p:txBody>
        </p:sp>
        <p:sp>
          <p:nvSpPr>
            <p:cNvPr id="21" name="Oval 20"/>
            <p:cNvSpPr/>
            <p:nvPr/>
          </p:nvSpPr>
          <p:spPr>
            <a:xfrm>
              <a:off x="1797798" y="30099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5" name="Group 4"/>
          <p:cNvGrpSpPr/>
          <p:nvPr/>
        </p:nvGrpSpPr>
        <p:grpSpPr>
          <a:xfrm>
            <a:off x="5249118" y="2754868"/>
            <a:ext cx="2119433" cy="483632"/>
            <a:chOff x="5249118" y="2754868"/>
            <a:chExt cx="2119433" cy="483632"/>
          </a:xfrm>
        </p:grpSpPr>
        <p:cxnSp>
          <p:nvCxnSpPr>
            <p:cNvPr id="15" name="Straight Arrow Connector 14"/>
            <p:cNvCxnSpPr>
              <a:stCxn id="22" idx="6"/>
            </p:cNvCxnSpPr>
            <p:nvPr/>
          </p:nvCxnSpPr>
          <p:spPr>
            <a:xfrm>
              <a:off x="5788614" y="3124200"/>
              <a:ext cx="1579937"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88614" y="2754868"/>
              <a:ext cx="1422083" cy="369332"/>
            </a:xfrm>
            <a:prstGeom prst="rect">
              <a:avLst/>
            </a:prstGeom>
            <a:noFill/>
          </p:spPr>
          <p:txBody>
            <a:bodyPr wrap="square" rtlCol="0">
              <a:spAutoFit/>
            </a:bodyPr>
            <a:lstStyle/>
            <a:p>
              <a:r>
                <a:rPr lang="en-US" dirty="0" smtClean="0"/>
                <a:t>814_03</a:t>
              </a:r>
              <a:endParaRPr lang="en-US" dirty="0"/>
            </a:p>
          </p:txBody>
        </p:sp>
        <p:sp>
          <p:nvSpPr>
            <p:cNvPr id="22" name="Oval 21"/>
            <p:cNvSpPr/>
            <p:nvPr/>
          </p:nvSpPr>
          <p:spPr>
            <a:xfrm>
              <a:off x="5249118" y="30099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10" name="Group 9"/>
          <p:cNvGrpSpPr/>
          <p:nvPr/>
        </p:nvGrpSpPr>
        <p:grpSpPr>
          <a:xfrm>
            <a:off x="5259075" y="3449615"/>
            <a:ext cx="2109476" cy="474685"/>
            <a:chOff x="5259075" y="3449615"/>
            <a:chExt cx="2109476" cy="474685"/>
          </a:xfrm>
        </p:grpSpPr>
        <p:cxnSp>
          <p:nvCxnSpPr>
            <p:cNvPr id="13" name="Straight Arrow Connector 12"/>
            <p:cNvCxnSpPr>
              <a:stCxn id="23" idx="2"/>
            </p:cNvCxnSpPr>
            <p:nvPr/>
          </p:nvCxnSpPr>
          <p:spPr>
            <a:xfrm flipH="1">
              <a:off x="5259075" y="3810000"/>
              <a:ext cx="1569980"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695849" y="3449615"/>
              <a:ext cx="1120820" cy="369332"/>
            </a:xfrm>
            <a:prstGeom prst="rect">
              <a:avLst/>
            </a:prstGeom>
            <a:noFill/>
          </p:spPr>
          <p:txBody>
            <a:bodyPr wrap="none" rtlCol="0">
              <a:spAutoFit/>
            </a:bodyPr>
            <a:lstStyle/>
            <a:p>
              <a:pPr algn="r"/>
              <a:r>
                <a:rPr lang="en-US" dirty="0" smtClean="0"/>
                <a:t>814_04R</a:t>
              </a:r>
              <a:endParaRPr lang="en-US" dirty="0"/>
            </a:p>
          </p:txBody>
        </p:sp>
        <p:sp>
          <p:nvSpPr>
            <p:cNvPr id="23" name="Oval 22"/>
            <p:cNvSpPr/>
            <p:nvPr/>
          </p:nvSpPr>
          <p:spPr>
            <a:xfrm>
              <a:off x="6829055" y="36957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9" name="Group 8"/>
          <p:cNvGrpSpPr/>
          <p:nvPr/>
        </p:nvGrpSpPr>
        <p:grpSpPr>
          <a:xfrm>
            <a:off x="1797801" y="3449615"/>
            <a:ext cx="2108774" cy="474685"/>
            <a:chOff x="1797801" y="3449615"/>
            <a:chExt cx="2108774" cy="474685"/>
          </a:xfrm>
        </p:grpSpPr>
        <p:cxnSp>
          <p:nvCxnSpPr>
            <p:cNvPr id="19" name="Straight Arrow Connector 18"/>
            <p:cNvCxnSpPr>
              <a:stCxn id="24" idx="2"/>
            </p:cNvCxnSpPr>
            <p:nvPr/>
          </p:nvCxnSpPr>
          <p:spPr>
            <a:xfrm flipH="1">
              <a:off x="1797801" y="3810000"/>
              <a:ext cx="1569278"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66332" y="3449615"/>
              <a:ext cx="1389062" cy="369332"/>
            </a:xfrm>
            <a:prstGeom prst="rect">
              <a:avLst/>
            </a:prstGeom>
            <a:noFill/>
          </p:spPr>
          <p:txBody>
            <a:bodyPr wrap="square" rtlCol="0">
              <a:spAutoFit/>
            </a:bodyPr>
            <a:lstStyle/>
            <a:p>
              <a:pPr algn="r"/>
              <a:r>
                <a:rPr lang="en-US" dirty="0" smtClean="0"/>
                <a:t>814_05R</a:t>
              </a:r>
              <a:endParaRPr lang="en-US" dirty="0"/>
            </a:p>
          </p:txBody>
        </p:sp>
        <p:sp>
          <p:nvSpPr>
            <p:cNvPr id="24" name="Oval 23"/>
            <p:cNvSpPr/>
            <p:nvPr/>
          </p:nvSpPr>
          <p:spPr>
            <a:xfrm>
              <a:off x="3367079" y="36957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sp>
        <p:nvSpPr>
          <p:cNvPr id="27" name="Rectangle 26"/>
          <p:cNvSpPr/>
          <p:nvPr/>
        </p:nvSpPr>
        <p:spPr>
          <a:xfrm>
            <a:off x="1778823" y="2754869"/>
            <a:ext cx="2148364" cy="1322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218784" y="2759329"/>
            <a:ext cx="2149767" cy="13183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461347" y="5728334"/>
            <a:ext cx="2223686" cy="369332"/>
          </a:xfrm>
          <a:prstGeom prst="rect">
            <a:avLst/>
          </a:prstGeom>
          <a:noFill/>
        </p:spPr>
        <p:txBody>
          <a:bodyPr wrap="none" rtlCol="0">
            <a:spAutoFit/>
          </a:bodyPr>
          <a:lstStyle/>
          <a:p>
            <a:r>
              <a:rPr lang="en-US" dirty="0" smtClean="0"/>
              <a:t>Same result for MVI</a:t>
            </a:r>
            <a:endParaRPr lang="en-US" dirty="0"/>
          </a:p>
        </p:txBody>
      </p:sp>
      <p:sp>
        <p:nvSpPr>
          <p:cNvPr id="29" name="Rectangle 28"/>
          <p:cNvSpPr/>
          <p:nvPr/>
        </p:nvSpPr>
        <p:spPr>
          <a:xfrm>
            <a:off x="3456242" y="4835804"/>
            <a:ext cx="2148364" cy="1322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12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righ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right)">
                                      <p:cBhvr>
                                        <p:cTn id="30" dur="500"/>
                                        <p:tgtEl>
                                          <p:spTgt spid="9"/>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11" grpId="0"/>
      <p:bldP spid="2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8A827F-5504-4D2A-A474-C208D90D4E2B}" type="datetime1">
              <a:rPr lang="en-US" smtClean="0"/>
              <a:t>9/4/2018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57</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Questions</a:t>
            </a:r>
            <a:endParaRPr lang="en-US" dirty="0"/>
          </a:p>
        </p:txBody>
      </p:sp>
      <p:sp>
        <p:nvSpPr>
          <p:cNvPr id="7" name="Content Placeholder 1">
            <a:extLst>
              <a:ext uri="{FF2B5EF4-FFF2-40B4-BE49-F238E27FC236}">
                <a16:creationId xmlns:a16="http://schemas.microsoft.com/office/drawing/2014/main" xmlns="" id="{1EFB95EA-9ECE-4124-B2E2-EA630B9863E8}"/>
              </a:ext>
            </a:extLst>
          </p:cNvPr>
          <p:cNvSpPr txBox="1">
            <a:spLocks/>
          </p:cNvSpPr>
          <p:nvPr/>
        </p:nvSpPr>
        <p:spPr>
          <a:xfrm>
            <a:off x="457200" y="1280160"/>
            <a:ext cx="8207829" cy="466344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What transaction does the TDSP receive when an 814_01 or 814_16 is initiated? </a:t>
            </a:r>
            <a:endParaRPr lang="en-US" sz="2400" dirty="0" smtClean="0"/>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867_04</a:t>
            </a:r>
          </a:p>
          <a:p>
            <a:pPr marL="1097280" indent="-457200">
              <a:lnSpc>
                <a:spcPct val="100000"/>
              </a:lnSpc>
              <a:spcAft>
                <a:spcPts val="0"/>
              </a:spcAft>
              <a:buClr>
                <a:schemeClr val="accent1">
                  <a:lumMod val="75000"/>
                </a:schemeClr>
              </a:buClr>
              <a:buFont typeface="+mj-lt"/>
              <a:buAutoNum type="alphaLcParenR"/>
            </a:pPr>
            <a:r>
              <a:rPr lang="en-US" sz="2400" dirty="0" smtClean="0"/>
              <a:t>814_03</a:t>
            </a:r>
          </a:p>
          <a:p>
            <a:pPr marL="1097280" indent="-457200">
              <a:lnSpc>
                <a:spcPct val="100000"/>
              </a:lnSpc>
              <a:spcAft>
                <a:spcPts val="0"/>
              </a:spcAft>
              <a:buClr>
                <a:schemeClr val="accent1">
                  <a:lumMod val="75000"/>
                </a:schemeClr>
              </a:buClr>
              <a:buFont typeface="+mj-lt"/>
              <a:buAutoNum type="alphaLcParenR"/>
            </a:pPr>
            <a:r>
              <a:rPr lang="en-US" sz="2400" dirty="0" smtClean="0"/>
              <a:t>867_03</a:t>
            </a:r>
          </a:p>
          <a:p>
            <a:pPr marL="1097280" indent="-457200">
              <a:lnSpc>
                <a:spcPct val="100000"/>
              </a:lnSpc>
              <a:spcAft>
                <a:spcPts val="0"/>
              </a:spcAft>
              <a:buClr>
                <a:schemeClr val="accent1">
                  <a:lumMod val="75000"/>
                </a:schemeClr>
              </a:buClr>
              <a:buFont typeface="+mj-lt"/>
              <a:buAutoNum type="alphaLcParenR"/>
            </a:pPr>
            <a:r>
              <a:rPr lang="en-US" sz="2400" dirty="0" smtClean="0"/>
              <a:t>814_04</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7545" y="2744068"/>
            <a:ext cx="441283" cy="441283"/>
          </a:xfrm>
          <a:prstGeom prst="rect">
            <a:avLst/>
          </a:prstGeom>
          <a:noFill/>
        </p:spPr>
      </p:pic>
      <p:sp>
        <p:nvSpPr>
          <p:cNvPr id="9" name="Rectangle 8"/>
          <p:cNvSpPr/>
          <p:nvPr/>
        </p:nvSpPr>
        <p:spPr>
          <a:xfrm>
            <a:off x="2677164" y="2391842"/>
            <a:ext cx="2480211" cy="1894536"/>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29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8A827F-5504-4D2A-A474-C208D90D4E2B}" type="datetime1">
              <a:rPr lang="en-US" smtClean="0"/>
              <a:t>9/4/2018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58</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Questions</a:t>
            </a:r>
            <a:endParaRPr lang="en-US" dirty="0"/>
          </a:p>
        </p:txBody>
      </p:sp>
      <p:sp>
        <p:nvSpPr>
          <p:cNvPr id="7" name="Content Placeholder 1">
            <a:extLst>
              <a:ext uri="{FF2B5EF4-FFF2-40B4-BE49-F238E27FC236}">
                <a16:creationId xmlns:a16="http://schemas.microsoft.com/office/drawing/2014/main" xmlns="" id="{1EFB95EA-9ECE-4124-B2E2-EA630B9863E8}"/>
              </a:ext>
            </a:extLst>
          </p:cNvPr>
          <p:cNvSpPr txBox="1">
            <a:spLocks/>
          </p:cNvSpPr>
          <p:nvPr/>
        </p:nvSpPr>
        <p:spPr>
          <a:xfrm>
            <a:off x="457200" y="1280160"/>
            <a:ext cx="8207829" cy="317427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A Customer Loss (814_06) transaction is sent to which entity</a:t>
            </a:r>
            <a:r>
              <a:rPr lang="en-US" sz="2400" dirty="0" smtClean="0"/>
              <a: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Current REP of Record</a:t>
            </a:r>
          </a:p>
          <a:p>
            <a:pPr marL="1097280" indent="-457200">
              <a:lnSpc>
                <a:spcPct val="100000"/>
              </a:lnSpc>
              <a:spcAft>
                <a:spcPts val="0"/>
              </a:spcAft>
              <a:buClr>
                <a:schemeClr val="accent1">
                  <a:lumMod val="75000"/>
                </a:schemeClr>
              </a:buClr>
              <a:buFont typeface="+mj-lt"/>
              <a:buAutoNum type="alphaLcParenR"/>
            </a:pPr>
            <a:r>
              <a:rPr lang="en-US" sz="2400" dirty="0" smtClean="0"/>
              <a:t>TDSP</a:t>
            </a:r>
          </a:p>
          <a:p>
            <a:pPr marL="1097280" indent="-457200">
              <a:lnSpc>
                <a:spcPct val="100000"/>
              </a:lnSpc>
              <a:spcAft>
                <a:spcPts val="0"/>
              </a:spcAft>
              <a:buClr>
                <a:schemeClr val="accent1">
                  <a:lumMod val="75000"/>
                </a:schemeClr>
              </a:buClr>
              <a:buFont typeface="+mj-lt"/>
              <a:buAutoNum type="alphaLcParenR"/>
            </a:pPr>
            <a:r>
              <a:rPr lang="en-US" sz="2400" dirty="0" smtClean="0"/>
              <a:t>ERCOT</a:t>
            </a:r>
          </a:p>
          <a:p>
            <a:pPr marL="1097280" indent="-457200">
              <a:lnSpc>
                <a:spcPct val="100000"/>
              </a:lnSpc>
              <a:spcAft>
                <a:spcPts val="0"/>
              </a:spcAft>
              <a:buClr>
                <a:schemeClr val="accent1">
                  <a:lumMod val="75000"/>
                </a:schemeClr>
              </a:buClr>
              <a:buFont typeface="+mj-lt"/>
              <a:buAutoNum type="alphaLcParenR"/>
            </a:pPr>
            <a:r>
              <a:rPr lang="en-US" sz="2400" dirty="0" smtClean="0"/>
              <a:t>New CR</a:t>
            </a:r>
            <a:endParaRPr lang="en-US" sz="2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337" y="2222994"/>
            <a:ext cx="441283" cy="441283"/>
          </a:xfrm>
          <a:prstGeom prst="rect">
            <a:avLst/>
          </a:prstGeom>
          <a:noFill/>
        </p:spPr>
      </p:pic>
      <p:sp>
        <p:nvSpPr>
          <p:cNvPr id="9" name="Content Placeholder 1">
            <a:extLst>
              <a:ext uri="{FF2B5EF4-FFF2-40B4-BE49-F238E27FC236}">
                <a16:creationId xmlns:a16="http://schemas.microsoft.com/office/drawing/2014/main" xmlns="" id="{1EFB95EA-9ECE-4124-B2E2-EA630B9863E8}"/>
              </a:ext>
            </a:extLst>
          </p:cNvPr>
          <p:cNvSpPr txBox="1">
            <a:spLocks/>
          </p:cNvSpPr>
          <p:nvPr/>
        </p:nvSpPr>
        <p:spPr>
          <a:xfrm>
            <a:off x="457200" y="4663757"/>
            <a:ext cx="8439150" cy="144176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Clr>
                <a:schemeClr val="accent1">
                  <a:lumMod val="75000"/>
                </a:schemeClr>
              </a:buClr>
              <a:buNone/>
            </a:pPr>
            <a:r>
              <a:rPr lang="en-US" sz="2400" dirty="0" smtClean="0"/>
              <a:t>True or False</a:t>
            </a:r>
            <a:r>
              <a:rPr lang="en-US" sz="2400" dirty="0"/>
              <a:t>: The 814_04 / 814_05 provides </a:t>
            </a:r>
            <a:r>
              <a:rPr lang="en-US" sz="2400" dirty="0" smtClean="0"/>
              <a:t>premise attributes </a:t>
            </a:r>
            <a:r>
              <a:rPr lang="en-US" sz="2400" dirty="0"/>
              <a:t>and scheduling. </a:t>
            </a:r>
            <a:endParaRPr lang="en-US" sz="2400" dirty="0" smtClean="0"/>
          </a:p>
          <a:p>
            <a:pPr marL="0" indent="0" algn="ctr">
              <a:lnSpc>
                <a:spcPct val="100000"/>
              </a:lnSpc>
              <a:spcBef>
                <a:spcPts val="2000"/>
              </a:spcBef>
              <a:spcAft>
                <a:spcPts val="0"/>
              </a:spcAft>
              <a:buClr>
                <a:schemeClr val="accent1">
                  <a:lumMod val="75000"/>
                </a:schemeClr>
              </a:buClr>
              <a:buNone/>
            </a:pPr>
            <a:r>
              <a:rPr lang="en-US" sz="2400" b="1" dirty="0" smtClean="0">
                <a:solidFill>
                  <a:schemeClr val="accent1">
                    <a:lumMod val="75000"/>
                  </a:schemeClr>
                </a:solidFill>
              </a:rPr>
              <a:t>TRUE</a:t>
            </a:r>
            <a:endParaRPr lang="en-US" sz="2400" b="1" dirty="0">
              <a:solidFill>
                <a:schemeClr val="accent1">
                  <a:lumMod val="75000"/>
                </a:schemeClr>
              </a:solidFill>
            </a:endParaRPr>
          </a:p>
        </p:txBody>
      </p:sp>
      <p:sp>
        <p:nvSpPr>
          <p:cNvPr id="10" name="Rectangle 9"/>
          <p:cNvSpPr/>
          <p:nvPr/>
        </p:nvSpPr>
        <p:spPr>
          <a:xfrm>
            <a:off x="4786337" y="2222994"/>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333084" y="5374075"/>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031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25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fade">
                                      <p:cBhvr>
                                        <p:cTn id="24"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uiExpand="1" build="p"/>
      <p:bldP spid="10" grpId="0" animBg="1"/>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268617" y="2938889"/>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2" name="Title 1"/>
          <p:cNvSpPr>
            <a:spLocks noGrp="1"/>
          </p:cNvSpPr>
          <p:nvPr>
            <p:ph type="title"/>
          </p:nvPr>
        </p:nvSpPr>
        <p:spPr/>
        <p:txBody>
          <a:bodyPr/>
          <a:lstStyle/>
          <a:p>
            <a:r>
              <a:rPr lang="en-US" dirty="0"/>
              <a:t>Move </a:t>
            </a:r>
            <a:r>
              <a:rPr lang="en-US" dirty="0" smtClean="0"/>
              <a:t>Out (MVO) </a:t>
            </a:r>
            <a:r>
              <a:rPr lang="en-US" dirty="0"/>
              <a:t>– Reject</a:t>
            </a:r>
          </a:p>
        </p:txBody>
      </p:sp>
      <p:sp>
        <p:nvSpPr>
          <p:cNvPr id="3" name="Date Placeholder 2"/>
          <p:cNvSpPr>
            <a:spLocks noGrp="1"/>
          </p:cNvSpPr>
          <p:nvPr>
            <p:ph type="dt" sz="half" idx="10"/>
          </p:nvPr>
        </p:nvSpPr>
        <p:spPr/>
        <p:txBody>
          <a:bodyPr/>
          <a:lstStyle/>
          <a:p>
            <a:fld id="{6F0D0AFB-390B-4867-92DE-8CDA32C66A2D}" type="datetime1">
              <a:rPr lang="en-US" smtClean="0"/>
              <a:t>9/4/2018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59</a:t>
            </a:fld>
            <a:endParaRPr lang="en-US" dirty="0"/>
          </a:p>
        </p:txBody>
      </p:sp>
      <p:sp>
        <p:nvSpPr>
          <p:cNvPr id="18" name="Rectangle 17"/>
          <p:cNvSpPr/>
          <p:nvPr/>
        </p:nvSpPr>
        <p:spPr>
          <a:xfrm>
            <a:off x="4142969" y="2938889"/>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0" name="Bevel 3">
            <a:extLst>
              <a:ext uri="{FF2B5EF4-FFF2-40B4-BE49-F238E27FC236}">
                <a16:creationId xmlns:a16="http://schemas.microsoft.com/office/drawing/2014/main" xmlns="" id="{AE9F1716-ABF5-4D8B-AAD6-5144A6B862B9}"/>
              </a:ext>
            </a:extLst>
          </p:cNvPr>
          <p:cNvSpPr>
            <a:spLocks noChangeArrowheads="1"/>
          </p:cNvSpPr>
          <p:nvPr/>
        </p:nvSpPr>
        <p:spPr bwMode="auto">
          <a:xfrm>
            <a:off x="552982" y="2938889"/>
            <a:ext cx="1628775" cy="584200"/>
          </a:xfrm>
          <a:prstGeom prst="bevel">
            <a:avLst>
              <a:gd name="adj" fmla="val 12500"/>
            </a:avLst>
          </a:prstGeom>
          <a:solidFill>
            <a:srgbClr val="1B9558"/>
          </a:solidFill>
          <a:ln w="9525" algn="ctr">
            <a:noFill/>
            <a:round/>
            <a:headEnd/>
            <a:tailEnd/>
          </a:ln>
          <a:scene3d>
            <a:camera prst="orthographicFront"/>
            <a:lightRig rig="threePt" dir="t"/>
          </a:scene3d>
          <a:sp3d/>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grpSp>
        <p:nvGrpSpPr>
          <p:cNvPr id="17" name="Group 16"/>
          <p:cNvGrpSpPr/>
          <p:nvPr/>
        </p:nvGrpSpPr>
        <p:grpSpPr>
          <a:xfrm>
            <a:off x="2289643" y="2626381"/>
            <a:ext cx="1713127" cy="467838"/>
            <a:chOff x="2289643" y="2626381"/>
            <a:chExt cx="1713127" cy="467838"/>
          </a:xfrm>
        </p:grpSpPr>
        <p:cxnSp>
          <p:nvCxnSpPr>
            <p:cNvPr id="19" name="Straight Arrow Connector 18"/>
            <p:cNvCxnSpPr>
              <a:stCxn id="24" idx="6"/>
            </p:cNvCxnSpPr>
            <p:nvPr/>
          </p:nvCxnSpPr>
          <p:spPr>
            <a:xfrm>
              <a:off x="2829139" y="2979919"/>
              <a:ext cx="1173631" cy="253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829607" y="2626381"/>
              <a:ext cx="1031943" cy="369332"/>
            </a:xfrm>
            <a:prstGeom prst="rect">
              <a:avLst/>
            </a:prstGeom>
            <a:noFill/>
          </p:spPr>
          <p:txBody>
            <a:bodyPr wrap="square" rtlCol="0">
              <a:spAutoFit/>
            </a:bodyPr>
            <a:lstStyle/>
            <a:p>
              <a:r>
                <a:rPr lang="en-US" dirty="0" smtClean="0"/>
                <a:t>814_24</a:t>
              </a:r>
              <a:endParaRPr lang="en-US" dirty="0"/>
            </a:p>
          </p:txBody>
        </p:sp>
        <p:sp>
          <p:nvSpPr>
            <p:cNvPr id="24" name="Oval 23"/>
            <p:cNvSpPr/>
            <p:nvPr/>
          </p:nvSpPr>
          <p:spPr>
            <a:xfrm>
              <a:off x="2289643" y="286561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26" name="Group 25"/>
          <p:cNvGrpSpPr/>
          <p:nvPr/>
        </p:nvGrpSpPr>
        <p:grpSpPr>
          <a:xfrm>
            <a:off x="2216594" y="3265277"/>
            <a:ext cx="1788100" cy="469546"/>
            <a:chOff x="2216594" y="3265277"/>
            <a:chExt cx="1788100" cy="469546"/>
          </a:xfrm>
        </p:grpSpPr>
        <p:cxnSp>
          <p:nvCxnSpPr>
            <p:cNvPr id="27" name="Straight Arrow Connector 26"/>
            <p:cNvCxnSpPr>
              <a:stCxn id="30" idx="2"/>
            </p:cNvCxnSpPr>
            <p:nvPr/>
          </p:nvCxnSpPr>
          <p:spPr>
            <a:xfrm flipH="1" flipV="1">
              <a:off x="2216594" y="3616485"/>
              <a:ext cx="1248604" cy="403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39623" y="3265277"/>
              <a:ext cx="1120821" cy="369332"/>
            </a:xfrm>
            <a:prstGeom prst="rect">
              <a:avLst/>
            </a:prstGeom>
            <a:noFill/>
          </p:spPr>
          <p:txBody>
            <a:bodyPr wrap="none" rtlCol="0">
              <a:spAutoFit/>
            </a:bodyPr>
            <a:lstStyle/>
            <a:p>
              <a:pPr algn="r"/>
              <a:r>
                <a:rPr lang="en-US" dirty="0" smtClean="0"/>
                <a:t>814_25R</a:t>
              </a:r>
              <a:endParaRPr lang="en-US" dirty="0"/>
            </a:p>
          </p:txBody>
        </p:sp>
        <p:sp>
          <p:nvSpPr>
            <p:cNvPr id="30" name="Oval 29"/>
            <p:cNvSpPr/>
            <p:nvPr/>
          </p:nvSpPr>
          <p:spPr>
            <a:xfrm>
              <a:off x="3465198" y="350622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sp>
        <p:nvSpPr>
          <p:cNvPr id="16" name="Rectangle 15"/>
          <p:cNvSpPr/>
          <p:nvPr/>
        </p:nvSpPr>
        <p:spPr>
          <a:xfrm>
            <a:off x="2209486" y="2612062"/>
            <a:ext cx="1898489" cy="1181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76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right)">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smtClean="0">
                <a:solidFill>
                  <a:srgbClr val="B45F07"/>
                </a:solidFill>
              </a:rPr>
              <a:t>Introduction</a:t>
            </a:r>
            <a:endParaRPr lang="en-US" dirty="0">
              <a:solidFill>
                <a:srgbClr val="B45F07"/>
              </a:solidFill>
            </a:endParaRPr>
          </a:p>
        </p:txBody>
      </p:sp>
      <p:sp>
        <p:nvSpPr>
          <p:cNvPr id="2" name="Date Placeholder 1"/>
          <p:cNvSpPr>
            <a:spLocks noGrp="1"/>
          </p:cNvSpPr>
          <p:nvPr>
            <p:ph type="dt" sz="half" idx="10"/>
          </p:nvPr>
        </p:nvSpPr>
        <p:spPr/>
        <p:txBody>
          <a:bodyPr/>
          <a:lstStyle/>
          <a:p>
            <a:fld id="{FD5534FE-8B41-4F86-8ECF-658E4F26088D}" type="datetime1">
              <a:rPr lang="en-US" smtClean="0"/>
              <a:t>9/4/2018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5241163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 Out – Accept</a:t>
            </a:r>
          </a:p>
        </p:txBody>
      </p:sp>
      <p:sp>
        <p:nvSpPr>
          <p:cNvPr id="3" name="Date Placeholder 2"/>
          <p:cNvSpPr>
            <a:spLocks noGrp="1"/>
          </p:cNvSpPr>
          <p:nvPr>
            <p:ph type="dt" sz="half" idx="10"/>
          </p:nvPr>
        </p:nvSpPr>
        <p:spPr/>
        <p:txBody>
          <a:bodyPr/>
          <a:lstStyle/>
          <a:p>
            <a:fld id="{699E7061-3354-4FAE-BAB1-A34DDFFB314A}" type="datetime1">
              <a:rPr lang="en-US" smtClean="0"/>
              <a:t>9/4/2018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60</a:t>
            </a:fld>
            <a:endParaRPr lang="en-US" dirty="0"/>
          </a:p>
        </p:txBody>
      </p:sp>
      <p:grpSp>
        <p:nvGrpSpPr>
          <p:cNvPr id="21" name="Group 20"/>
          <p:cNvGrpSpPr/>
          <p:nvPr/>
        </p:nvGrpSpPr>
        <p:grpSpPr>
          <a:xfrm>
            <a:off x="2289643" y="2626381"/>
            <a:ext cx="1713127" cy="467838"/>
            <a:chOff x="2289643" y="2626381"/>
            <a:chExt cx="1713127" cy="467838"/>
          </a:xfrm>
        </p:grpSpPr>
        <p:cxnSp>
          <p:nvCxnSpPr>
            <p:cNvPr id="10" name="Straight Arrow Connector 9"/>
            <p:cNvCxnSpPr>
              <a:stCxn id="40" idx="6"/>
            </p:cNvCxnSpPr>
            <p:nvPr/>
          </p:nvCxnSpPr>
          <p:spPr>
            <a:xfrm>
              <a:off x="2829139" y="2979919"/>
              <a:ext cx="1173631" cy="253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829607" y="2626381"/>
              <a:ext cx="1031943" cy="369332"/>
            </a:xfrm>
            <a:prstGeom prst="rect">
              <a:avLst/>
            </a:prstGeom>
            <a:noFill/>
          </p:spPr>
          <p:txBody>
            <a:bodyPr wrap="square" rtlCol="0">
              <a:spAutoFit/>
            </a:bodyPr>
            <a:lstStyle/>
            <a:p>
              <a:r>
                <a:rPr lang="en-US" dirty="0" smtClean="0"/>
                <a:t>814_24</a:t>
              </a:r>
              <a:endParaRPr lang="en-US" dirty="0"/>
            </a:p>
          </p:txBody>
        </p:sp>
        <p:sp>
          <p:nvSpPr>
            <p:cNvPr id="40" name="Oval 39"/>
            <p:cNvSpPr/>
            <p:nvPr/>
          </p:nvSpPr>
          <p:spPr>
            <a:xfrm>
              <a:off x="2289643" y="286561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25" name="Group 24"/>
          <p:cNvGrpSpPr/>
          <p:nvPr/>
        </p:nvGrpSpPr>
        <p:grpSpPr>
          <a:xfrm>
            <a:off x="5386222" y="2631271"/>
            <a:ext cx="1796864" cy="452306"/>
            <a:chOff x="5386222" y="2631271"/>
            <a:chExt cx="1796864" cy="452306"/>
          </a:xfrm>
        </p:grpSpPr>
        <p:cxnSp>
          <p:nvCxnSpPr>
            <p:cNvPr id="14" name="Straight Arrow Connector 13"/>
            <p:cNvCxnSpPr/>
            <p:nvPr/>
          </p:nvCxnSpPr>
          <p:spPr>
            <a:xfrm>
              <a:off x="5912070" y="2982450"/>
              <a:ext cx="1271016"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926462" y="2631271"/>
              <a:ext cx="1096157" cy="369332"/>
            </a:xfrm>
            <a:prstGeom prst="rect">
              <a:avLst/>
            </a:prstGeom>
            <a:noFill/>
          </p:spPr>
          <p:txBody>
            <a:bodyPr wrap="square" rtlCol="0">
              <a:spAutoFit/>
            </a:bodyPr>
            <a:lstStyle/>
            <a:p>
              <a:r>
                <a:rPr lang="en-US" dirty="0" smtClean="0"/>
                <a:t>814_24</a:t>
              </a:r>
              <a:endParaRPr lang="en-US" dirty="0"/>
            </a:p>
          </p:txBody>
        </p:sp>
        <p:sp>
          <p:nvSpPr>
            <p:cNvPr id="41" name="Oval 40"/>
            <p:cNvSpPr/>
            <p:nvPr/>
          </p:nvSpPr>
          <p:spPr>
            <a:xfrm>
              <a:off x="5386222" y="285497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50" name="Group 49"/>
          <p:cNvGrpSpPr/>
          <p:nvPr/>
        </p:nvGrpSpPr>
        <p:grpSpPr>
          <a:xfrm>
            <a:off x="5402582" y="3265277"/>
            <a:ext cx="1790024" cy="469546"/>
            <a:chOff x="5402582" y="3265277"/>
            <a:chExt cx="1790024" cy="469546"/>
          </a:xfrm>
        </p:grpSpPr>
        <p:cxnSp>
          <p:nvCxnSpPr>
            <p:cNvPr id="20" name="Straight Arrow Connector 19"/>
            <p:cNvCxnSpPr>
              <a:stCxn id="42" idx="2"/>
            </p:cNvCxnSpPr>
            <p:nvPr/>
          </p:nvCxnSpPr>
          <p:spPr>
            <a:xfrm flipH="1" flipV="1">
              <a:off x="5402582" y="3616485"/>
              <a:ext cx="1250528" cy="403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693667" y="3265277"/>
              <a:ext cx="954107" cy="369332"/>
            </a:xfrm>
            <a:prstGeom prst="rect">
              <a:avLst/>
            </a:prstGeom>
            <a:noFill/>
          </p:spPr>
          <p:txBody>
            <a:bodyPr wrap="none" rtlCol="0">
              <a:spAutoFit/>
            </a:bodyPr>
            <a:lstStyle/>
            <a:p>
              <a:pPr algn="r"/>
              <a:r>
                <a:rPr lang="en-US" dirty="0" smtClean="0"/>
                <a:t>814_25</a:t>
              </a:r>
              <a:endParaRPr lang="en-US" dirty="0"/>
            </a:p>
          </p:txBody>
        </p:sp>
        <p:sp>
          <p:nvSpPr>
            <p:cNvPr id="42" name="Oval 41"/>
            <p:cNvSpPr/>
            <p:nvPr/>
          </p:nvSpPr>
          <p:spPr>
            <a:xfrm>
              <a:off x="6653110" y="350622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49" name="Group 48"/>
          <p:cNvGrpSpPr/>
          <p:nvPr/>
        </p:nvGrpSpPr>
        <p:grpSpPr>
          <a:xfrm>
            <a:off x="2216594" y="3265277"/>
            <a:ext cx="1788100" cy="469546"/>
            <a:chOff x="2216594" y="3265277"/>
            <a:chExt cx="1788100" cy="469546"/>
          </a:xfrm>
        </p:grpSpPr>
        <p:cxnSp>
          <p:nvCxnSpPr>
            <p:cNvPr id="11" name="Straight Arrow Connector 10"/>
            <p:cNvCxnSpPr>
              <a:stCxn id="43" idx="2"/>
            </p:cNvCxnSpPr>
            <p:nvPr/>
          </p:nvCxnSpPr>
          <p:spPr>
            <a:xfrm flipH="1" flipV="1">
              <a:off x="2216594" y="3616485"/>
              <a:ext cx="1248604" cy="403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506337" y="3265277"/>
              <a:ext cx="954107" cy="369332"/>
            </a:xfrm>
            <a:prstGeom prst="rect">
              <a:avLst/>
            </a:prstGeom>
            <a:noFill/>
          </p:spPr>
          <p:txBody>
            <a:bodyPr wrap="none" rtlCol="0">
              <a:spAutoFit/>
            </a:bodyPr>
            <a:lstStyle/>
            <a:p>
              <a:pPr algn="r"/>
              <a:r>
                <a:rPr lang="en-US" dirty="0" smtClean="0"/>
                <a:t>814_25</a:t>
              </a:r>
              <a:endParaRPr lang="en-US" dirty="0"/>
            </a:p>
          </p:txBody>
        </p:sp>
        <p:sp>
          <p:nvSpPr>
            <p:cNvPr id="43" name="Oval 42"/>
            <p:cNvSpPr/>
            <p:nvPr/>
          </p:nvSpPr>
          <p:spPr>
            <a:xfrm>
              <a:off x="3465198" y="350622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grpSp>
        <p:nvGrpSpPr>
          <p:cNvPr id="52" name="Group 51"/>
          <p:cNvGrpSpPr/>
          <p:nvPr/>
        </p:nvGrpSpPr>
        <p:grpSpPr>
          <a:xfrm>
            <a:off x="5402581" y="4047939"/>
            <a:ext cx="1786177" cy="474293"/>
            <a:chOff x="5402581" y="4047939"/>
            <a:chExt cx="1786177" cy="474293"/>
          </a:xfrm>
        </p:grpSpPr>
        <p:cxnSp>
          <p:nvCxnSpPr>
            <p:cNvPr id="26" name="Straight Arrow Connector 25"/>
            <p:cNvCxnSpPr>
              <a:stCxn id="44" idx="2"/>
            </p:cNvCxnSpPr>
            <p:nvPr/>
          </p:nvCxnSpPr>
          <p:spPr>
            <a:xfrm flipH="1">
              <a:off x="5402581" y="4407932"/>
              <a:ext cx="1246681" cy="0"/>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547815" y="4047939"/>
              <a:ext cx="1099959" cy="369332"/>
            </a:xfrm>
            <a:prstGeom prst="rect">
              <a:avLst/>
            </a:prstGeom>
            <a:noFill/>
          </p:spPr>
          <p:txBody>
            <a:bodyPr wrap="square" rtlCol="0">
              <a:spAutoFit/>
            </a:bodyPr>
            <a:lstStyle/>
            <a:p>
              <a:pPr algn="r"/>
              <a:r>
                <a:rPr lang="en-US" dirty="0" smtClean="0"/>
                <a:t>867_03F</a:t>
              </a:r>
              <a:endParaRPr lang="en-US" dirty="0"/>
            </a:p>
          </p:txBody>
        </p:sp>
        <p:sp>
          <p:nvSpPr>
            <p:cNvPr id="44" name="Oval 43"/>
            <p:cNvSpPr/>
            <p:nvPr/>
          </p:nvSpPr>
          <p:spPr>
            <a:xfrm>
              <a:off x="6649262" y="429363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grpSp>
      <p:grpSp>
        <p:nvGrpSpPr>
          <p:cNvPr id="51" name="Group 50"/>
          <p:cNvGrpSpPr/>
          <p:nvPr/>
        </p:nvGrpSpPr>
        <p:grpSpPr>
          <a:xfrm>
            <a:off x="2216592" y="4037233"/>
            <a:ext cx="1788102" cy="484999"/>
            <a:chOff x="2216592" y="4037233"/>
            <a:chExt cx="1788102" cy="484999"/>
          </a:xfrm>
        </p:grpSpPr>
        <p:cxnSp>
          <p:nvCxnSpPr>
            <p:cNvPr id="24" name="Straight Arrow Connector 23"/>
            <p:cNvCxnSpPr>
              <a:stCxn id="45" idx="2"/>
            </p:cNvCxnSpPr>
            <p:nvPr/>
          </p:nvCxnSpPr>
          <p:spPr>
            <a:xfrm flipH="1">
              <a:off x="2216592" y="4407932"/>
              <a:ext cx="1248606" cy="982"/>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367887" y="4037233"/>
              <a:ext cx="1092557" cy="369332"/>
            </a:xfrm>
            <a:prstGeom prst="rect">
              <a:avLst/>
            </a:prstGeom>
            <a:noFill/>
          </p:spPr>
          <p:txBody>
            <a:bodyPr wrap="square" rtlCol="0">
              <a:spAutoFit/>
            </a:bodyPr>
            <a:lstStyle/>
            <a:p>
              <a:pPr algn="r"/>
              <a:r>
                <a:rPr lang="en-US" dirty="0" smtClean="0"/>
                <a:t>867_03F</a:t>
              </a:r>
              <a:endParaRPr lang="en-US" dirty="0"/>
            </a:p>
          </p:txBody>
        </p:sp>
        <p:sp>
          <p:nvSpPr>
            <p:cNvPr id="45" name="Oval 44"/>
            <p:cNvSpPr/>
            <p:nvPr/>
          </p:nvSpPr>
          <p:spPr>
            <a:xfrm>
              <a:off x="3465198" y="429363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6</a:t>
              </a:r>
              <a:endParaRPr lang="en-US" sz="1400" dirty="0"/>
            </a:p>
          </p:txBody>
        </p:sp>
      </p:grpSp>
      <p:grpSp>
        <p:nvGrpSpPr>
          <p:cNvPr id="53" name="Group 52"/>
          <p:cNvGrpSpPr/>
          <p:nvPr/>
        </p:nvGrpSpPr>
        <p:grpSpPr>
          <a:xfrm>
            <a:off x="1257232" y="1893790"/>
            <a:ext cx="6829678" cy="1003316"/>
            <a:chOff x="1257232" y="1893790"/>
            <a:chExt cx="6829678" cy="1003316"/>
          </a:xfrm>
        </p:grpSpPr>
        <p:cxnSp>
          <p:nvCxnSpPr>
            <p:cNvPr id="32" name="Elbow Connector 31"/>
            <p:cNvCxnSpPr/>
            <p:nvPr/>
          </p:nvCxnSpPr>
          <p:spPr>
            <a:xfrm rot="10800000" flipV="1">
              <a:off x="1257232" y="2275314"/>
              <a:ext cx="6583680" cy="609600"/>
            </a:xfrm>
            <a:prstGeom prst="bentConnector3">
              <a:avLst>
                <a:gd name="adj1" fmla="val 100069"/>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46" idx="0"/>
            </p:cNvCxnSpPr>
            <p:nvPr/>
          </p:nvCxnSpPr>
          <p:spPr>
            <a:xfrm flipH="1">
              <a:off x="7817162" y="2275313"/>
              <a:ext cx="3395" cy="393193"/>
            </a:xfrm>
            <a:prstGeom prst="line">
              <a:avLst/>
            </a:prstGeom>
            <a:ln w="508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096136" y="1893790"/>
              <a:ext cx="954107" cy="369332"/>
            </a:xfrm>
            <a:prstGeom prst="rect">
              <a:avLst/>
            </a:prstGeom>
            <a:noFill/>
          </p:spPr>
          <p:txBody>
            <a:bodyPr wrap="none" rtlCol="0">
              <a:spAutoFit/>
            </a:bodyPr>
            <a:lstStyle/>
            <a:p>
              <a:r>
                <a:rPr lang="en-US" dirty="0" smtClean="0"/>
                <a:t>810_02</a:t>
              </a:r>
              <a:endParaRPr lang="en-US" dirty="0"/>
            </a:p>
          </p:txBody>
        </p:sp>
        <p:sp>
          <p:nvSpPr>
            <p:cNvPr id="46" name="Oval 45"/>
            <p:cNvSpPr/>
            <p:nvPr/>
          </p:nvSpPr>
          <p:spPr>
            <a:xfrm>
              <a:off x="7547414" y="266850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7</a:t>
              </a:r>
              <a:endParaRPr lang="en-US" sz="1400" dirty="0"/>
            </a:p>
          </p:txBody>
        </p:sp>
      </p:grpSp>
      <p:sp>
        <p:nvSpPr>
          <p:cNvPr id="34" name="Rectangle 33"/>
          <p:cNvSpPr/>
          <p:nvPr/>
        </p:nvSpPr>
        <p:spPr>
          <a:xfrm>
            <a:off x="1020152" y="1155169"/>
            <a:ext cx="7133248" cy="1741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225236" y="2770104"/>
            <a:ext cx="1851243" cy="20523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332043" y="2794176"/>
            <a:ext cx="1915214" cy="22290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268617" y="2938889"/>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47" name="Rectangle 46"/>
          <p:cNvSpPr/>
          <p:nvPr/>
        </p:nvSpPr>
        <p:spPr>
          <a:xfrm>
            <a:off x="4142969" y="2938889"/>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48" name="Bevel 3">
            <a:extLst>
              <a:ext uri="{FF2B5EF4-FFF2-40B4-BE49-F238E27FC236}">
                <a16:creationId xmlns:a16="http://schemas.microsoft.com/office/drawing/2014/main" xmlns="" id="{AE9F1716-ABF5-4D8B-AAD6-5144A6B862B9}"/>
              </a:ext>
            </a:extLst>
          </p:cNvPr>
          <p:cNvSpPr>
            <a:spLocks noChangeArrowheads="1"/>
          </p:cNvSpPr>
          <p:nvPr/>
        </p:nvSpPr>
        <p:spPr bwMode="auto">
          <a:xfrm>
            <a:off x="552982" y="2938889"/>
            <a:ext cx="1628775" cy="584200"/>
          </a:xfrm>
          <a:prstGeom prst="bevel">
            <a:avLst>
              <a:gd name="adj" fmla="val 12500"/>
            </a:avLst>
          </a:prstGeom>
          <a:solidFill>
            <a:srgbClr val="1B9558"/>
          </a:solidFill>
          <a:ln w="9525" algn="ctr">
            <a:noFill/>
            <a:round/>
            <a:headEnd/>
            <a:tailEnd/>
          </a:ln>
          <a:scene3d>
            <a:camera prst="orthographicFront"/>
            <a:lightRig rig="threePt" dir="t"/>
          </a:scene3d>
          <a:sp3d/>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Tree>
    <p:extLst>
      <p:ext uri="{BB962C8B-B14F-4D97-AF65-F5344CB8AC3E}">
        <p14:creationId xmlns:p14="http://schemas.microsoft.com/office/powerpoint/2010/main" val="18484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ipe(right)">
                                      <p:cBhvr>
                                        <p:cTn id="25" dur="500"/>
                                        <p:tgtEl>
                                          <p:spTgt spid="5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right)">
                                      <p:cBhvr>
                                        <p:cTn id="30" dur="500"/>
                                        <p:tgtEl>
                                          <p:spTgt spid="4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wipe(right)">
                                      <p:cBhvr>
                                        <p:cTn id="35" dur="500"/>
                                        <p:tgtEl>
                                          <p:spTgt spid="5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wipe(right)">
                                      <p:cBhvr>
                                        <p:cTn id="4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7A0CB6-EE68-4234-B07C-E9C27A1319D5}" type="datetime1">
              <a:rPr lang="en-US" smtClean="0"/>
              <a:t>9/4/2018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61</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Questions</a:t>
            </a:r>
            <a:endParaRPr lang="en-US" dirty="0"/>
          </a:p>
        </p:txBody>
      </p:sp>
      <p:sp>
        <p:nvSpPr>
          <p:cNvPr id="7" name="Content Placeholder 1">
            <a:extLst>
              <a:ext uri="{FF2B5EF4-FFF2-40B4-BE49-F238E27FC236}">
                <a16:creationId xmlns:a16="http://schemas.microsoft.com/office/drawing/2014/main" xmlns="" id="{1EFB95EA-9ECE-4124-B2E2-EA630B9863E8}"/>
              </a:ext>
            </a:extLst>
          </p:cNvPr>
          <p:cNvSpPr txBox="1">
            <a:spLocks/>
          </p:cNvSpPr>
          <p:nvPr/>
        </p:nvSpPr>
        <p:spPr>
          <a:xfrm>
            <a:off x="353614" y="2372966"/>
            <a:ext cx="8439150" cy="48768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Clr>
                <a:schemeClr val="accent1">
                  <a:lumMod val="75000"/>
                </a:schemeClr>
              </a:buClr>
              <a:buNone/>
            </a:pPr>
            <a:r>
              <a:rPr lang="en-US" sz="2400" dirty="0" smtClean="0"/>
              <a:t>True or False: If a Switch Hold exists on an ESIID, a MVO transaction (814_24) will automatically reject.</a:t>
            </a:r>
          </a:p>
          <a:p>
            <a:pPr marL="0" indent="0" algn="ctr">
              <a:lnSpc>
                <a:spcPct val="100000"/>
              </a:lnSpc>
              <a:spcBef>
                <a:spcPts val="2400"/>
              </a:spcBef>
              <a:spcAft>
                <a:spcPts val="0"/>
              </a:spcAft>
              <a:buClr>
                <a:schemeClr val="accent1">
                  <a:lumMod val="75000"/>
                </a:schemeClr>
              </a:buClr>
              <a:buFont typeface="Calibri" panose="020F0502020204030204" pitchFamily="34" charset="0"/>
              <a:buNone/>
            </a:pPr>
            <a:r>
              <a:rPr lang="en-US" sz="2400" b="1" dirty="0" smtClean="0">
                <a:solidFill>
                  <a:schemeClr val="accent1">
                    <a:lumMod val="75000"/>
                  </a:schemeClr>
                </a:solidFill>
              </a:rPr>
              <a:t>FALSE</a:t>
            </a:r>
          </a:p>
        </p:txBody>
      </p:sp>
      <p:sp>
        <p:nvSpPr>
          <p:cNvPr id="8" name="Rectangle 7"/>
          <p:cNvSpPr/>
          <p:nvPr/>
        </p:nvSpPr>
        <p:spPr>
          <a:xfrm>
            <a:off x="3333083" y="3198489"/>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76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8A827F-5504-4D2A-A474-C208D90D4E2B}" type="datetime1">
              <a:rPr lang="en-US" smtClean="0"/>
              <a:t>9/4/2018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62</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Questions</a:t>
            </a:r>
            <a:endParaRPr lang="en-US" dirty="0"/>
          </a:p>
        </p:txBody>
      </p:sp>
      <p:sp>
        <p:nvSpPr>
          <p:cNvPr id="7" name="Content Placeholder 1">
            <a:extLst>
              <a:ext uri="{FF2B5EF4-FFF2-40B4-BE49-F238E27FC236}">
                <a16:creationId xmlns:a16="http://schemas.microsoft.com/office/drawing/2014/main" xmlns="" id="{1EFB95EA-9ECE-4124-B2E2-EA630B9863E8}"/>
              </a:ext>
            </a:extLst>
          </p:cNvPr>
          <p:cNvSpPr txBox="1">
            <a:spLocks/>
          </p:cNvSpPr>
          <p:nvPr/>
        </p:nvSpPr>
        <p:spPr>
          <a:xfrm>
            <a:off x="457200" y="1280160"/>
            <a:ext cx="8207829" cy="466344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A date change transaction (814_12) is sent to change the date for which transactions? Select all that </a:t>
            </a:r>
            <a:r>
              <a:rPr lang="en-US" sz="2400" dirty="0" smtClean="0"/>
              <a:t>apply.</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814_01</a:t>
            </a:r>
          </a:p>
          <a:p>
            <a:pPr marL="1097280" indent="-457200">
              <a:lnSpc>
                <a:spcPct val="100000"/>
              </a:lnSpc>
              <a:spcAft>
                <a:spcPts val="0"/>
              </a:spcAft>
              <a:buClr>
                <a:schemeClr val="accent1">
                  <a:lumMod val="75000"/>
                </a:schemeClr>
              </a:buClr>
              <a:buFont typeface="+mj-lt"/>
              <a:buAutoNum type="alphaLcParenR"/>
            </a:pPr>
            <a:r>
              <a:rPr lang="en-US" sz="2400" dirty="0" smtClean="0"/>
              <a:t>814_05</a:t>
            </a:r>
          </a:p>
          <a:p>
            <a:pPr marL="1097280" indent="-457200">
              <a:lnSpc>
                <a:spcPct val="100000"/>
              </a:lnSpc>
              <a:spcAft>
                <a:spcPts val="0"/>
              </a:spcAft>
              <a:buClr>
                <a:schemeClr val="accent1">
                  <a:lumMod val="75000"/>
                </a:schemeClr>
              </a:buClr>
              <a:buFont typeface="+mj-lt"/>
              <a:buAutoNum type="alphaLcParenR"/>
            </a:pPr>
            <a:r>
              <a:rPr lang="en-US" sz="2400" dirty="0" smtClean="0"/>
              <a:t>814_08</a:t>
            </a:r>
          </a:p>
          <a:p>
            <a:pPr marL="1097280" indent="-457200">
              <a:lnSpc>
                <a:spcPct val="100000"/>
              </a:lnSpc>
              <a:spcAft>
                <a:spcPts val="0"/>
              </a:spcAft>
              <a:buClr>
                <a:schemeClr val="accent1">
                  <a:lumMod val="75000"/>
                </a:schemeClr>
              </a:buClr>
              <a:buFont typeface="+mj-lt"/>
              <a:buAutoNum type="alphaLcParenR"/>
            </a:pPr>
            <a:r>
              <a:rPr lang="en-US" sz="2400" dirty="0" smtClean="0"/>
              <a:t>814_16</a:t>
            </a:r>
          </a:p>
          <a:p>
            <a:pPr marL="1097280" indent="-457200">
              <a:lnSpc>
                <a:spcPct val="100000"/>
              </a:lnSpc>
              <a:spcAft>
                <a:spcPts val="0"/>
              </a:spcAft>
              <a:buClr>
                <a:schemeClr val="accent1">
                  <a:lumMod val="75000"/>
                </a:schemeClr>
              </a:buClr>
              <a:buFont typeface="+mj-lt"/>
              <a:buAutoNum type="alphaLcParenR"/>
            </a:pPr>
            <a:r>
              <a:rPr lang="en-US" sz="2400" dirty="0" smtClean="0"/>
              <a:t>814_18</a:t>
            </a:r>
          </a:p>
          <a:p>
            <a:pPr marL="1097280" indent="-457200">
              <a:lnSpc>
                <a:spcPct val="100000"/>
              </a:lnSpc>
              <a:spcAft>
                <a:spcPts val="0"/>
              </a:spcAft>
              <a:buClr>
                <a:schemeClr val="accent1">
                  <a:lumMod val="75000"/>
                </a:schemeClr>
              </a:buClr>
              <a:buFont typeface="+mj-lt"/>
              <a:buAutoNum type="alphaLcParenR"/>
            </a:pPr>
            <a:r>
              <a:rPr lang="en-US" sz="2400" dirty="0" smtClean="0"/>
              <a:t>814_24</a:t>
            </a:r>
            <a:endParaRPr lang="en-US" sz="2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7964" y="3785094"/>
            <a:ext cx="441283" cy="441283"/>
          </a:xfrm>
          <a:prstGeom prst="rect">
            <a:avLst/>
          </a:prstGeom>
          <a:noFill/>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7964" y="4835772"/>
            <a:ext cx="441283" cy="441283"/>
          </a:xfrm>
          <a:prstGeom prst="rect">
            <a:avLst/>
          </a:prstGeom>
          <a:noFill/>
        </p:spPr>
      </p:pic>
      <p:sp>
        <p:nvSpPr>
          <p:cNvPr id="9" name="Rectangle 8"/>
          <p:cNvSpPr/>
          <p:nvPr/>
        </p:nvSpPr>
        <p:spPr>
          <a:xfrm>
            <a:off x="2697964" y="3489122"/>
            <a:ext cx="2480211" cy="1894536"/>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088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par>
                          <p:cTn id="15" fill="hold">
                            <p:stCondLst>
                              <p:cond delay="250"/>
                            </p:stCondLst>
                            <p:childTnLst>
                              <p:par>
                                <p:cTn id="16" presetID="22" presetClass="entr" presetSubtype="8"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Transaction Solution to Stacking</a:t>
            </a:r>
          </a:p>
        </p:txBody>
      </p:sp>
      <p:sp>
        <p:nvSpPr>
          <p:cNvPr id="9" name="Text Placeholder 8"/>
          <p:cNvSpPr>
            <a:spLocks noGrp="1"/>
          </p:cNvSpPr>
          <p:nvPr>
            <p:ph type="body" sz="quarter" idx="4294967295"/>
          </p:nvPr>
        </p:nvSpPr>
        <p:spPr>
          <a:xfrm>
            <a:off x="407324" y="1059458"/>
            <a:ext cx="8540750" cy="862012"/>
          </a:xfrm>
        </p:spPr>
        <p:txBody>
          <a:bodyPr/>
          <a:lstStyle/>
          <a:p>
            <a:r>
              <a:rPr lang="en-US" dirty="0"/>
              <a:t>11.4.1	REP Operating Rule 1:</a:t>
            </a:r>
            <a:r>
              <a:rPr lang="en-US" i="1" dirty="0"/>
              <a:t>  </a:t>
            </a:r>
            <a:r>
              <a:rPr lang="en-US" dirty="0"/>
              <a:t>Cancel Move Out</a:t>
            </a:r>
            <a:r>
              <a:rPr lang="en-US" i="1" dirty="0"/>
              <a:t> </a:t>
            </a:r>
            <a:endParaRPr lang="en-US" dirty="0"/>
          </a:p>
          <a:p>
            <a:endParaRPr lang="en-US" sz="2600" dirty="0"/>
          </a:p>
        </p:txBody>
      </p:sp>
      <p:sp>
        <p:nvSpPr>
          <p:cNvPr id="6" name="TextBox 5">
            <a:extLst>
              <a:ext uri="{FF2B5EF4-FFF2-40B4-BE49-F238E27FC236}">
                <a16:creationId xmlns:a16="http://schemas.microsoft.com/office/drawing/2014/main" xmlns="" id="{E1730D03-692E-4FE8-924E-598C2FB437C8}"/>
              </a:ext>
            </a:extLst>
          </p:cNvPr>
          <p:cNvSpPr txBox="1"/>
          <p:nvPr/>
        </p:nvSpPr>
        <p:spPr>
          <a:xfrm>
            <a:off x="381000" y="1599337"/>
            <a:ext cx="8464296" cy="1200329"/>
          </a:xfrm>
          <a:prstGeom prst="rect">
            <a:avLst/>
          </a:prstGeom>
          <a:noFill/>
        </p:spPr>
        <p:txBody>
          <a:bodyPr wrap="square" rtlCol="0">
            <a:spAutoFit/>
          </a:bodyPr>
          <a:lstStyle/>
          <a:p>
            <a:r>
              <a:rPr lang="en-US" i="1" dirty="0" smtClean="0"/>
              <a:t>REPs </a:t>
            </a:r>
            <a:r>
              <a:rPr lang="en-US" i="1" dirty="0"/>
              <a:t>who have a Pending move out and submit a move in (same REP) with an earlier Requested Date are responsible for canceling the Pending move out if that is what the Customer requires (REP manages Customer expectations).  If the REP does not cancel the move out, the move out will be allowed to effectuate</a:t>
            </a:r>
            <a:r>
              <a:rPr lang="en-US" i="1" dirty="0" smtClean="0"/>
              <a:t>.</a:t>
            </a:r>
            <a:endParaRPr lang="en-US" i="1" dirty="0"/>
          </a:p>
        </p:txBody>
      </p:sp>
      <p:graphicFrame>
        <p:nvGraphicFramePr>
          <p:cNvPr id="2" name="Diagram 1">
            <a:extLst>
              <a:ext uri="{FF2B5EF4-FFF2-40B4-BE49-F238E27FC236}">
                <a16:creationId xmlns:a16="http://schemas.microsoft.com/office/drawing/2014/main" xmlns="" id="{8001406A-43F8-402C-A2A0-5E12BD5AADF8}"/>
              </a:ext>
            </a:extLst>
          </p:cNvPr>
          <p:cNvGraphicFramePr/>
          <p:nvPr>
            <p:extLst>
              <p:ext uri="{D42A27DB-BD31-4B8C-83A1-F6EECF244321}">
                <p14:modId xmlns:p14="http://schemas.microsoft.com/office/powerpoint/2010/main" val="3104242146"/>
              </p:ext>
            </p:extLst>
          </p:nvPr>
        </p:nvGraphicFramePr>
        <p:xfrm>
          <a:off x="1329344" y="161152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ate Placeholder 6"/>
          <p:cNvSpPr>
            <a:spLocks noGrp="1"/>
          </p:cNvSpPr>
          <p:nvPr>
            <p:ph type="dt" sz="half" idx="10"/>
          </p:nvPr>
        </p:nvSpPr>
        <p:spPr/>
        <p:txBody>
          <a:bodyPr/>
          <a:lstStyle/>
          <a:p>
            <a:fld id="{BEBCA2CF-581B-4CCA-9DA1-618B02D401B6}" type="datetime1">
              <a:rPr lang="en-US" smtClean="0"/>
              <a:t>9/4/2018</a:t>
            </a:fld>
            <a:endParaRPr lang="en-US" dirty="0"/>
          </a:p>
        </p:txBody>
      </p:sp>
      <p:sp>
        <p:nvSpPr>
          <p:cNvPr id="8" name="Footer Placeholder 7"/>
          <p:cNvSpPr>
            <a:spLocks noGrp="1"/>
          </p:cNvSpPr>
          <p:nvPr>
            <p:ph type="ftr" sz="quarter" idx="11"/>
          </p:nvPr>
        </p:nvSpPr>
        <p:spPr/>
        <p:txBody>
          <a:bodyPr/>
          <a:lstStyle/>
          <a:p>
            <a:r>
              <a:rPr lang="en-US" smtClean="0"/>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63</a:t>
            </a:fld>
            <a:endParaRPr lang="en-US" dirty="0"/>
          </a:p>
        </p:txBody>
      </p:sp>
      <p:sp>
        <p:nvSpPr>
          <p:cNvPr id="5" name="Rounded Rectangular Callout 4"/>
          <p:cNvSpPr/>
          <p:nvPr/>
        </p:nvSpPr>
        <p:spPr>
          <a:xfrm>
            <a:off x="7187877" y="2905645"/>
            <a:ext cx="1810512" cy="1396127"/>
          </a:xfrm>
          <a:prstGeom prst="wedgeRoundRectCallout">
            <a:avLst>
              <a:gd name="adj1" fmla="val -64717"/>
              <a:gd name="adj2" fmla="val 66754"/>
              <a:gd name="adj3" fmla="val 16667"/>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3152" tIns="73152" rIns="73152" bIns="73152" rtlCol="0" anchor="ctr">
            <a:spAutoFit/>
          </a:bodyPr>
          <a:lstStyle/>
          <a:p>
            <a:pPr algn="ctr"/>
            <a:r>
              <a:rPr lang="en-US" sz="1400" b="1" dirty="0" smtClean="0">
                <a:solidFill>
                  <a:schemeClr val="accent1">
                    <a:lumMod val="50000"/>
                  </a:schemeClr>
                </a:solidFill>
              </a:rPr>
              <a:t>MVO transaction from existing customer has left new customer in the dark.</a:t>
            </a:r>
            <a:endParaRPr lang="en-US" sz="1400" b="1" dirty="0">
              <a:solidFill>
                <a:schemeClr val="accent1">
                  <a:lumMod val="50000"/>
                </a:schemeClr>
              </a:solidFill>
            </a:endParaRPr>
          </a:p>
        </p:txBody>
      </p:sp>
      <p:sp>
        <p:nvSpPr>
          <p:cNvPr id="12" name="TextBox 19">
            <a:extLst>
              <a:ext uri="{FF2B5EF4-FFF2-40B4-BE49-F238E27FC236}">
                <a16:creationId xmlns:lc="http://schemas.openxmlformats.org/drawingml/2006/lockedCanvas" xmlns:a16="http://schemas.microsoft.com/office/drawing/2014/main" xmlns="" id="{493D3287-B9CF-4FD5-8DD0-C35CF51B6789}"/>
              </a:ext>
            </a:extLst>
          </p:cNvPr>
          <p:cNvSpPr txBox="1"/>
          <p:nvPr/>
        </p:nvSpPr>
        <p:spPr>
          <a:xfrm>
            <a:off x="594461" y="5086029"/>
            <a:ext cx="7957457" cy="923330"/>
          </a:xfrm>
          <a:prstGeom prst="rect">
            <a:avLst/>
          </a:prstGeom>
          <a:solidFill>
            <a:schemeClr val="tx1">
              <a:lumMod val="50000"/>
              <a:lumOff val="50000"/>
            </a:schemeClr>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If a REP enrolls a new customer at the same premise and an existing customer has a future dated MVO, if the REP  fails to cancel the future dated MVO, the MVO will be executed leaving the new customer  in the dark</a:t>
            </a:r>
          </a:p>
        </p:txBody>
      </p:sp>
    </p:spTree>
    <p:extLst>
      <p:ext uri="{BB962C8B-B14F-4D97-AF65-F5344CB8AC3E}">
        <p14:creationId xmlns:p14="http://schemas.microsoft.com/office/powerpoint/2010/main" val="137604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xmlns="" id="{4F89A021-0967-4AC0-BDDD-E94EF538102F}"/>
              </a:ext>
            </a:extLst>
          </p:cNvPr>
          <p:cNvGraphicFramePr/>
          <p:nvPr>
            <p:extLst>
              <p:ext uri="{D42A27DB-BD31-4B8C-83A1-F6EECF244321}">
                <p14:modId xmlns:p14="http://schemas.microsoft.com/office/powerpoint/2010/main" val="2513711507"/>
              </p:ext>
            </p:extLst>
          </p:nvPr>
        </p:nvGraphicFramePr>
        <p:xfrm>
          <a:off x="1524000" y="2035629"/>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p:cNvSpPr>
            <a:spLocks noGrp="1"/>
          </p:cNvSpPr>
          <p:nvPr>
            <p:ph type="title"/>
          </p:nvPr>
        </p:nvSpPr>
        <p:spPr/>
        <p:txBody>
          <a:bodyPr>
            <a:normAutofit/>
          </a:bodyPr>
          <a:lstStyle/>
          <a:p>
            <a:r>
              <a:rPr lang="en-US" dirty="0"/>
              <a:t>Transaction Solution to </a:t>
            </a:r>
            <a:r>
              <a:rPr lang="en-US" dirty="0" smtClean="0"/>
              <a:t>Stacking</a:t>
            </a:r>
            <a:endParaRPr lang="en-US" dirty="0"/>
          </a:p>
        </p:txBody>
      </p:sp>
      <p:sp>
        <p:nvSpPr>
          <p:cNvPr id="9" name="Text Placeholder 8"/>
          <p:cNvSpPr>
            <a:spLocks noGrp="1"/>
          </p:cNvSpPr>
          <p:nvPr>
            <p:ph type="body" sz="quarter" idx="4294967295"/>
          </p:nvPr>
        </p:nvSpPr>
        <p:spPr>
          <a:xfrm>
            <a:off x="381000" y="1188720"/>
            <a:ext cx="8540750" cy="492125"/>
          </a:xfrm>
        </p:spPr>
        <p:txBody>
          <a:bodyPr/>
          <a:lstStyle/>
          <a:p>
            <a:r>
              <a:rPr lang="en-US" sz="2600" dirty="0"/>
              <a:t>MVO </a:t>
            </a:r>
            <a:r>
              <a:rPr lang="en-US" sz="2600" dirty="0" smtClean="0"/>
              <a:t>trumps </a:t>
            </a:r>
            <a:r>
              <a:rPr lang="en-US" sz="2600" dirty="0"/>
              <a:t>SWI</a:t>
            </a:r>
          </a:p>
        </p:txBody>
      </p:sp>
      <p:sp>
        <p:nvSpPr>
          <p:cNvPr id="4" name="Multiplication Sign 3">
            <a:extLst>
              <a:ext uri="{FF2B5EF4-FFF2-40B4-BE49-F238E27FC236}">
                <a16:creationId xmlns:a16="http://schemas.microsoft.com/office/drawing/2014/main" xmlns="" id="{76FFEA72-3EE3-4585-97DD-3E59FE2FB37D}"/>
              </a:ext>
            </a:extLst>
          </p:cNvPr>
          <p:cNvSpPr/>
          <p:nvPr/>
        </p:nvSpPr>
        <p:spPr>
          <a:xfrm>
            <a:off x="5267045" y="3450727"/>
            <a:ext cx="1219200" cy="1828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97001085-9244-4B9B-8924-DB26BDAFCBFE}"/>
              </a:ext>
            </a:extLst>
          </p:cNvPr>
          <p:cNvSpPr txBox="1"/>
          <p:nvPr/>
        </p:nvSpPr>
        <p:spPr>
          <a:xfrm>
            <a:off x="495300" y="5638824"/>
            <a:ext cx="8153400" cy="461665"/>
          </a:xfrm>
          <a:prstGeom prst="rect">
            <a:avLst/>
          </a:prstGeom>
          <a:solidFill>
            <a:schemeClr val="tx1">
              <a:lumMod val="50000"/>
              <a:lumOff val="50000"/>
            </a:schemeClr>
          </a:solidFill>
          <a:ln>
            <a:noFill/>
          </a:ln>
        </p:spPr>
        <p:style>
          <a:lnRef idx="0">
            <a:scrgbClr r="0" g="0" b="0"/>
          </a:lnRef>
          <a:fillRef idx="0">
            <a:scrgbClr r="0" g="0" b="0"/>
          </a:fillRef>
          <a:effectRef idx="0">
            <a:scrgbClr r="0" g="0" b="0"/>
          </a:effectRef>
          <a:fontRef idx="minor">
            <a:schemeClr val="lt1"/>
          </a:fontRef>
        </p:style>
        <p:txBody>
          <a:bodyPr wrap="square" tIns="91440" bIns="91440" rtlCol="0">
            <a:spAutoFit/>
          </a:bodyPr>
          <a:lstStyle/>
          <a:p>
            <a:pPr algn="ctr"/>
            <a:r>
              <a:rPr lang="en-US" dirty="0" smtClean="0"/>
              <a:t>CR </a:t>
            </a:r>
            <a:r>
              <a:rPr lang="en-US" dirty="0"/>
              <a:t>B will need to submit a MVI (814_16) in order to enroll their customer.</a:t>
            </a:r>
          </a:p>
        </p:txBody>
      </p:sp>
      <p:sp>
        <p:nvSpPr>
          <p:cNvPr id="7" name="Date Placeholder 6"/>
          <p:cNvSpPr>
            <a:spLocks noGrp="1"/>
          </p:cNvSpPr>
          <p:nvPr>
            <p:ph type="dt" sz="half" idx="10"/>
          </p:nvPr>
        </p:nvSpPr>
        <p:spPr/>
        <p:txBody>
          <a:bodyPr/>
          <a:lstStyle/>
          <a:p>
            <a:fld id="{0FD59B2F-243A-4AD0-AC6E-92F497F9A93E}" type="datetime1">
              <a:rPr lang="en-US" smtClean="0"/>
              <a:t>9/4/2018</a:t>
            </a:fld>
            <a:endParaRPr lang="en-US" dirty="0"/>
          </a:p>
        </p:txBody>
      </p:sp>
      <p:sp>
        <p:nvSpPr>
          <p:cNvPr id="8" name="Footer Placeholder 7"/>
          <p:cNvSpPr>
            <a:spLocks noGrp="1"/>
          </p:cNvSpPr>
          <p:nvPr>
            <p:ph type="ftr" sz="quarter" idx="11"/>
          </p:nvPr>
        </p:nvSpPr>
        <p:spPr/>
        <p:txBody>
          <a:bodyPr/>
          <a:lstStyle/>
          <a:p>
            <a:r>
              <a:rPr lang="en-US" smtClean="0"/>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64</a:t>
            </a:fld>
            <a:endParaRPr lang="en-US" dirty="0"/>
          </a:p>
        </p:txBody>
      </p:sp>
      <p:sp>
        <p:nvSpPr>
          <p:cNvPr id="11" name="TextBox 10">
            <a:extLst>
              <a:ext uri="{FF2B5EF4-FFF2-40B4-BE49-F238E27FC236}">
                <a16:creationId xmlns:a16="http://schemas.microsoft.com/office/drawing/2014/main" xmlns="" id="{C0808176-D9A9-405E-9D6F-DF6386B998FD}"/>
              </a:ext>
            </a:extLst>
          </p:cNvPr>
          <p:cNvSpPr txBox="1"/>
          <p:nvPr/>
        </p:nvSpPr>
        <p:spPr>
          <a:xfrm>
            <a:off x="723900" y="1874053"/>
            <a:ext cx="7696200" cy="707886"/>
          </a:xfrm>
          <a:prstGeom prst="rect">
            <a:avLst/>
          </a:prstGeom>
          <a:solidFill>
            <a:schemeClr val="bg1">
              <a:lumMod val="95000"/>
            </a:schemeClr>
          </a:solidFill>
          <a:effectLst>
            <a:outerShdw blurRad="63500" sx="102000" sy="102000" algn="ctr"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b="1" i="1" dirty="0">
                <a:solidFill>
                  <a:schemeClr val="tx1"/>
                </a:solidFill>
              </a:rPr>
              <a:t>ERCOT will reject a Switch Request if the ESI ID is scheduled to be De-energized at ERCOT on the Requested Date.  </a:t>
            </a:r>
          </a:p>
        </p:txBody>
      </p:sp>
    </p:spTree>
    <p:extLst>
      <p:ext uri="{BB962C8B-B14F-4D97-AF65-F5344CB8AC3E}">
        <p14:creationId xmlns:p14="http://schemas.microsoft.com/office/powerpoint/2010/main" val="92802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P spid="5" grpId="0" animBg="1"/>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0B9FF04-06FB-49E0-BBFA-88F4AA3FD2B5}" type="datetime1">
              <a:rPr lang="en-US" smtClean="0"/>
              <a:t>9/4/2018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65</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a:t>
            </a:r>
            <a:endParaRPr lang="en-US" dirty="0"/>
          </a:p>
        </p:txBody>
      </p:sp>
      <p:sp>
        <p:nvSpPr>
          <p:cNvPr id="7" name="Content Placeholder 1">
            <a:extLst>
              <a:ext uri="{FF2B5EF4-FFF2-40B4-BE49-F238E27FC236}">
                <a16:creationId xmlns:a16="http://schemas.microsoft.com/office/drawing/2014/main" xmlns="" id="{1EFB95EA-9ECE-4124-B2E2-EA630B9863E8}"/>
              </a:ext>
            </a:extLst>
          </p:cNvPr>
          <p:cNvSpPr txBox="1">
            <a:spLocks/>
          </p:cNvSpPr>
          <p:nvPr/>
        </p:nvSpPr>
        <p:spPr>
          <a:xfrm>
            <a:off x="342900" y="1371599"/>
            <a:ext cx="847090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smtClean="0"/>
              <a:t>A MVI </a:t>
            </a:r>
            <a:r>
              <a:rPr lang="en-US" sz="2400" dirty="0"/>
              <a:t>is </a:t>
            </a:r>
            <a:r>
              <a:rPr lang="en-US" sz="2400" dirty="0" smtClean="0"/>
              <a:t>submitted and scheduled by </a:t>
            </a:r>
            <a:r>
              <a:rPr lang="en-US" sz="2400" dirty="0"/>
              <a:t>CR </a:t>
            </a:r>
            <a:r>
              <a:rPr lang="en-US" sz="2400" dirty="0" smtClean="0"/>
              <a:t>A </a:t>
            </a:r>
            <a:r>
              <a:rPr lang="en-US" sz="2400" dirty="0"/>
              <a:t>and then </a:t>
            </a:r>
            <a:r>
              <a:rPr lang="en-US" sz="2400" dirty="0" smtClean="0"/>
              <a:t>another MVI </a:t>
            </a:r>
            <a:r>
              <a:rPr lang="en-US" sz="2400" dirty="0"/>
              <a:t>is submitted </a:t>
            </a:r>
            <a:r>
              <a:rPr lang="en-US" sz="2400" dirty="0" smtClean="0"/>
              <a:t>later by </a:t>
            </a:r>
            <a:r>
              <a:rPr lang="en-US" sz="2400" dirty="0"/>
              <a:t>CR </a:t>
            </a:r>
            <a:r>
              <a:rPr lang="en-US" sz="2400" dirty="0" smtClean="0"/>
              <a:t>B requesting the same day. Which </a:t>
            </a:r>
            <a:r>
              <a:rPr lang="en-US" sz="2400" dirty="0"/>
              <a:t>entity would receive an 814_17 Not First In (NFI) </a:t>
            </a:r>
            <a:r>
              <a:rPr lang="en-US" sz="2400" dirty="0" smtClean="0"/>
              <a:t>reject?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TDSP</a:t>
            </a:r>
          </a:p>
          <a:p>
            <a:pPr marL="1097280" indent="-457200">
              <a:lnSpc>
                <a:spcPct val="100000"/>
              </a:lnSpc>
              <a:spcAft>
                <a:spcPts val="0"/>
              </a:spcAft>
              <a:buClr>
                <a:schemeClr val="accent1">
                  <a:lumMod val="75000"/>
                </a:schemeClr>
              </a:buClr>
              <a:buFont typeface="+mj-lt"/>
              <a:buAutoNum type="alphaLcParenR"/>
            </a:pPr>
            <a:r>
              <a:rPr lang="en-US" sz="2400" dirty="0" smtClean="0"/>
              <a:t>ERCOT</a:t>
            </a:r>
          </a:p>
          <a:p>
            <a:pPr marL="1097280" indent="-457200">
              <a:lnSpc>
                <a:spcPct val="100000"/>
              </a:lnSpc>
              <a:spcAft>
                <a:spcPts val="0"/>
              </a:spcAft>
              <a:buClr>
                <a:schemeClr val="accent1">
                  <a:lumMod val="75000"/>
                </a:schemeClr>
              </a:buClr>
              <a:buFont typeface="+mj-lt"/>
              <a:buAutoNum type="alphaLcParenR"/>
            </a:pPr>
            <a:r>
              <a:rPr lang="en-US" sz="2400" dirty="0" smtClean="0"/>
              <a:t>CR A</a:t>
            </a:r>
          </a:p>
          <a:p>
            <a:pPr marL="1097280" indent="-457200">
              <a:lnSpc>
                <a:spcPct val="100000"/>
              </a:lnSpc>
              <a:spcAft>
                <a:spcPts val="0"/>
              </a:spcAft>
              <a:buClr>
                <a:schemeClr val="accent1">
                  <a:lumMod val="75000"/>
                </a:schemeClr>
              </a:buClr>
              <a:buFont typeface="+mj-lt"/>
              <a:buAutoNum type="alphaLcParenR"/>
            </a:pPr>
            <a:r>
              <a:rPr lang="en-US" sz="2400" dirty="0" smtClean="0"/>
              <a:t>CR B</a:t>
            </a:r>
            <a:endParaRPr lang="en-US" sz="2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8897" y="4630737"/>
            <a:ext cx="441283" cy="441283"/>
          </a:xfrm>
          <a:prstGeom prst="rect">
            <a:avLst/>
          </a:prstGeom>
          <a:noFill/>
        </p:spPr>
      </p:pic>
      <p:sp>
        <p:nvSpPr>
          <p:cNvPr id="9" name="Rectangle 8"/>
          <p:cNvSpPr/>
          <p:nvPr/>
        </p:nvSpPr>
        <p:spPr>
          <a:xfrm>
            <a:off x="2408897" y="4630737"/>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120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BCC26F-E8A0-461E-82DD-01AB15AD71FE}" type="datetime1">
              <a:rPr lang="en-US" smtClean="0"/>
              <a:t>9/4/2018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66</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a:t>
            </a:r>
            <a:endParaRPr lang="en-US" dirty="0"/>
          </a:p>
        </p:txBody>
      </p:sp>
      <p:sp>
        <p:nvSpPr>
          <p:cNvPr id="7" name="Content Placeholder 1">
            <a:extLst>
              <a:ext uri="{FF2B5EF4-FFF2-40B4-BE49-F238E27FC236}">
                <a16:creationId xmlns:a16="http://schemas.microsoft.com/office/drawing/2014/main" xmlns=""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Which entity is responsible for sending an 814_08 cancel when there is a MVO for </a:t>
            </a:r>
            <a:r>
              <a:rPr lang="en-US" sz="2400" dirty="0" smtClean="0"/>
              <a:t>Customer A </a:t>
            </a:r>
            <a:r>
              <a:rPr lang="en-US" sz="2400" dirty="0"/>
              <a:t>pending for 5/5 and a MVI for </a:t>
            </a:r>
            <a:r>
              <a:rPr lang="en-US" sz="2400" dirty="0" smtClean="0"/>
              <a:t>Customer B </a:t>
            </a:r>
            <a:r>
              <a:rPr lang="en-US" sz="2400" dirty="0"/>
              <a:t>pending for 5/1, both with the current REP?</a:t>
            </a:r>
            <a:endParaRPr lang="en-US" sz="2400" dirty="0" smtClean="0"/>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TDSP</a:t>
            </a:r>
          </a:p>
          <a:p>
            <a:pPr marL="1097280" indent="-457200">
              <a:lnSpc>
                <a:spcPct val="100000"/>
              </a:lnSpc>
              <a:spcAft>
                <a:spcPts val="0"/>
              </a:spcAft>
              <a:buClr>
                <a:schemeClr val="accent1">
                  <a:lumMod val="75000"/>
                </a:schemeClr>
              </a:buClr>
              <a:buFont typeface="+mj-lt"/>
              <a:buAutoNum type="alphaLcParenR"/>
            </a:pPr>
            <a:r>
              <a:rPr lang="en-US" sz="2400" dirty="0" smtClean="0"/>
              <a:t>ERCOT</a:t>
            </a:r>
          </a:p>
          <a:p>
            <a:pPr marL="1097280" indent="-457200">
              <a:lnSpc>
                <a:spcPct val="100000"/>
              </a:lnSpc>
              <a:spcAft>
                <a:spcPts val="0"/>
              </a:spcAft>
              <a:buClr>
                <a:schemeClr val="accent1">
                  <a:lumMod val="75000"/>
                </a:schemeClr>
              </a:buClr>
              <a:buFont typeface="+mj-lt"/>
              <a:buAutoNum type="alphaLcParenR"/>
            </a:pPr>
            <a:r>
              <a:rPr lang="en-US" sz="2400" dirty="0" smtClean="0"/>
              <a:t>Current REP</a:t>
            </a:r>
          </a:p>
          <a:p>
            <a:pPr marL="1097280" indent="-457200">
              <a:lnSpc>
                <a:spcPct val="100000"/>
              </a:lnSpc>
              <a:spcAft>
                <a:spcPts val="0"/>
              </a:spcAft>
              <a:buClr>
                <a:schemeClr val="accent1">
                  <a:lumMod val="75000"/>
                </a:schemeClr>
              </a:buClr>
              <a:buFont typeface="+mj-lt"/>
              <a:buAutoNum type="alphaLcParenR"/>
            </a:pPr>
            <a:r>
              <a:rPr lang="en-US" sz="2400" dirty="0" smtClean="0"/>
              <a:t>Another REP</a:t>
            </a:r>
            <a:endParaRPr lang="en-US" sz="2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2489" y="4116387"/>
            <a:ext cx="441283" cy="441283"/>
          </a:xfrm>
          <a:prstGeom prst="rect">
            <a:avLst/>
          </a:prstGeom>
          <a:noFill/>
        </p:spPr>
      </p:pic>
      <p:sp>
        <p:nvSpPr>
          <p:cNvPr id="9" name="Rectangle 8"/>
          <p:cNvSpPr/>
          <p:nvPr/>
        </p:nvSpPr>
        <p:spPr>
          <a:xfrm>
            <a:off x="3333084" y="3958772"/>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306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53D6263-C019-40BF-9D32-422EBF060565}" type="datetime1">
              <a:rPr lang="en-US" smtClean="0"/>
              <a:t>9/4/2018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67</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a:t>
            </a:r>
            <a:endParaRPr lang="en-US" dirty="0"/>
          </a:p>
        </p:txBody>
      </p:sp>
      <p:sp>
        <p:nvSpPr>
          <p:cNvPr id="7" name="Content Placeholder 1">
            <a:extLst>
              <a:ext uri="{FF2B5EF4-FFF2-40B4-BE49-F238E27FC236}">
                <a16:creationId xmlns:a16="http://schemas.microsoft.com/office/drawing/2014/main" xmlns=""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Which entity is responsible for sending an 814_08 cancel when there is a MVO for </a:t>
            </a:r>
            <a:r>
              <a:rPr lang="en-US" sz="2400" dirty="0" smtClean="0"/>
              <a:t>Customer A </a:t>
            </a:r>
            <a:r>
              <a:rPr lang="en-US" sz="2400" dirty="0"/>
              <a:t>pending for 5/5 and a MVI for </a:t>
            </a:r>
            <a:r>
              <a:rPr lang="en-US" sz="2400" dirty="0" smtClean="0"/>
              <a:t>Customer B </a:t>
            </a:r>
            <a:r>
              <a:rPr lang="en-US" sz="2400" dirty="0"/>
              <a:t>pending for 5/5 both with different REPs</a:t>
            </a:r>
            <a:r>
              <a:rPr lang="en-US" sz="2400" dirty="0" smtClean="0"/>
              <a: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TDSP</a:t>
            </a:r>
          </a:p>
          <a:p>
            <a:pPr marL="1097280" indent="-457200">
              <a:lnSpc>
                <a:spcPct val="100000"/>
              </a:lnSpc>
              <a:spcAft>
                <a:spcPts val="0"/>
              </a:spcAft>
              <a:buClr>
                <a:schemeClr val="accent1">
                  <a:lumMod val="75000"/>
                </a:schemeClr>
              </a:buClr>
              <a:buFont typeface="+mj-lt"/>
              <a:buAutoNum type="alphaLcParenR"/>
            </a:pPr>
            <a:r>
              <a:rPr lang="en-US" sz="2400" dirty="0" smtClean="0"/>
              <a:t>ERCOT</a:t>
            </a:r>
          </a:p>
          <a:p>
            <a:pPr marL="1097280" indent="-457200">
              <a:lnSpc>
                <a:spcPct val="100000"/>
              </a:lnSpc>
              <a:spcAft>
                <a:spcPts val="0"/>
              </a:spcAft>
              <a:buClr>
                <a:schemeClr val="accent1">
                  <a:lumMod val="75000"/>
                </a:schemeClr>
              </a:buClr>
              <a:buFont typeface="+mj-lt"/>
              <a:buAutoNum type="alphaLcParenR"/>
            </a:pPr>
            <a:r>
              <a:rPr lang="en-US" sz="2400" dirty="0" smtClean="0"/>
              <a:t>REP for Customer A</a:t>
            </a:r>
          </a:p>
          <a:p>
            <a:pPr marL="1097280" indent="-457200">
              <a:lnSpc>
                <a:spcPct val="100000"/>
              </a:lnSpc>
              <a:spcAft>
                <a:spcPts val="0"/>
              </a:spcAft>
              <a:buClr>
                <a:schemeClr val="accent1">
                  <a:lumMod val="75000"/>
                </a:schemeClr>
              </a:buClr>
              <a:buFont typeface="+mj-lt"/>
              <a:buAutoNum type="alphaLcParenR"/>
            </a:pPr>
            <a:r>
              <a:rPr lang="en-US" sz="2400" dirty="0"/>
              <a:t>REP for </a:t>
            </a:r>
            <a:r>
              <a:rPr lang="en-US" sz="2400" dirty="0" smtClean="0"/>
              <a:t>Customer B</a:t>
            </a:r>
            <a:endParaRPr lang="en-US" sz="2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6214" y="3217070"/>
            <a:ext cx="441283" cy="441283"/>
          </a:xfrm>
          <a:prstGeom prst="rect">
            <a:avLst/>
          </a:prstGeom>
          <a:noFill/>
        </p:spPr>
      </p:pic>
      <p:sp>
        <p:nvSpPr>
          <p:cNvPr id="9" name="Rectangle 8"/>
          <p:cNvSpPr/>
          <p:nvPr/>
        </p:nvSpPr>
        <p:spPr>
          <a:xfrm>
            <a:off x="2696214" y="2982049"/>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164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1AC6A8-6B06-4F88-B451-CF88E88261E2}" type="datetime1">
              <a:rPr lang="en-US" smtClean="0"/>
              <a:t>9/4/2018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68</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a:t>
            </a:r>
            <a:endParaRPr lang="en-US" dirty="0"/>
          </a:p>
        </p:txBody>
      </p:sp>
      <p:sp>
        <p:nvSpPr>
          <p:cNvPr id="7" name="Content Placeholder 1">
            <a:extLst>
              <a:ext uri="{FF2B5EF4-FFF2-40B4-BE49-F238E27FC236}">
                <a16:creationId xmlns:a16="http://schemas.microsoft.com/office/drawing/2014/main" xmlns=""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What transaction is used to determine the actual end date of a customer</a:t>
            </a:r>
            <a:r>
              <a:rPr lang="en-US" sz="2400" dirty="0" smtClean="0"/>
              <a: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814_24</a:t>
            </a:r>
          </a:p>
          <a:p>
            <a:pPr marL="1097280" indent="-457200">
              <a:lnSpc>
                <a:spcPct val="100000"/>
              </a:lnSpc>
              <a:spcAft>
                <a:spcPts val="0"/>
              </a:spcAft>
              <a:buClr>
                <a:schemeClr val="accent1">
                  <a:lumMod val="75000"/>
                </a:schemeClr>
              </a:buClr>
              <a:buFont typeface="+mj-lt"/>
              <a:buAutoNum type="alphaLcParenR"/>
            </a:pPr>
            <a:r>
              <a:rPr lang="en-US" sz="2400" dirty="0" smtClean="0"/>
              <a:t>814_01</a:t>
            </a:r>
          </a:p>
          <a:p>
            <a:pPr marL="1097280" indent="-457200">
              <a:lnSpc>
                <a:spcPct val="100000"/>
              </a:lnSpc>
              <a:spcAft>
                <a:spcPts val="0"/>
              </a:spcAft>
              <a:buClr>
                <a:schemeClr val="accent1">
                  <a:lumMod val="75000"/>
                </a:schemeClr>
              </a:buClr>
              <a:buFont typeface="+mj-lt"/>
              <a:buAutoNum type="alphaLcParenR"/>
            </a:pPr>
            <a:r>
              <a:rPr lang="en-US" sz="2400" dirty="0"/>
              <a:t>867_03F </a:t>
            </a:r>
            <a:endParaRPr lang="en-US" sz="2400" dirty="0" smtClean="0"/>
          </a:p>
          <a:p>
            <a:pPr marL="1097280" indent="-457200">
              <a:lnSpc>
                <a:spcPct val="100000"/>
              </a:lnSpc>
              <a:spcAft>
                <a:spcPts val="0"/>
              </a:spcAft>
              <a:buClr>
                <a:schemeClr val="accent1">
                  <a:lumMod val="75000"/>
                </a:schemeClr>
              </a:buClr>
              <a:buFont typeface="+mj-lt"/>
              <a:buAutoNum type="alphaLcParenR"/>
            </a:pPr>
            <a:r>
              <a:rPr lang="en-US" sz="2400" dirty="0" smtClean="0"/>
              <a:t>814_22</a:t>
            </a:r>
            <a:endParaRPr lang="en-US" sz="2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49" y="3388520"/>
            <a:ext cx="441283" cy="441283"/>
          </a:xfrm>
          <a:prstGeom prst="rect">
            <a:avLst/>
          </a:prstGeom>
          <a:noFill/>
        </p:spPr>
      </p:pic>
      <p:sp>
        <p:nvSpPr>
          <p:cNvPr id="9" name="Rectangle 8"/>
          <p:cNvSpPr/>
          <p:nvPr/>
        </p:nvSpPr>
        <p:spPr>
          <a:xfrm>
            <a:off x="2843849" y="3230905"/>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393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7351866" y="1959915"/>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47" name="Rectangle 46"/>
          <p:cNvSpPr/>
          <p:nvPr/>
        </p:nvSpPr>
        <p:spPr>
          <a:xfrm>
            <a:off x="3997002" y="1959915"/>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normAutofit fontScale="90000"/>
          </a:bodyPr>
          <a:lstStyle/>
          <a:p>
            <a:r>
              <a:rPr lang="en-US" dirty="0"/>
              <a:t>Move Out to </a:t>
            </a:r>
            <a:r>
              <a:rPr lang="en-US" dirty="0" smtClean="0"/>
              <a:t>Continuous Service Agreement (CSA)</a:t>
            </a:r>
            <a:endParaRPr lang="en-US" dirty="0"/>
          </a:p>
        </p:txBody>
      </p:sp>
      <p:sp>
        <p:nvSpPr>
          <p:cNvPr id="8" name="Bevel 3">
            <a:extLst>
              <a:ext uri="{FF2B5EF4-FFF2-40B4-BE49-F238E27FC236}">
                <a16:creationId xmlns:a16="http://schemas.microsoft.com/office/drawing/2014/main" xmlns="" id="{5325A852-1E75-49A5-B030-078135A47388}"/>
              </a:ext>
            </a:extLst>
          </p:cNvPr>
          <p:cNvSpPr>
            <a:spLocks noChangeArrowheads="1"/>
          </p:cNvSpPr>
          <p:nvPr/>
        </p:nvSpPr>
        <p:spPr bwMode="auto">
          <a:xfrm>
            <a:off x="504825" y="1959915"/>
            <a:ext cx="1301750" cy="603504"/>
          </a:xfrm>
          <a:prstGeom prst="bevel">
            <a:avLst>
              <a:gd name="adj" fmla="val 12500"/>
            </a:avLst>
          </a:prstGeom>
          <a:solidFill>
            <a:srgbClr val="7030A0"/>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CSA CR </a:t>
            </a:r>
          </a:p>
        </p:txBody>
      </p:sp>
      <p:sp>
        <p:nvSpPr>
          <p:cNvPr id="11" name="Bevel 3">
            <a:extLst>
              <a:ext uri="{FF2B5EF4-FFF2-40B4-BE49-F238E27FC236}">
                <a16:creationId xmlns:a16="http://schemas.microsoft.com/office/drawing/2014/main" xmlns="" id="{4ECF6E18-4729-4801-9237-874C2AD583C1}"/>
              </a:ext>
            </a:extLst>
          </p:cNvPr>
          <p:cNvSpPr>
            <a:spLocks noChangeArrowheads="1"/>
          </p:cNvSpPr>
          <p:nvPr/>
        </p:nvSpPr>
        <p:spPr bwMode="auto">
          <a:xfrm>
            <a:off x="409575" y="4928455"/>
            <a:ext cx="1397000" cy="827088"/>
          </a:xfrm>
          <a:prstGeom prst="bevel">
            <a:avLst>
              <a:gd name="adj" fmla="val 12500"/>
            </a:avLst>
          </a:prstGeom>
          <a:solidFill>
            <a:schemeClr val="accent6">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
        <p:nvSpPr>
          <p:cNvPr id="3" name="Date Placeholder 2"/>
          <p:cNvSpPr>
            <a:spLocks noGrp="1"/>
          </p:cNvSpPr>
          <p:nvPr>
            <p:ph type="dt" sz="half" idx="10"/>
          </p:nvPr>
        </p:nvSpPr>
        <p:spPr/>
        <p:txBody>
          <a:bodyPr/>
          <a:lstStyle/>
          <a:p>
            <a:fld id="{8D79FA87-2833-4753-A1D9-3681F5431BA3}" type="datetime1">
              <a:rPr lang="en-US" smtClean="0"/>
              <a:t>9/4/2018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69</a:t>
            </a:fld>
            <a:endParaRPr lang="en-US" dirty="0"/>
          </a:p>
        </p:txBody>
      </p:sp>
      <p:grpSp>
        <p:nvGrpSpPr>
          <p:cNvPr id="48" name="Group 47"/>
          <p:cNvGrpSpPr/>
          <p:nvPr/>
        </p:nvGrpSpPr>
        <p:grpSpPr>
          <a:xfrm>
            <a:off x="1945891" y="2667308"/>
            <a:ext cx="6570412" cy="3256646"/>
            <a:chOff x="1910434" y="2667308"/>
            <a:chExt cx="6605869" cy="3256646"/>
          </a:xfrm>
        </p:grpSpPr>
        <p:cxnSp>
          <p:nvCxnSpPr>
            <p:cNvPr id="53" name="Elbow Connector 52"/>
            <p:cNvCxnSpPr>
              <a:stCxn id="63" idx="4"/>
            </p:cNvCxnSpPr>
            <p:nvPr/>
          </p:nvCxnSpPr>
          <p:spPr>
            <a:xfrm rot="5400000">
              <a:off x="3552503" y="1253970"/>
              <a:ext cx="3022257" cy="6306395"/>
            </a:xfrm>
            <a:prstGeom prst="bentConnector2">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642454" y="5554622"/>
              <a:ext cx="954107" cy="369332"/>
            </a:xfrm>
            <a:prstGeom prst="rect">
              <a:avLst/>
            </a:prstGeom>
            <a:noFill/>
          </p:spPr>
          <p:txBody>
            <a:bodyPr wrap="none" rtlCol="0">
              <a:spAutoFit/>
            </a:bodyPr>
            <a:lstStyle/>
            <a:p>
              <a:r>
                <a:rPr lang="en-US" dirty="0" smtClean="0"/>
                <a:t>810_02</a:t>
              </a:r>
              <a:endParaRPr lang="en-US" dirty="0"/>
            </a:p>
          </p:txBody>
        </p:sp>
        <p:sp>
          <p:nvSpPr>
            <p:cNvPr id="63" name="Oval 62"/>
            <p:cNvSpPr/>
            <p:nvPr/>
          </p:nvSpPr>
          <p:spPr>
            <a:xfrm>
              <a:off x="7917353" y="2667308"/>
              <a:ext cx="598950" cy="228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10</a:t>
              </a:r>
            </a:p>
          </p:txBody>
        </p:sp>
      </p:grpSp>
      <p:grpSp>
        <p:nvGrpSpPr>
          <p:cNvPr id="25" name="Group 24"/>
          <p:cNvGrpSpPr/>
          <p:nvPr/>
        </p:nvGrpSpPr>
        <p:grpSpPr>
          <a:xfrm>
            <a:off x="1945891" y="2653141"/>
            <a:ext cx="2074739" cy="2099622"/>
            <a:chOff x="1955284" y="2685809"/>
            <a:chExt cx="2771152" cy="2509922"/>
          </a:xfrm>
        </p:grpSpPr>
        <p:cxnSp>
          <p:nvCxnSpPr>
            <p:cNvPr id="41" name="Elbow Connector 40"/>
            <p:cNvCxnSpPr>
              <a:stCxn id="64" idx="6"/>
            </p:cNvCxnSpPr>
            <p:nvPr/>
          </p:nvCxnSpPr>
          <p:spPr>
            <a:xfrm flipV="1">
              <a:off x="2494780" y="2685809"/>
              <a:ext cx="2231656" cy="2395622"/>
            </a:xfrm>
            <a:prstGeom prst="bentConnector2">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927768" y="4597422"/>
              <a:ext cx="954107" cy="369332"/>
            </a:xfrm>
            <a:prstGeom prst="rect">
              <a:avLst/>
            </a:prstGeom>
            <a:noFill/>
          </p:spPr>
          <p:txBody>
            <a:bodyPr wrap="none" rtlCol="0">
              <a:spAutoFit/>
            </a:bodyPr>
            <a:lstStyle/>
            <a:p>
              <a:r>
                <a:rPr lang="en-US" dirty="0" smtClean="0"/>
                <a:t>814_24</a:t>
              </a:r>
              <a:endParaRPr lang="en-US" dirty="0"/>
            </a:p>
          </p:txBody>
        </p:sp>
        <p:sp>
          <p:nvSpPr>
            <p:cNvPr id="64" name="Oval 63"/>
            <p:cNvSpPr/>
            <p:nvPr/>
          </p:nvSpPr>
          <p:spPr>
            <a:xfrm>
              <a:off x="1955284" y="496713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31" name="Group 30"/>
          <p:cNvGrpSpPr/>
          <p:nvPr/>
        </p:nvGrpSpPr>
        <p:grpSpPr>
          <a:xfrm>
            <a:off x="5247691" y="1613037"/>
            <a:ext cx="2067509" cy="465344"/>
            <a:chOff x="5247691" y="1613037"/>
            <a:chExt cx="2067509" cy="465344"/>
          </a:xfrm>
        </p:grpSpPr>
        <p:cxnSp>
          <p:nvCxnSpPr>
            <p:cNvPr id="12" name="Straight Arrow Connector 11"/>
            <p:cNvCxnSpPr>
              <a:stCxn id="65" idx="6"/>
            </p:cNvCxnSpPr>
            <p:nvPr/>
          </p:nvCxnSpPr>
          <p:spPr>
            <a:xfrm>
              <a:off x="5787187" y="1964081"/>
              <a:ext cx="1528013" cy="1711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812475" y="1613037"/>
              <a:ext cx="954107" cy="369332"/>
            </a:xfrm>
            <a:prstGeom prst="rect">
              <a:avLst/>
            </a:prstGeom>
            <a:noFill/>
          </p:spPr>
          <p:txBody>
            <a:bodyPr wrap="none" rtlCol="0">
              <a:spAutoFit/>
            </a:bodyPr>
            <a:lstStyle/>
            <a:p>
              <a:r>
                <a:rPr lang="en-US" dirty="0" smtClean="0"/>
                <a:t>814_03</a:t>
              </a:r>
              <a:endParaRPr lang="en-US" dirty="0"/>
            </a:p>
          </p:txBody>
        </p:sp>
        <p:sp>
          <p:nvSpPr>
            <p:cNvPr id="65" name="Oval 64"/>
            <p:cNvSpPr/>
            <p:nvPr/>
          </p:nvSpPr>
          <p:spPr>
            <a:xfrm>
              <a:off x="5247691" y="184978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33" name="Group 32"/>
          <p:cNvGrpSpPr/>
          <p:nvPr/>
        </p:nvGrpSpPr>
        <p:grpSpPr>
          <a:xfrm>
            <a:off x="5239390" y="2059247"/>
            <a:ext cx="2024074" cy="465633"/>
            <a:chOff x="5247691" y="2224949"/>
            <a:chExt cx="2024074" cy="465633"/>
          </a:xfrm>
        </p:grpSpPr>
        <p:cxnSp>
          <p:nvCxnSpPr>
            <p:cNvPr id="22" name="Straight Arrow Connector 21"/>
            <p:cNvCxnSpPr>
              <a:stCxn id="66" idx="2"/>
            </p:cNvCxnSpPr>
            <p:nvPr/>
          </p:nvCxnSpPr>
          <p:spPr>
            <a:xfrm flipH="1">
              <a:off x="5247691" y="2576282"/>
              <a:ext cx="1484578" cy="8474"/>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774374" y="2224949"/>
              <a:ext cx="954107" cy="369332"/>
            </a:xfrm>
            <a:prstGeom prst="rect">
              <a:avLst/>
            </a:prstGeom>
            <a:noFill/>
          </p:spPr>
          <p:txBody>
            <a:bodyPr wrap="none" rtlCol="0">
              <a:spAutoFit/>
            </a:bodyPr>
            <a:lstStyle/>
            <a:p>
              <a:r>
                <a:rPr lang="en-US" dirty="0" smtClean="0"/>
                <a:t>814_04</a:t>
              </a:r>
              <a:endParaRPr lang="en-US" dirty="0"/>
            </a:p>
          </p:txBody>
        </p:sp>
        <p:sp>
          <p:nvSpPr>
            <p:cNvPr id="66" name="Oval 65"/>
            <p:cNvSpPr/>
            <p:nvPr/>
          </p:nvSpPr>
          <p:spPr>
            <a:xfrm>
              <a:off x="6732269" y="246198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34" name="Group 33"/>
          <p:cNvGrpSpPr/>
          <p:nvPr/>
        </p:nvGrpSpPr>
        <p:grpSpPr>
          <a:xfrm>
            <a:off x="1945891" y="2644437"/>
            <a:ext cx="2834653" cy="2544718"/>
            <a:chOff x="1910430" y="2667010"/>
            <a:chExt cx="2557963" cy="2066444"/>
          </a:xfrm>
        </p:grpSpPr>
        <p:cxnSp>
          <p:nvCxnSpPr>
            <p:cNvPr id="32" name="Elbow Connector 31"/>
            <p:cNvCxnSpPr>
              <a:stCxn id="67" idx="4"/>
            </p:cNvCxnSpPr>
            <p:nvPr/>
          </p:nvCxnSpPr>
          <p:spPr>
            <a:xfrm rot="5400000">
              <a:off x="2164112" y="2641929"/>
              <a:ext cx="1780852" cy="2288215"/>
            </a:xfrm>
            <a:prstGeom prst="bentConnector2">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567452" y="4364122"/>
              <a:ext cx="954107" cy="369332"/>
            </a:xfrm>
            <a:prstGeom prst="rect">
              <a:avLst/>
            </a:prstGeom>
            <a:noFill/>
          </p:spPr>
          <p:txBody>
            <a:bodyPr wrap="none" rtlCol="0">
              <a:spAutoFit/>
            </a:bodyPr>
            <a:lstStyle/>
            <a:p>
              <a:r>
                <a:rPr lang="en-US" dirty="0" smtClean="0"/>
                <a:t>814_25</a:t>
              </a:r>
              <a:endParaRPr lang="en-US" dirty="0"/>
            </a:p>
          </p:txBody>
        </p:sp>
        <p:sp>
          <p:nvSpPr>
            <p:cNvPr id="67" name="Oval 66"/>
            <p:cNvSpPr/>
            <p:nvPr/>
          </p:nvSpPr>
          <p:spPr>
            <a:xfrm>
              <a:off x="3928897" y="266701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grpSp>
        <p:nvGrpSpPr>
          <p:cNvPr id="35" name="Group 34"/>
          <p:cNvGrpSpPr/>
          <p:nvPr/>
        </p:nvGrpSpPr>
        <p:grpSpPr>
          <a:xfrm>
            <a:off x="1901825" y="1613799"/>
            <a:ext cx="2000579" cy="464582"/>
            <a:chOff x="1901825" y="1613799"/>
            <a:chExt cx="2000579" cy="464582"/>
          </a:xfrm>
        </p:grpSpPr>
        <p:cxnSp>
          <p:nvCxnSpPr>
            <p:cNvPr id="13" name="Straight Arrow Connector 12"/>
            <p:cNvCxnSpPr>
              <a:stCxn id="68" idx="2"/>
            </p:cNvCxnSpPr>
            <p:nvPr/>
          </p:nvCxnSpPr>
          <p:spPr>
            <a:xfrm flipH="1">
              <a:off x="1901825" y="1964081"/>
              <a:ext cx="1461083"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422648" y="1613799"/>
              <a:ext cx="954107" cy="369332"/>
            </a:xfrm>
            <a:prstGeom prst="rect">
              <a:avLst/>
            </a:prstGeom>
            <a:noFill/>
          </p:spPr>
          <p:txBody>
            <a:bodyPr wrap="none" rtlCol="0">
              <a:spAutoFit/>
            </a:bodyPr>
            <a:lstStyle/>
            <a:p>
              <a:r>
                <a:rPr lang="en-US" dirty="0" smtClean="0"/>
                <a:t>814_22</a:t>
              </a:r>
              <a:endParaRPr lang="en-US" dirty="0"/>
            </a:p>
          </p:txBody>
        </p:sp>
        <p:sp>
          <p:nvSpPr>
            <p:cNvPr id="68" name="Oval 67"/>
            <p:cNvSpPr/>
            <p:nvPr/>
          </p:nvSpPr>
          <p:spPr>
            <a:xfrm>
              <a:off x="3362908" y="184978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grpSp>
      <p:grpSp>
        <p:nvGrpSpPr>
          <p:cNvPr id="36" name="Group 35"/>
          <p:cNvGrpSpPr/>
          <p:nvPr/>
        </p:nvGrpSpPr>
        <p:grpSpPr>
          <a:xfrm>
            <a:off x="5257801" y="2811974"/>
            <a:ext cx="1985644" cy="504557"/>
            <a:chOff x="5257801" y="2811974"/>
            <a:chExt cx="1985644" cy="504557"/>
          </a:xfrm>
        </p:grpSpPr>
        <p:cxnSp>
          <p:nvCxnSpPr>
            <p:cNvPr id="24" name="Straight Arrow Connector 23"/>
            <p:cNvCxnSpPr>
              <a:stCxn id="69" idx="2"/>
            </p:cNvCxnSpPr>
            <p:nvPr/>
          </p:nvCxnSpPr>
          <p:spPr>
            <a:xfrm flipH="1" flipV="1">
              <a:off x="5257801" y="3201241"/>
              <a:ext cx="1446148" cy="990"/>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703841" y="2811974"/>
              <a:ext cx="1095172" cy="369332"/>
            </a:xfrm>
            <a:prstGeom prst="rect">
              <a:avLst/>
            </a:prstGeom>
            <a:noFill/>
          </p:spPr>
          <p:txBody>
            <a:bodyPr wrap="none" rtlCol="0">
              <a:spAutoFit/>
            </a:bodyPr>
            <a:lstStyle/>
            <a:p>
              <a:r>
                <a:rPr lang="en-US" dirty="0" smtClean="0"/>
                <a:t>867_03F</a:t>
              </a:r>
              <a:endParaRPr lang="en-US" dirty="0"/>
            </a:p>
          </p:txBody>
        </p:sp>
        <p:sp>
          <p:nvSpPr>
            <p:cNvPr id="69" name="Oval 68"/>
            <p:cNvSpPr/>
            <p:nvPr/>
          </p:nvSpPr>
          <p:spPr>
            <a:xfrm>
              <a:off x="6703949" y="308793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6</a:t>
              </a:r>
              <a:endParaRPr lang="en-US" sz="1400" dirty="0"/>
            </a:p>
          </p:txBody>
        </p:sp>
      </p:grpSp>
      <p:grpSp>
        <p:nvGrpSpPr>
          <p:cNvPr id="37" name="Group 36"/>
          <p:cNvGrpSpPr/>
          <p:nvPr/>
        </p:nvGrpSpPr>
        <p:grpSpPr>
          <a:xfrm>
            <a:off x="1945891" y="2650681"/>
            <a:ext cx="3457856" cy="2905657"/>
            <a:chOff x="1910434" y="2650681"/>
            <a:chExt cx="3493313" cy="2835720"/>
          </a:xfrm>
        </p:grpSpPr>
        <p:cxnSp>
          <p:nvCxnSpPr>
            <p:cNvPr id="46" name="Elbow Connector 45"/>
            <p:cNvCxnSpPr>
              <a:stCxn id="70" idx="4"/>
            </p:cNvCxnSpPr>
            <p:nvPr/>
          </p:nvCxnSpPr>
          <p:spPr>
            <a:xfrm rot="5400000">
              <a:off x="2232041" y="2584442"/>
              <a:ext cx="2580352" cy="3223565"/>
            </a:xfrm>
            <a:prstGeom prst="bentConnector2">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613901" y="5123842"/>
              <a:ext cx="1106402" cy="360442"/>
            </a:xfrm>
            <a:prstGeom prst="rect">
              <a:avLst/>
            </a:prstGeom>
            <a:noFill/>
          </p:spPr>
          <p:txBody>
            <a:bodyPr wrap="none" rtlCol="0">
              <a:spAutoFit/>
            </a:bodyPr>
            <a:lstStyle/>
            <a:p>
              <a:r>
                <a:rPr lang="en-US" dirty="0" smtClean="0"/>
                <a:t>867_03F</a:t>
              </a:r>
              <a:endParaRPr lang="en-US" dirty="0"/>
            </a:p>
          </p:txBody>
        </p:sp>
        <p:sp>
          <p:nvSpPr>
            <p:cNvPr id="70" name="Oval 69"/>
            <p:cNvSpPr/>
            <p:nvPr/>
          </p:nvSpPr>
          <p:spPr>
            <a:xfrm>
              <a:off x="4864251" y="2650681"/>
              <a:ext cx="539496" cy="2553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7</a:t>
              </a:r>
              <a:endParaRPr lang="en-US" sz="1400" dirty="0"/>
            </a:p>
          </p:txBody>
        </p:sp>
      </p:grpSp>
      <p:grpSp>
        <p:nvGrpSpPr>
          <p:cNvPr id="38" name="Group 37"/>
          <p:cNvGrpSpPr/>
          <p:nvPr/>
        </p:nvGrpSpPr>
        <p:grpSpPr>
          <a:xfrm>
            <a:off x="5257801" y="3457918"/>
            <a:ext cx="1985644" cy="470730"/>
            <a:chOff x="5257801" y="3457918"/>
            <a:chExt cx="1985644" cy="470730"/>
          </a:xfrm>
        </p:grpSpPr>
        <p:cxnSp>
          <p:nvCxnSpPr>
            <p:cNvPr id="26" name="Straight Arrow Connector 25"/>
            <p:cNvCxnSpPr>
              <a:stCxn id="71" idx="2"/>
            </p:cNvCxnSpPr>
            <p:nvPr/>
          </p:nvCxnSpPr>
          <p:spPr>
            <a:xfrm flipH="1">
              <a:off x="5257801" y="3814348"/>
              <a:ext cx="1446148" cy="3377"/>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774374" y="3457918"/>
              <a:ext cx="954107" cy="369332"/>
            </a:xfrm>
            <a:prstGeom prst="rect">
              <a:avLst/>
            </a:prstGeom>
            <a:noFill/>
          </p:spPr>
          <p:txBody>
            <a:bodyPr wrap="none" rtlCol="0">
              <a:spAutoFit/>
            </a:bodyPr>
            <a:lstStyle/>
            <a:p>
              <a:r>
                <a:rPr lang="en-US" dirty="0" smtClean="0"/>
                <a:t>867_04</a:t>
              </a:r>
              <a:endParaRPr lang="en-US" dirty="0"/>
            </a:p>
          </p:txBody>
        </p:sp>
        <p:sp>
          <p:nvSpPr>
            <p:cNvPr id="71" name="Oval 70"/>
            <p:cNvSpPr/>
            <p:nvPr/>
          </p:nvSpPr>
          <p:spPr>
            <a:xfrm>
              <a:off x="6703949" y="370004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8</a:t>
              </a:r>
              <a:endParaRPr lang="en-US" sz="1400" dirty="0"/>
            </a:p>
          </p:txBody>
        </p:sp>
      </p:grpSp>
      <p:grpSp>
        <p:nvGrpSpPr>
          <p:cNvPr id="39" name="Group 38"/>
          <p:cNvGrpSpPr/>
          <p:nvPr/>
        </p:nvGrpSpPr>
        <p:grpSpPr>
          <a:xfrm>
            <a:off x="1854406" y="3462647"/>
            <a:ext cx="1985957" cy="471229"/>
            <a:chOff x="1907111" y="2219353"/>
            <a:chExt cx="1985957" cy="471229"/>
          </a:xfrm>
        </p:grpSpPr>
        <p:cxnSp>
          <p:nvCxnSpPr>
            <p:cNvPr id="29" name="Straight Arrow Connector 28"/>
            <p:cNvCxnSpPr>
              <a:stCxn id="72" idx="2"/>
            </p:cNvCxnSpPr>
            <p:nvPr/>
          </p:nvCxnSpPr>
          <p:spPr>
            <a:xfrm flipH="1">
              <a:off x="1907111" y="2576282"/>
              <a:ext cx="1446461" cy="2878"/>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404633" y="2219353"/>
              <a:ext cx="954107" cy="369332"/>
            </a:xfrm>
            <a:prstGeom prst="rect">
              <a:avLst/>
            </a:prstGeom>
            <a:noFill/>
          </p:spPr>
          <p:txBody>
            <a:bodyPr wrap="none" rtlCol="0">
              <a:spAutoFit/>
            </a:bodyPr>
            <a:lstStyle/>
            <a:p>
              <a:r>
                <a:rPr lang="en-US" dirty="0" smtClean="0"/>
                <a:t>867_04</a:t>
              </a:r>
              <a:endParaRPr lang="en-US" dirty="0"/>
            </a:p>
          </p:txBody>
        </p:sp>
        <p:sp>
          <p:nvSpPr>
            <p:cNvPr id="72" name="Oval 71"/>
            <p:cNvSpPr/>
            <p:nvPr/>
          </p:nvSpPr>
          <p:spPr>
            <a:xfrm>
              <a:off x="3353572" y="246198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9</a:t>
              </a:r>
              <a:endParaRPr lang="en-US" sz="1400" dirty="0"/>
            </a:p>
          </p:txBody>
        </p:sp>
      </p:grpSp>
      <p:sp>
        <p:nvSpPr>
          <p:cNvPr id="42" name="Rectangle 41"/>
          <p:cNvSpPr/>
          <p:nvPr/>
        </p:nvSpPr>
        <p:spPr>
          <a:xfrm>
            <a:off x="1866894" y="1573463"/>
            <a:ext cx="2087140" cy="4598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873147" y="2619870"/>
            <a:ext cx="1319469" cy="34761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185357" y="1665408"/>
            <a:ext cx="2126936" cy="44305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447788" y="2595496"/>
            <a:ext cx="2089038" cy="3500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500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right)">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up)">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right)">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right)">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up)">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right)">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right)">
                                      <p:cBhvr>
                                        <p:cTn id="57" dur="500"/>
                                        <p:tgtEl>
                                          <p:spTgt spid="3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wipe(up)">
                                      <p:cBhvr>
                                        <p:cTn id="6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FD8DA-123E-4E56-8EFA-194EDE54577C}" type="datetime1">
              <a:rPr lang="en-US" smtClean="0"/>
              <a:t>9/4/2018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a:t>What is </a:t>
            </a:r>
            <a:r>
              <a:rPr lang="en-US" dirty="0" smtClean="0"/>
              <a:t>TX SET</a:t>
            </a:r>
            <a:r>
              <a:rPr lang="en-US" dirty="0"/>
              <a:t>?</a:t>
            </a:r>
          </a:p>
        </p:txBody>
      </p:sp>
      <p:sp>
        <p:nvSpPr>
          <p:cNvPr id="5" name="TextBox 4"/>
          <p:cNvSpPr txBox="1"/>
          <p:nvPr/>
        </p:nvSpPr>
        <p:spPr>
          <a:xfrm>
            <a:off x="457200" y="1645920"/>
            <a:ext cx="8403771" cy="3200876"/>
          </a:xfrm>
          <a:prstGeom prst="rect">
            <a:avLst/>
          </a:prstGeom>
          <a:noFill/>
        </p:spPr>
        <p:txBody>
          <a:bodyPr wrap="square" rtlCol="0">
            <a:spAutoFit/>
          </a:bodyPr>
          <a:lstStyle/>
          <a:p>
            <a:pPr marL="365760" indent="-365760">
              <a:spcBef>
                <a:spcPts val="3600"/>
              </a:spcBef>
              <a:buClr>
                <a:schemeClr val="accent1">
                  <a:lumMod val="75000"/>
                </a:schemeClr>
              </a:buClr>
              <a:buFont typeface="Arial" panose="020B0604020202020204" pitchFamily="34" charset="0"/>
              <a:buChar char="•"/>
            </a:pPr>
            <a:r>
              <a:rPr lang="en-US" sz="2800" b="1" dirty="0" smtClean="0">
                <a:solidFill>
                  <a:schemeClr val="accent2">
                    <a:lumMod val="75000"/>
                  </a:schemeClr>
                </a:solidFill>
              </a:rPr>
              <a:t>T</a:t>
            </a:r>
            <a:r>
              <a:rPr lang="en-US" sz="2800" dirty="0" smtClean="0">
                <a:solidFill>
                  <a:schemeClr val="tx1">
                    <a:lumMod val="75000"/>
                    <a:lumOff val="25000"/>
                  </a:schemeClr>
                </a:solidFill>
              </a:rPr>
              <a:t>e</a:t>
            </a:r>
            <a:r>
              <a:rPr lang="en-US" sz="2800" b="1" dirty="0" smtClean="0">
                <a:solidFill>
                  <a:schemeClr val="accent2">
                    <a:lumMod val="75000"/>
                  </a:schemeClr>
                </a:solidFill>
              </a:rPr>
              <a:t>x</a:t>
            </a:r>
            <a:r>
              <a:rPr lang="en-US" sz="2800" dirty="0" smtClean="0">
                <a:solidFill>
                  <a:schemeClr val="tx1">
                    <a:lumMod val="75000"/>
                    <a:lumOff val="25000"/>
                  </a:schemeClr>
                </a:solidFill>
              </a:rPr>
              <a:t>as </a:t>
            </a:r>
            <a:r>
              <a:rPr lang="en-US" sz="2800" b="1" dirty="0" smtClean="0">
                <a:solidFill>
                  <a:schemeClr val="accent2">
                    <a:lumMod val="75000"/>
                  </a:schemeClr>
                </a:solidFill>
              </a:rPr>
              <a:t>S</a:t>
            </a:r>
            <a:r>
              <a:rPr lang="en-US" sz="2800" dirty="0" smtClean="0">
                <a:solidFill>
                  <a:schemeClr val="tx1">
                    <a:lumMod val="75000"/>
                    <a:lumOff val="25000"/>
                  </a:schemeClr>
                </a:solidFill>
              </a:rPr>
              <a:t>tandard </a:t>
            </a:r>
            <a:r>
              <a:rPr lang="en-US" sz="2800" b="1" dirty="0" smtClean="0">
                <a:solidFill>
                  <a:schemeClr val="accent2">
                    <a:lumMod val="75000"/>
                  </a:schemeClr>
                </a:solidFill>
              </a:rPr>
              <a:t>E</a:t>
            </a:r>
            <a:r>
              <a:rPr lang="en-US" sz="2800" dirty="0" smtClean="0">
                <a:solidFill>
                  <a:schemeClr val="tx1">
                    <a:lumMod val="75000"/>
                    <a:lumOff val="25000"/>
                  </a:schemeClr>
                </a:solidFill>
              </a:rPr>
              <a:t>lectronic </a:t>
            </a:r>
            <a:r>
              <a:rPr lang="en-US" sz="2800" b="1" dirty="0" smtClean="0">
                <a:solidFill>
                  <a:schemeClr val="accent2">
                    <a:lumMod val="75000"/>
                  </a:schemeClr>
                </a:solidFill>
              </a:rPr>
              <a:t>T</a:t>
            </a:r>
            <a:r>
              <a:rPr lang="en-US" sz="2800" dirty="0" smtClean="0">
                <a:solidFill>
                  <a:schemeClr val="tx1">
                    <a:lumMod val="75000"/>
                    <a:lumOff val="25000"/>
                  </a:schemeClr>
                </a:solidFill>
              </a:rPr>
              <a:t>ransactions</a:t>
            </a:r>
            <a:endParaRPr lang="en-US" sz="3200" dirty="0">
              <a:solidFill>
                <a:schemeClr val="tx1">
                  <a:lumMod val="75000"/>
                  <a:lumOff val="25000"/>
                </a:schemeClr>
              </a:solidFill>
            </a:endParaRPr>
          </a:p>
          <a:p>
            <a:pPr marL="365760" indent="-365760">
              <a:spcBef>
                <a:spcPts val="3600"/>
              </a:spcBef>
              <a:buClr>
                <a:schemeClr val="accent1">
                  <a:lumMod val="75000"/>
                </a:schemeClr>
              </a:buClr>
              <a:buFont typeface="Arial" panose="020B0604020202020204" pitchFamily="34" charset="0"/>
              <a:buChar char="•"/>
            </a:pPr>
            <a:r>
              <a:rPr lang="en-US" sz="2800" dirty="0" smtClean="0">
                <a:solidFill>
                  <a:schemeClr val="tx1">
                    <a:lumMod val="75000"/>
                    <a:lumOff val="25000"/>
                  </a:schemeClr>
                </a:solidFill>
              </a:rPr>
              <a:t>Set </a:t>
            </a:r>
            <a:r>
              <a:rPr lang="en-US" sz="2800" dirty="0">
                <a:solidFill>
                  <a:schemeClr val="tx1">
                    <a:lumMod val="75000"/>
                    <a:lumOff val="25000"/>
                  </a:schemeClr>
                </a:solidFill>
              </a:rPr>
              <a:t>of ANSI EDI transaction </a:t>
            </a:r>
            <a:r>
              <a:rPr lang="en-US" sz="2800" dirty="0" smtClean="0">
                <a:solidFill>
                  <a:schemeClr val="tx1">
                    <a:lumMod val="75000"/>
                    <a:lumOff val="25000"/>
                  </a:schemeClr>
                </a:solidFill>
              </a:rPr>
              <a:t>guidelines</a:t>
            </a:r>
          </a:p>
          <a:p>
            <a:pPr marL="365760" indent="-365760">
              <a:spcBef>
                <a:spcPts val="3600"/>
              </a:spcBef>
              <a:buClr>
                <a:schemeClr val="accent1">
                  <a:lumMod val="75000"/>
                </a:schemeClr>
              </a:buClr>
              <a:buFont typeface="Arial" panose="020B0604020202020204" pitchFamily="34" charset="0"/>
              <a:buChar char="•"/>
            </a:pPr>
            <a:r>
              <a:rPr lang="en-US" sz="2800" dirty="0" smtClean="0">
                <a:solidFill>
                  <a:schemeClr val="tx1">
                    <a:lumMod val="75000"/>
                    <a:lumOff val="25000"/>
                  </a:schemeClr>
                </a:solidFill>
              </a:rPr>
              <a:t>Facilitates </a:t>
            </a:r>
            <a:r>
              <a:rPr lang="en-US" sz="2800" dirty="0">
                <a:solidFill>
                  <a:schemeClr val="tx1">
                    <a:lumMod val="75000"/>
                    <a:lumOff val="25000"/>
                  </a:schemeClr>
                </a:solidFill>
              </a:rPr>
              <a:t>retail business </a:t>
            </a:r>
            <a:r>
              <a:rPr lang="en-US" sz="2800" dirty="0" smtClean="0">
                <a:solidFill>
                  <a:schemeClr val="tx1">
                    <a:lumMod val="75000"/>
                    <a:lumOff val="25000"/>
                  </a:schemeClr>
                </a:solidFill>
              </a:rPr>
              <a:t>processes</a:t>
            </a:r>
          </a:p>
          <a:p>
            <a:pPr marL="365760" indent="-365760">
              <a:spcBef>
                <a:spcPts val="3600"/>
              </a:spcBef>
              <a:buClr>
                <a:schemeClr val="accent1">
                  <a:lumMod val="75000"/>
                </a:schemeClr>
              </a:buClr>
              <a:buFont typeface="Arial" panose="020B0604020202020204" pitchFamily="34" charset="0"/>
              <a:buChar char="•"/>
            </a:pPr>
            <a:r>
              <a:rPr lang="en-US" sz="2800" dirty="0" smtClean="0">
                <a:solidFill>
                  <a:schemeClr val="tx1">
                    <a:lumMod val="75000"/>
                    <a:lumOff val="25000"/>
                  </a:schemeClr>
                </a:solidFill>
              </a:rPr>
              <a:t>Maintained by TX SET working group</a:t>
            </a:r>
            <a:r>
              <a:rPr lang="en-US" sz="1400" dirty="0" smtClean="0">
                <a:solidFill>
                  <a:schemeClr val="tx1">
                    <a:lumMod val="75000"/>
                    <a:lumOff val="25000"/>
                  </a:schemeClr>
                </a:solidFill>
              </a:rPr>
              <a:t> </a:t>
            </a:r>
            <a:endParaRPr lang="en-US" dirty="0">
              <a:solidFill>
                <a:schemeClr val="tx1">
                  <a:lumMod val="75000"/>
                  <a:lumOff val="25000"/>
                </a:scheme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pPr/>
              <a:t>7</a:t>
            </a:fld>
            <a:endParaRPr lang="en-US" dirty="0"/>
          </a:p>
        </p:txBody>
      </p:sp>
    </p:spTree>
    <p:extLst>
      <p:ext uri="{BB962C8B-B14F-4D97-AF65-F5344CB8AC3E}">
        <p14:creationId xmlns:p14="http://schemas.microsoft.com/office/powerpoint/2010/main" val="4878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8893488-5ED5-4C96-9078-91AE7FF70506}" type="datetime1">
              <a:rPr lang="en-US" smtClean="0"/>
              <a:t>9/4/2018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70</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a:t>
            </a:r>
            <a:endParaRPr lang="en-US" dirty="0"/>
          </a:p>
        </p:txBody>
      </p:sp>
      <p:sp>
        <p:nvSpPr>
          <p:cNvPr id="8" name="Content Placeholder 1">
            <a:extLst>
              <a:ext uri="{FF2B5EF4-FFF2-40B4-BE49-F238E27FC236}">
                <a16:creationId xmlns:a16="http://schemas.microsoft.com/office/drawing/2014/main" xmlns=""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What does CSA mean</a:t>
            </a:r>
            <a:r>
              <a:rPr lang="en-US" sz="2400" dirty="0" smtClean="0"/>
              <a: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Continuous Service </a:t>
            </a:r>
            <a:r>
              <a:rPr lang="en-US" sz="2400" dirty="0" smtClean="0"/>
              <a:t>Arrangement</a:t>
            </a:r>
          </a:p>
          <a:p>
            <a:pPr marL="1097280" indent="-457200">
              <a:lnSpc>
                <a:spcPct val="100000"/>
              </a:lnSpc>
              <a:spcAft>
                <a:spcPts val="0"/>
              </a:spcAft>
              <a:buClr>
                <a:schemeClr val="accent1">
                  <a:lumMod val="75000"/>
                </a:schemeClr>
              </a:buClr>
              <a:buFont typeface="+mj-lt"/>
              <a:buAutoNum type="alphaLcParenR"/>
            </a:pPr>
            <a:r>
              <a:rPr lang="en-US" sz="2400" dirty="0"/>
              <a:t>Continued Service </a:t>
            </a:r>
            <a:r>
              <a:rPr lang="en-US" sz="2400" dirty="0" smtClean="0"/>
              <a:t>Arrangement</a:t>
            </a:r>
          </a:p>
          <a:p>
            <a:pPr marL="1097280" indent="-457200">
              <a:lnSpc>
                <a:spcPct val="100000"/>
              </a:lnSpc>
              <a:spcAft>
                <a:spcPts val="0"/>
              </a:spcAft>
              <a:buClr>
                <a:schemeClr val="accent1">
                  <a:lumMod val="75000"/>
                </a:schemeClr>
              </a:buClr>
              <a:buFont typeface="+mj-lt"/>
              <a:buAutoNum type="alphaLcParenR"/>
            </a:pPr>
            <a:r>
              <a:rPr lang="en-US" sz="2400" dirty="0"/>
              <a:t>Continuous Service </a:t>
            </a:r>
            <a:r>
              <a:rPr lang="en-US" sz="2400" dirty="0" smtClean="0"/>
              <a:t>Agreement</a:t>
            </a:r>
          </a:p>
          <a:p>
            <a:pPr marL="1097280" indent="-457200">
              <a:lnSpc>
                <a:spcPct val="100000"/>
              </a:lnSpc>
              <a:spcAft>
                <a:spcPts val="0"/>
              </a:spcAft>
              <a:buClr>
                <a:schemeClr val="accent1">
                  <a:lumMod val="75000"/>
                </a:schemeClr>
              </a:buClr>
              <a:buFont typeface="+mj-lt"/>
              <a:buAutoNum type="alphaLcParenR"/>
            </a:pPr>
            <a:r>
              <a:rPr lang="en-US" sz="2400" dirty="0"/>
              <a:t>Country Served </a:t>
            </a:r>
            <a:r>
              <a:rPr lang="en-US" sz="2400" dirty="0" smtClean="0"/>
              <a:t>Agreement</a:t>
            </a:r>
            <a:endParaRPr lang="en-US" sz="24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7564" y="3009900"/>
            <a:ext cx="441283" cy="441283"/>
          </a:xfrm>
          <a:prstGeom prst="rect">
            <a:avLst/>
          </a:prstGeom>
          <a:noFill/>
        </p:spPr>
      </p:pic>
      <p:sp>
        <p:nvSpPr>
          <p:cNvPr id="10" name="Rectangle 9"/>
          <p:cNvSpPr/>
          <p:nvPr/>
        </p:nvSpPr>
        <p:spPr>
          <a:xfrm>
            <a:off x="5877564" y="3009900"/>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545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8893488-5ED5-4C96-9078-91AE7FF70506}" type="datetime1">
              <a:rPr lang="en-US" smtClean="0"/>
              <a:t>9/4/2018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71</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a:t>
            </a:r>
            <a:endParaRPr lang="en-US" dirty="0"/>
          </a:p>
        </p:txBody>
      </p:sp>
      <p:sp>
        <p:nvSpPr>
          <p:cNvPr id="8" name="Content Placeholder 1">
            <a:extLst>
              <a:ext uri="{FF2B5EF4-FFF2-40B4-BE49-F238E27FC236}">
                <a16:creationId xmlns:a16="http://schemas.microsoft.com/office/drawing/2014/main" xmlns=""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If there is a Continuous Service Agreement and the customer moves out what transaction places the service back with the CSA</a:t>
            </a:r>
            <a:r>
              <a:rPr lang="en-US" sz="2400" dirty="0" smtClean="0"/>
              <a: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867_04</a:t>
            </a:r>
          </a:p>
          <a:p>
            <a:pPr marL="1097280" indent="-457200">
              <a:lnSpc>
                <a:spcPct val="100000"/>
              </a:lnSpc>
              <a:spcAft>
                <a:spcPts val="0"/>
              </a:spcAft>
              <a:buClr>
                <a:schemeClr val="accent1">
                  <a:lumMod val="75000"/>
                </a:schemeClr>
              </a:buClr>
              <a:buFont typeface="+mj-lt"/>
              <a:buAutoNum type="alphaLcParenR"/>
            </a:pPr>
            <a:r>
              <a:rPr lang="en-US" sz="2400" dirty="0" smtClean="0"/>
              <a:t>814_18</a:t>
            </a:r>
          </a:p>
          <a:p>
            <a:pPr marL="1097280" indent="-457200">
              <a:lnSpc>
                <a:spcPct val="100000"/>
              </a:lnSpc>
              <a:spcAft>
                <a:spcPts val="0"/>
              </a:spcAft>
              <a:buClr>
                <a:schemeClr val="accent1">
                  <a:lumMod val="75000"/>
                </a:schemeClr>
              </a:buClr>
              <a:buFont typeface="+mj-lt"/>
              <a:buAutoNum type="alphaLcParenR"/>
            </a:pPr>
            <a:r>
              <a:rPr lang="en-US" sz="2400" dirty="0" smtClean="0"/>
              <a:t>814_01</a:t>
            </a:r>
          </a:p>
          <a:p>
            <a:pPr marL="1097280" indent="-457200">
              <a:lnSpc>
                <a:spcPct val="100000"/>
              </a:lnSpc>
              <a:spcAft>
                <a:spcPts val="0"/>
              </a:spcAft>
              <a:buClr>
                <a:schemeClr val="accent1">
                  <a:lumMod val="75000"/>
                </a:schemeClr>
              </a:buClr>
              <a:buFont typeface="+mj-lt"/>
              <a:buAutoNum type="alphaLcParenR"/>
            </a:pPr>
            <a:r>
              <a:rPr lang="en-US" sz="2400" dirty="0" smtClean="0"/>
              <a:t>814_22</a:t>
            </a:r>
            <a:endParaRPr lang="en-US" sz="24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639" y="4267200"/>
            <a:ext cx="441283" cy="441283"/>
          </a:xfrm>
          <a:prstGeom prst="rect">
            <a:avLst/>
          </a:prstGeom>
          <a:noFill/>
        </p:spPr>
      </p:pic>
      <p:sp>
        <p:nvSpPr>
          <p:cNvPr id="10" name="Rectangle 9"/>
          <p:cNvSpPr/>
          <p:nvPr/>
        </p:nvSpPr>
        <p:spPr>
          <a:xfrm>
            <a:off x="2667639" y="4109585"/>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608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162800" y="3244970"/>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23" name="Rectangle 22"/>
          <p:cNvSpPr/>
          <p:nvPr/>
        </p:nvSpPr>
        <p:spPr>
          <a:xfrm>
            <a:off x="4146531" y="3244970"/>
            <a:ext cx="1164437" cy="600456"/>
          </a:xfrm>
          <a:prstGeom prst="rect">
            <a:avLst/>
          </a:prstGeom>
          <a:solidFill>
            <a:srgbClr val="00AEC7">
              <a:alpha val="25000"/>
            </a:srgb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Disconnect for Non-Pay (DNP</a:t>
            </a:r>
            <a:r>
              <a:rPr lang="en-US" dirty="0" smtClean="0"/>
              <a:t>)*</a:t>
            </a:r>
            <a:endParaRPr lang="en-US" dirty="0"/>
          </a:p>
        </p:txBody>
      </p:sp>
      <p:sp>
        <p:nvSpPr>
          <p:cNvPr id="12" name="Bevel 3">
            <a:extLst>
              <a:ext uri="{FF2B5EF4-FFF2-40B4-BE49-F238E27FC236}">
                <a16:creationId xmlns:a16="http://schemas.microsoft.com/office/drawing/2014/main" xmlns="" id="{163BB607-464B-4FCB-97FB-910C2F0115A1}"/>
              </a:ext>
            </a:extLst>
          </p:cNvPr>
          <p:cNvSpPr>
            <a:spLocks noChangeArrowheads="1"/>
          </p:cNvSpPr>
          <p:nvPr/>
        </p:nvSpPr>
        <p:spPr bwMode="auto">
          <a:xfrm>
            <a:off x="665923" y="3244970"/>
            <a:ext cx="1628775" cy="58420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D04D3825-82B1-42D9-B987-DB433F4989D5}" type="datetime1">
              <a:rPr lang="en-US" smtClean="0"/>
              <a:t>9/4/2018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72</a:t>
            </a:fld>
            <a:endParaRPr lang="en-US" dirty="0"/>
          </a:p>
        </p:txBody>
      </p:sp>
      <p:grpSp>
        <p:nvGrpSpPr>
          <p:cNvPr id="9" name="Group 8"/>
          <p:cNvGrpSpPr/>
          <p:nvPr/>
        </p:nvGrpSpPr>
        <p:grpSpPr>
          <a:xfrm>
            <a:off x="797052" y="1459468"/>
            <a:ext cx="7262377" cy="1687780"/>
            <a:chOff x="797052" y="1459468"/>
            <a:chExt cx="7262377" cy="1687780"/>
          </a:xfrm>
        </p:grpSpPr>
        <p:cxnSp>
          <p:nvCxnSpPr>
            <p:cNvPr id="19" name="Straight Connector 18"/>
            <p:cNvCxnSpPr/>
            <p:nvPr/>
          </p:nvCxnSpPr>
          <p:spPr>
            <a:xfrm>
              <a:off x="1066800" y="1828800"/>
              <a:ext cx="0" cy="1295400"/>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a:off x="1050219" y="1836794"/>
              <a:ext cx="7009210" cy="1287406"/>
            </a:xfrm>
            <a:prstGeom prst="bentConnector3">
              <a:avLst>
                <a:gd name="adj1" fmla="val 100095"/>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177342" y="1459468"/>
              <a:ext cx="954107" cy="369332"/>
            </a:xfrm>
            <a:prstGeom prst="rect">
              <a:avLst/>
            </a:prstGeom>
            <a:noFill/>
          </p:spPr>
          <p:txBody>
            <a:bodyPr wrap="none" rtlCol="0">
              <a:spAutoFit/>
            </a:bodyPr>
            <a:lstStyle/>
            <a:p>
              <a:r>
                <a:rPr lang="en-US" dirty="0" smtClean="0"/>
                <a:t>650_01</a:t>
              </a:r>
              <a:endParaRPr lang="en-US" dirty="0"/>
            </a:p>
          </p:txBody>
        </p:sp>
        <p:sp>
          <p:nvSpPr>
            <p:cNvPr id="28" name="Oval 27"/>
            <p:cNvSpPr/>
            <p:nvPr/>
          </p:nvSpPr>
          <p:spPr>
            <a:xfrm>
              <a:off x="797052" y="291864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0" name="Group 9"/>
          <p:cNvGrpSpPr/>
          <p:nvPr/>
        </p:nvGrpSpPr>
        <p:grpSpPr>
          <a:xfrm>
            <a:off x="1981204" y="2345862"/>
            <a:ext cx="5778744" cy="825394"/>
            <a:chOff x="1981204" y="2345862"/>
            <a:chExt cx="5778744" cy="825394"/>
          </a:xfrm>
        </p:grpSpPr>
        <p:cxnSp>
          <p:nvCxnSpPr>
            <p:cNvPr id="20" name="Straight Connector 19"/>
            <p:cNvCxnSpPr>
              <a:endCxn id="29" idx="0"/>
            </p:cNvCxnSpPr>
            <p:nvPr/>
          </p:nvCxnSpPr>
          <p:spPr>
            <a:xfrm>
              <a:off x="7490200" y="2715194"/>
              <a:ext cx="0" cy="227462"/>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rot="10800000" flipV="1">
              <a:off x="1981204" y="2733675"/>
              <a:ext cx="5508996" cy="427094"/>
            </a:xfrm>
            <a:prstGeom prst="bentConnector3">
              <a:avLst>
                <a:gd name="adj1" fmla="val 99961"/>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177342" y="2345862"/>
              <a:ext cx="954107" cy="369332"/>
            </a:xfrm>
            <a:prstGeom prst="rect">
              <a:avLst/>
            </a:prstGeom>
            <a:noFill/>
          </p:spPr>
          <p:txBody>
            <a:bodyPr wrap="none" rtlCol="0">
              <a:spAutoFit/>
            </a:bodyPr>
            <a:lstStyle/>
            <a:p>
              <a:r>
                <a:rPr lang="en-US" dirty="0" smtClean="0"/>
                <a:t>650_02</a:t>
              </a:r>
              <a:endParaRPr lang="en-US" dirty="0"/>
            </a:p>
          </p:txBody>
        </p:sp>
        <p:sp>
          <p:nvSpPr>
            <p:cNvPr id="29" name="Oval 28"/>
            <p:cNvSpPr/>
            <p:nvPr/>
          </p:nvSpPr>
          <p:spPr>
            <a:xfrm>
              <a:off x="7220452" y="294265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21" name="Rectangle 20"/>
          <p:cNvSpPr/>
          <p:nvPr/>
        </p:nvSpPr>
        <p:spPr>
          <a:xfrm>
            <a:off x="665923" y="1388498"/>
            <a:ext cx="7743440" cy="1829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131449" y="5867400"/>
            <a:ext cx="3121367" cy="369332"/>
          </a:xfrm>
          <a:prstGeom prst="rect">
            <a:avLst/>
          </a:prstGeom>
          <a:noFill/>
        </p:spPr>
        <p:txBody>
          <a:bodyPr wrap="none" rtlCol="0">
            <a:spAutoFit/>
          </a:bodyPr>
          <a:lstStyle/>
          <a:p>
            <a:r>
              <a:rPr lang="en-US" dirty="0" smtClean="0"/>
              <a:t>* Does not apply to MOU/EC</a:t>
            </a:r>
            <a:endParaRPr lang="en-US" dirty="0"/>
          </a:p>
        </p:txBody>
      </p:sp>
    </p:spTree>
    <p:extLst>
      <p:ext uri="{BB962C8B-B14F-4D97-AF65-F5344CB8AC3E}">
        <p14:creationId xmlns:p14="http://schemas.microsoft.com/office/powerpoint/2010/main" val="273952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right)">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Reconnect after </a:t>
            </a:r>
            <a:r>
              <a:rPr lang="en-US" dirty="0" smtClean="0"/>
              <a:t>DNP*</a:t>
            </a:r>
            <a:endParaRPr lang="en-US" dirty="0"/>
          </a:p>
        </p:txBody>
      </p:sp>
      <p:sp>
        <p:nvSpPr>
          <p:cNvPr id="3" name="Date Placeholder 2"/>
          <p:cNvSpPr>
            <a:spLocks noGrp="1"/>
          </p:cNvSpPr>
          <p:nvPr>
            <p:ph type="dt" sz="half" idx="10"/>
          </p:nvPr>
        </p:nvSpPr>
        <p:spPr/>
        <p:txBody>
          <a:bodyPr/>
          <a:lstStyle/>
          <a:p>
            <a:fld id="{D04D3825-82B1-42D9-B987-DB433F4989D5}" type="datetime1">
              <a:rPr lang="en-US" smtClean="0"/>
              <a:t>9/4/2018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73</a:t>
            </a:fld>
            <a:endParaRPr lang="en-US" dirty="0"/>
          </a:p>
        </p:txBody>
      </p:sp>
      <p:grpSp>
        <p:nvGrpSpPr>
          <p:cNvPr id="4" name="Group 3"/>
          <p:cNvGrpSpPr/>
          <p:nvPr/>
        </p:nvGrpSpPr>
        <p:grpSpPr>
          <a:xfrm>
            <a:off x="797052" y="1459468"/>
            <a:ext cx="7252852" cy="1706067"/>
            <a:chOff x="797052" y="1459468"/>
            <a:chExt cx="7252852" cy="1706067"/>
          </a:xfrm>
        </p:grpSpPr>
        <p:cxnSp>
          <p:nvCxnSpPr>
            <p:cNvPr id="23" name="Elbow Connector 22"/>
            <p:cNvCxnSpPr/>
            <p:nvPr/>
          </p:nvCxnSpPr>
          <p:spPr>
            <a:xfrm>
              <a:off x="1040694" y="1836794"/>
              <a:ext cx="7009210" cy="1287406"/>
            </a:xfrm>
            <a:prstGeom prst="bentConnector3">
              <a:avLst>
                <a:gd name="adj1" fmla="val 100095"/>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66800" y="1828800"/>
              <a:ext cx="0" cy="1295400"/>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177342" y="1459468"/>
              <a:ext cx="954107" cy="369332"/>
            </a:xfrm>
            <a:prstGeom prst="rect">
              <a:avLst/>
            </a:prstGeom>
            <a:noFill/>
          </p:spPr>
          <p:txBody>
            <a:bodyPr wrap="none" rtlCol="0">
              <a:spAutoFit/>
            </a:bodyPr>
            <a:lstStyle/>
            <a:p>
              <a:r>
                <a:rPr lang="en-US" dirty="0" smtClean="0"/>
                <a:t>650_01</a:t>
              </a:r>
              <a:endParaRPr lang="en-US" dirty="0"/>
            </a:p>
          </p:txBody>
        </p:sp>
        <p:sp>
          <p:nvSpPr>
            <p:cNvPr id="29" name="Oval 28"/>
            <p:cNvSpPr/>
            <p:nvPr/>
          </p:nvSpPr>
          <p:spPr>
            <a:xfrm>
              <a:off x="797052" y="2936935"/>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5" name="Group 4"/>
          <p:cNvGrpSpPr/>
          <p:nvPr/>
        </p:nvGrpSpPr>
        <p:grpSpPr>
          <a:xfrm>
            <a:off x="1591050" y="2345862"/>
            <a:ext cx="6192650" cy="824432"/>
            <a:chOff x="1591050" y="2345862"/>
            <a:chExt cx="6192650" cy="824432"/>
          </a:xfrm>
        </p:grpSpPr>
        <p:cxnSp>
          <p:nvCxnSpPr>
            <p:cNvPr id="25" name="Straight Connector 24"/>
            <p:cNvCxnSpPr>
              <a:endCxn id="30" idx="0"/>
            </p:cNvCxnSpPr>
            <p:nvPr/>
          </p:nvCxnSpPr>
          <p:spPr>
            <a:xfrm>
              <a:off x="7512762" y="2744337"/>
              <a:ext cx="1190" cy="186876"/>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10800000" flipV="1">
              <a:off x="1591050" y="2743200"/>
              <a:ext cx="5943600" cy="427094"/>
            </a:xfrm>
            <a:prstGeom prst="bentConnector3">
              <a:avLst>
                <a:gd name="adj1" fmla="val 99961"/>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177342" y="2345862"/>
              <a:ext cx="954107" cy="369332"/>
            </a:xfrm>
            <a:prstGeom prst="rect">
              <a:avLst/>
            </a:prstGeom>
            <a:noFill/>
          </p:spPr>
          <p:txBody>
            <a:bodyPr wrap="none" rtlCol="0">
              <a:spAutoFit/>
            </a:bodyPr>
            <a:lstStyle/>
            <a:p>
              <a:r>
                <a:rPr lang="en-US" dirty="0" smtClean="0"/>
                <a:t>650_02</a:t>
              </a:r>
              <a:endParaRPr lang="en-US" dirty="0"/>
            </a:p>
          </p:txBody>
        </p:sp>
        <p:sp>
          <p:nvSpPr>
            <p:cNvPr id="30" name="Oval 29"/>
            <p:cNvSpPr/>
            <p:nvPr/>
          </p:nvSpPr>
          <p:spPr>
            <a:xfrm>
              <a:off x="7244204" y="293121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18" name="Rectangle 17"/>
          <p:cNvSpPr/>
          <p:nvPr/>
        </p:nvSpPr>
        <p:spPr>
          <a:xfrm>
            <a:off x="692167" y="1396232"/>
            <a:ext cx="7717196" cy="1774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131449" y="5867400"/>
            <a:ext cx="3121367" cy="369332"/>
          </a:xfrm>
          <a:prstGeom prst="rect">
            <a:avLst/>
          </a:prstGeom>
          <a:noFill/>
        </p:spPr>
        <p:txBody>
          <a:bodyPr wrap="none" rtlCol="0">
            <a:spAutoFit/>
          </a:bodyPr>
          <a:lstStyle/>
          <a:p>
            <a:r>
              <a:rPr lang="en-US" dirty="0" smtClean="0"/>
              <a:t>* </a:t>
            </a:r>
            <a:r>
              <a:rPr lang="en-US" dirty="0"/>
              <a:t>Does not apply to MOU/EC</a:t>
            </a:r>
          </a:p>
        </p:txBody>
      </p:sp>
      <p:sp>
        <p:nvSpPr>
          <p:cNvPr id="20" name="Rectangle 19"/>
          <p:cNvSpPr/>
          <p:nvPr/>
        </p:nvSpPr>
        <p:spPr>
          <a:xfrm>
            <a:off x="7162800" y="3244970"/>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21" name="Rectangle 20"/>
          <p:cNvSpPr/>
          <p:nvPr/>
        </p:nvSpPr>
        <p:spPr>
          <a:xfrm>
            <a:off x="4146531" y="3244970"/>
            <a:ext cx="1164437" cy="600456"/>
          </a:xfrm>
          <a:prstGeom prst="rect">
            <a:avLst/>
          </a:prstGeom>
          <a:solidFill>
            <a:srgbClr val="00AEC7">
              <a:alpha val="25000"/>
            </a:srgb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32" name="Bevel 3">
            <a:extLst>
              <a:ext uri="{FF2B5EF4-FFF2-40B4-BE49-F238E27FC236}">
                <a16:creationId xmlns:a16="http://schemas.microsoft.com/office/drawing/2014/main" xmlns="" id="{163BB607-464B-4FCB-97FB-910C2F0115A1}"/>
              </a:ext>
            </a:extLst>
          </p:cNvPr>
          <p:cNvSpPr>
            <a:spLocks noChangeArrowheads="1"/>
          </p:cNvSpPr>
          <p:nvPr/>
        </p:nvSpPr>
        <p:spPr bwMode="auto">
          <a:xfrm>
            <a:off x="665923" y="3244970"/>
            <a:ext cx="1628775" cy="58420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04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righ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75ADEB9-FA48-442E-8CF9-6EF7479AB5C6}" type="datetime1">
              <a:rPr lang="en-US" smtClean="0"/>
              <a:t>9/4/2018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74</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a:t>
            </a:r>
            <a:endParaRPr lang="en-US" dirty="0"/>
          </a:p>
        </p:txBody>
      </p:sp>
      <p:sp>
        <p:nvSpPr>
          <p:cNvPr id="7" name="Content Placeholder 1">
            <a:extLst>
              <a:ext uri="{FF2B5EF4-FFF2-40B4-BE49-F238E27FC236}">
                <a16:creationId xmlns:a16="http://schemas.microsoft.com/office/drawing/2014/main" xmlns=""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smtClean="0"/>
              <a:t>What transaction is necessary in order to re-connect a customer after a disconnect for non-payment or cancel a pending disconnect for non-payment?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650_02</a:t>
            </a:r>
          </a:p>
          <a:p>
            <a:pPr marL="1097280" indent="-457200">
              <a:lnSpc>
                <a:spcPct val="100000"/>
              </a:lnSpc>
              <a:spcAft>
                <a:spcPts val="0"/>
              </a:spcAft>
              <a:buClr>
                <a:schemeClr val="accent1">
                  <a:lumMod val="75000"/>
                </a:schemeClr>
              </a:buClr>
              <a:buFont typeface="+mj-lt"/>
              <a:buAutoNum type="alphaLcParenR"/>
            </a:pPr>
            <a:r>
              <a:rPr lang="en-US" sz="2400" dirty="0" smtClean="0"/>
              <a:t>814_08</a:t>
            </a:r>
          </a:p>
          <a:p>
            <a:pPr marL="1097280" indent="-457200">
              <a:lnSpc>
                <a:spcPct val="100000"/>
              </a:lnSpc>
              <a:spcAft>
                <a:spcPts val="0"/>
              </a:spcAft>
              <a:buClr>
                <a:schemeClr val="accent1">
                  <a:lumMod val="75000"/>
                </a:schemeClr>
              </a:buClr>
              <a:buFont typeface="+mj-lt"/>
              <a:buAutoNum type="alphaLcParenR"/>
            </a:pPr>
            <a:r>
              <a:rPr lang="en-US" sz="2400" dirty="0" smtClean="0"/>
              <a:t>650_01</a:t>
            </a:r>
          </a:p>
          <a:p>
            <a:pPr marL="1097280" indent="-457200">
              <a:lnSpc>
                <a:spcPct val="100000"/>
              </a:lnSpc>
              <a:spcAft>
                <a:spcPts val="0"/>
              </a:spcAft>
              <a:buClr>
                <a:schemeClr val="accent1">
                  <a:lumMod val="75000"/>
                </a:schemeClr>
              </a:buClr>
              <a:buFont typeface="+mj-lt"/>
              <a:buAutoNum type="alphaLcParenR"/>
            </a:pPr>
            <a:r>
              <a:rPr lang="en-US" sz="2400" dirty="0" smtClean="0"/>
              <a:t>814_16</a:t>
            </a:r>
            <a:endParaRPr lang="en-US" sz="24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7164" y="3753239"/>
            <a:ext cx="441283" cy="441283"/>
          </a:xfrm>
          <a:prstGeom prst="rect">
            <a:avLst/>
          </a:prstGeom>
          <a:noFill/>
        </p:spPr>
      </p:pic>
      <p:sp>
        <p:nvSpPr>
          <p:cNvPr id="8" name="Rectangle 7"/>
          <p:cNvSpPr/>
          <p:nvPr/>
        </p:nvSpPr>
        <p:spPr>
          <a:xfrm>
            <a:off x="2640287" y="3738561"/>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432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solidFill>
                  <a:srgbClr val="B45F07"/>
                </a:solidFill>
              </a:rPr>
              <a:t>MIS Portal</a:t>
            </a:r>
            <a:endParaRPr lang="en-US" dirty="0">
              <a:solidFill>
                <a:srgbClr val="B45F07"/>
              </a:solidFill>
            </a:endParaRPr>
          </a:p>
        </p:txBody>
      </p:sp>
      <p:sp>
        <p:nvSpPr>
          <p:cNvPr id="3" name="Date Placeholder 2"/>
          <p:cNvSpPr>
            <a:spLocks noGrp="1"/>
          </p:cNvSpPr>
          <p:nvPr>
            <p:ph type="dt" sz="half" idx="10"/>
          </p:nvPr>
        </p:nvSpPr>
        <p:spPr/>
        <p:txBody>
          <a:bodyPr/>
          <a:lstStyle/>
          <a:p>
            <a:fld id="{AA0F616F-6449-4F1E-8527-7B430831C79D}" type="datetime1">
              <a:rPr lang="en-US" smtClean="0"/>
              <a:t>9/4/2018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75</a:t>
            </a:fld>
            <a:endParaRPr lang="en-US" dirty="0"/>
          </a:p>
        </p:txBody>
      </p:sp>
    </p:spTree>
    <p:extLst>
      <p:ext uri="{BB962C8B-B14F-4D97-AF65-F5344CB8AC3E}">
        <p14:creationId xmlns:p14="http://schemas.microsoft.com/office/powerpoint/2010/main" val="215022354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44CC2C8-5408-449A-B6ED-552E7ABA89E7}" type="datetime1">
              <a:rPr lang="en-US" smtClean="0"/>
              <a:t>9/4/2018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76</a:t>
            </a:fld>
            <a:endParaRPr lang="en-US" dirty="0"/>
          </a:p>
        </p:txBody>
      </p:sp>
      <p:sp>
        <p:nvSpPr>
          <p:cNvPr id="6" name="Title 5"/>
          <p:cNvSpPr>
            <a:spLocks noGrp="1"/>
          </p:cNvSpPr>
          <p:nvPr>
            <p:ph type="title"/>
          </p:nvPr>
        </p:nvSpPr>
        <p:spPr/>
        <p:txBody>
          <a:bodyPr/>
          <a:lstStyle/>
          <a:p>
            <a:r>
              <a:rPr lang="en-US" dirty="0" smtClean="0"/>
              <a:t>Market Information System</a:t>
            </a:r>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2163" y="1004154"/>
            <a:ext cx="8077200" cy="5307874"/>
          </a:xfrm>
          <a:prstGeom prst="rect">
            <a:avLst/>
          </a:prstGeom>
        </p:spPr>
      </p:pic>
      <p:sp>
        <p:nvSpPr>
          <p:cNvPr id="8" name="Rectangle 7"/>
          <p:cNvSpPr/>
          <p:nvPr/>
        </p:nvSpPr>
        <p:spPr>
          <a:xfrm>
            <a:off x="3200400" y="5410200"/>
            <a:ext cx="15240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898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9/4/2018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77</a:t>
            </a:fld>
            <a:endParaRPr lang="en-US" dirty="0"/>
          </a:p>
        </p:txBody>
      </p:sp>
      <p:sp>
        <p:nvSpPr>
          <p:cNvPr id="5" name="Title 4"/>
          <p:cNvSpPr>
            <a:spLocks noGrp="1"/>
          </p:cNvSpPr>
          <p:nvPr>
            <p:ph type="title"/>
          </p:nvPr>
        </p:nvSpPr>
        <p:spPr/>
        <p:txBody>
          <a:bodyPr/>
          <a:lstStyle/>
          <a:p>
            <a:r>
              <a:rPr lang="en-US" dirty="0"/>
              <a:t>Find ESI ID</a:t>
            </a:r>
          </a:p>
        </p:txBody>
      </p:sp>
      <p:pic>
        <p:nvPicPr>
          <p:cNvPr id="6" name="Content Placeholder 6">
            <a:extLst>
              <a:ext uri="{FF2B5EF4-FFF2-40B4-BE49-F238E27FC236}">
                <a16:creationId xmlns:lc="http://schemas.openxmlformats.org/drawingml/2006/lockedCanvas" xmlns:a16="http://schemas.microsoft.com/office/drawing/2014/main" xmlns="" id="{D4F3EA9E-0053-41A4-BA3A-DBEA5DF961C1}"/>
              </a:ext>
            </a:extLst>
          </p:cNvPr>
          <p:cNvPicPr>
            <a:picLocks noChangeAspect="1"/>
          </p:cNvPicPr>
          <p:nvPr/>
        </p:nvPicPr>
        <p:blipFill>
          <a:blip r:embed="rId2"/>
          <a:stretch>
            <a:fillRect/>
          </a:stretch>
        </p:blipFill>
        <p:spPr bwMode="auto">
          <a:xfrm>
            <a:off x="379082" y="1071413"/>
            <a:ext cx="4800326" cy="5120348"/>
          </a:xfrm>
          <a:prstGeom prst="rect">
            <a:avLst/>
          </a:prstGeom>
          <a:noFill/>
          <a:ln w="9525">
            <a:noFill/>
            <a:miter lim="800000"/>
            <a:headEnd/>
            <a:tailEnd/>
          </a:ln>
          <a:effectLst/>
        </p:spPr>
      </p:pic>
      <p:sp>
        <p:nvSpPr>
          <p:cNvPr id="7" name="TextBox 14">
            <a:extLst>
              <a:ext uri="{FF2B5EF4-FFF2-40B4-BE49-F238E27FC236}">
                <a16:creationId xmlns:lc="http://schemas.openxmlformats.org/drawingml/2006/lockedCanvas" xmlns:a16="http://schemas.microsoft.com/office/drawing/2014/main" xmlns="" id="{DD29F6A5-7D62-41D2-BB25-3D587E29E53F}"/>
              </a:ext>
            </a:extLst>
          </p:cNvPr>
          <p:cNvSpPr txBox="1"/>
          <p:nvPr/>
        </p:nvSpPr>
        <p:spPr>
          <a:xfrm>
            <a:off x="5943600" y="2554911"/>
            <a:ext cx="2819400" cy="1839290"/>
          </a:xfrm>
          <a:prstGeom prst="rect">
            <a:avLst/>
          </a:prstGeom>
          <a:solidFill>
            <a:schemeClr val="accent1">
              <a:lumMod val="60000"/>
              <a:lumOff val="40000"/>
            </a:schemeClr>
          </a:solidFill>
          <a:ln>
            <a:solidFill>
              <a:schemeClr val="accent1">
                <a:lumMod val="75000"/>
              </a:schemeClr>
            </a:solidFill>
          </a:ln>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chemeClr val="accent1">
                    <a:lumMod val="50000"/>
                  </a:schemeClr>
                </a:solidFill>
                <a:effectLst/>
                <a:uLnTx/>
                <a:uFillTx/>
                <a:latin typeface="Myriad Pro"/>
                <a:ea typeface="Osaka" pitchFamily="1" charset="-128"/>
              </a:rPr>
              <a:t>Additional information is accessed via an ESI ID #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chemeClr val="accent1">
                    <a:lumMod val="50000"/>
                  </a:schemeClr>
                </a:solidFill>
                <a:effectLst/>
                <a:uLnTx/>
                <a:uFillTx/>
                <a:latin typeface="Myriad Pro"/>
                <a:ea typeface="Osaka" pitchFamily="1" charset="-128"/>
              </a:rPr>
              <a:t>Or</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chemeClr val="accent1">
                    <a:lumMod val="50000"/>
                  </a:schemeClr>
                </a:solidFill>
                <a:effectLst/>
                <a:uLnTx/>
                <a:uFillTx/>
                <a:latin typeface="Myriad Pro"/>
                <a:ea typeface="Osaka" pitchFamily="1" charset="-128"/>
              </a:rPr>
              <a:t>An address can be used to find the </a:t>
            </a:r>
            <a:r>
              <a:rPr kumimoji="0" lang="en-US" sz="1800" b="0" i="0" u="none" strike="noStrike" kern="0" cap="none" spc="0" normalizeH="0" baseline="0" noProof="0" dirty="0" smtClean="0">
                <a:ln>
                  <a:noFill/>
                </a:ln>
                <a:solidFill>
                  <a:schemeClr val="accent1">
                    <a:lumMod val="50000"/>
                  </a:schemeClr>
                </a:solidFill>
                <a:effectLst/>
                <a:uLnTx/>
                <a:uFillTx/>
                <a:latin typeface="Myriad Pro"/>
                <a:ea typeface="Osaka" pitchFamily="1" charset="-128"/>
              </a:rPr>
              <a:t>ESI </a:t>
            </a:r>
            <a:r>
              <a:rPr kumimoji="0" lang="en-US" sz="1800" b="0" i="0" u="none" strike="noStrike" kern="0" cap="none" spc="0" normalizeH="0" baseline="0" noProof="0" dirty="0">
                <a:ln>
                  <a:noFill/>
                </a:ln>
                <a:solidFill>
                  <a:schemeClr val="accent1">
                    <a:lumMod val="50000"/>
                  </a:schemeClr>
                </a:solidFill>
                <a:effectLst/>
                <a:uLnTx/>
                <a:uFillTx/>
                <a:latin typeface="Myriad Pro"/>
                <a:ea typeface="Osaka" pitchFamily="1" charset="-128"/>
              </a:rPr>
              <a:t>ID number serving that </a:t>
            </a:r>
            <a:r>
              <a:rPr kumimoji="0" lang="en-US" sz="1800" b="0" i="0" u="none" strike="noStrike" kern="0" cap="none" spc="0" normalizeH="0" baseline="0" noProof="0" dirty="0" smtClean="0">
                <a:ln>
                  <a:noFill/>
                </a:ln>
                <a:solidFill>
                  <a:schemeClr val="accent1">
                    <a:lumMod val="50000"/>
                  </a:schemeClr>
                </a:solidFill>
                <a:effectLst/>
                <a:uLnTx/>
                <a:uFillTx/>
                <a:latin typeface="Myriad Pro"/>
                <a:ea typeface="Osaka" pitchFamily="1" charset="-128"/>
              </a:rPr>
              <a:t>premise</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Myriad Pro"/>
              <a:ea typeface="Osaka" pitchFamily="1" charset="-128"/>
            </a:endParaRPr>
          </a:p>
        </p:txBody>
      </p:sp>
      <p:cxnSp>
        <p:nvCxnSpPr>
          <p:cNvPr id="8" name="Straight Arrow Connector 7">
            <a:extLst>
              <a:ext uri="{FF2B5EF4-FFF2-40B4-BE49-F238E27FC236}">
                <a16:creationId xmlns:lc="http://schemas.openxmlformats.org/drawingml/2006/lockedCanvas" xmlns:a16="http://schemas.microsoft.com/office/drawing/2014/main" xmlns="" id="{43AD7582-82D0-4D6F-931C-AD1FF1AAF5F2}"/>
              </a:ext>
            </a:extLst>
          </p:cNvPr>
          <p:cNvCxnSpPr/>
          <p:nvPr/>
        </p:nvCxnSpPr>
        <p:spPr bwMode="auto">
          <a:xfrm flipH="1" flipV="1">
            <a:off x="3886200" y="2282369"/>
            <a:ext cx="2057400" cy="524558"/>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9" name="Straight Arrow Connector 8">
            <a:extLst>
              <a:ext uri="{FF2B5EF4-FFF2-40B4-BE49-F238E27FC236}">
                <a16:creationId xmlns:lc="http://schemas.openxmlformats.org/drawingml/2006/lockedCanvas" xmlns:a16="http://schemas.microsoft.com/office/drawing/2014/main" xmlns="" id="{CF454EB0-18D6-4AF7-804A-38D65868FF5E}"/>
              </a:ext>
            </a:extLst>
          </p:cNvPr>
          <p:cNvCxnSpPr/>
          <p:nvPr/>
        </p:nvCxnSpPr>
        <p:spPr bwMode="auto">
          <a:xfrm flipH="1">
            <a:off x="4434207" y="3693459"/>
            <a:ext cx="1509393" cy="1340354"/>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sp>
        <p:nvSpPr>
          <p:cNvPr id="10" name="TextBox 9"/>
          <p:cNvSpPr txBox="1"/>
          <p:nvPr/>
        </p:nvSpPr>
        <p:spPr>
          <a:xfrm>
            <a:off x="6121400" y="5033813"/>
            <a:ext cx="2463800" cy="923330"/>
          </a:xfrm>
          <a:prstGeom prst="rect">
            <a:avLst/>
          </a:prstGeom>
          <a:solidFill>
            <a:schemeClr val="tx1">
              <a:lumMod val="50000"/>
              <a:lumOff val="50000"/>
            </a:schemeClr>
          </a:solidFill>
        </p:spPr>
        <p:txBody>
          <a:bodyPr wrap="square" rtlCol="0">
            <a:spAutoFit/>
          </a:bodyPr>
          <a:lstStyle/>
          <a:p>
            <a:pPr lvl="0" algn="ctr" fontAlgn="base">
              <a:spcBef>
                <a:spcPct val="0"/>
              </a:spcBef>
              <a:spcAft>
                <a:spcPct val="0"/>
              </a:spcAft>
              <a:defRPr/>
            </a:pPr>
            <a:r>
              <a:rPr lang="en-US" kern="0" dirty="0">
                <a:solidFill>
                  <a:schemeClr val="bg1"/>
                </a:solidFill>
                <a:latin typeface="Myriad Pro"/>
                <a:ea typeface="Osaka" pitchFamily="1" charset="-128"/>
              </a:rPr>
              <a:t>An </a:t>
            </a:r>
            <a:r>
              <a:rPr lang="en-US" kern="0" dirty="0" smtClean="0">
                <a:solidFill>
                  <a:schemeClr val="bg1"/>
                </a:solidFill>
                <a:latin typeface="Myriad Pro"/>
                <a:ea typeface="Osaka" pitchFamily="1" charset="-128"/>
              </a:rPr>
              <a:t>asterisk (*) </a:t>
            </a:r>
            <a:r>
              <a:rPr lang="en-US" kern="0" dirty="0">
                <a:solidFill>
                  <a:schemeClr val="bg1"/>
                </a:solidFill>
                <a:latin typeface="Myriad Pro"/>
                <a:ea typeface="Osaka" pitchFamily="1" charset="-128"/>
              </a:rPr>
              <a:t>serves as a </a:t>
            </a:r>
            <a:r>
              <a:rPr lang="en-US" kern="0" dirty="0" smtClean="0">
                <a:solidFill>
                  <a:schemeClr val="bg1"/>
                </a:solidFill>
                <a:latin typeface="Myriad Pro"/>
                <a:ea typeface="Osaka" pitchFamily="1" charset="-128"/>
              </a:rPr>
              <a:t>wildcard for address search</a:t>
            </a:r>
            <a:endParaRPr lang="en-US" kern="0" dirty="0">
              <a:solidFill>
                <a:schemeClr val="bg1"/>
              </a:solidFill>
              <a:latin typeface="Myriad Pro"/>
              <a:ea typeface="Osaka" pitchFamily="1" charset="-128"/>
            </a:endParaRPr>
          </a:p>
        </p:txBody>
      </p:sp>
    </p:spTree>
    <p:extLst>
      <p:ext uri="{BB962C8B-B14F-4D97-AF65-F5344CB8AC3E}">
        <p14:creationId xmlns:p14="http://schemas.microsoft.com/office/powerpoint/2010/main" val="187507235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Find ESI ID</a:t>
            </a:r>
          </a:p>
        </p:txBody>
      </p:sp>
      <p:pic>
        <p:nvPicPr>
          <p:cNvPr id="4" name="Picture 3">
            <a:extLst>
              <a:ext uri="{FF2B5EF4-FFF2-40B4-BE49-F238E27FC236}">
                <a16:creationId xmlns="" xmlns:a16="http://schemas.microsoft.com/office/drawing/2014/main" id="{B0B0CCFD-6E13-4C24-AF8B-8C0E5C362B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4913"/>
            <a:ext cx="9143999" cy="1621536"/>
          </a:xfrm>
          <a:prstGeom prst="rect">
            <a:avLst/>
          </a:prstGeom>
        </p:spPr>
      </p:pic>
      <p:sp>
        <p:nvSpPr>
          <p:cNvPr id="2" name="Date Placeholder 1"/>
          <p:cNvSpPr>
            <a:spLocks noGrp="1"/>
          </p:cNvSpPr>
          <p:nvPr>
            <p:ph type="dt" sz="half" idx="10"/>
          </p:nvPr>
        </p:nvSpPr>
        <p:spPr/>
        <p:txBody>
          <a:bodyPr/>
          <a:lstStyle/>
          <a:p>
            <a:fld id="{DC301584-79CD-47E8-9BFD-1824893A3C82}" type="datetime1">
              <a:rPr lang="en-US" smtClean="0"/>
              <a:t>9/4/2018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78</a:t>
            </a:fld>
            <a:endParaRPr lang="en-US" dirty="0"/>
          </a:p>
        </p:txBody>
      </p:sp>
      <p:sp>
        <p:nvSpPr>
          <p:cNvPr id="9" name="Rounded Rectangular Callout 8"/>
          <p:cNvSpPr/>
          <p:nvPr/>
        </p:nvSpPr>
        <p:spPr>
          <a:xfrm>
            <a:off x="228600" y="1063442"/>
            <a:ext cx="1878496" cy="1149671"/>
          </a:xfrm>
          <a:prstGeom prst="wedgeRoundRectCallout">
            <a:avLst>
              <a:gd name="adj1" fmla="val 62110"/>
              <a:gd name="adj2" fmla="val 149885"/>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accent1">
                    <a:lumMod val="50000"/>
                  </a:schemeClr>
                </a:solidFill>
              </a:rPr>
              <a:t>STATUS</a:t>
            </a:r>
          </a:p>
          <a:p>
            <a:pPr algn="ctr"/>
            <a:r>
              <a:rPr lang="en-US" sz="1600" b="1" dirty="0">
                <a:solidFill>
                  <a:schemeClr val="accent1">
                    <a:lumMod val="50000"/>
                  </a:schemeClr>
                </a:solidFill>
              </a:rPr>
              <a:t>A </a:t>
            </a:r>
            <a:r>
              <a:rPr lang="en-US" sz="1600" dirty="0">
                <a:solidFill>
                  <a:schemeClr val="accent1">
                    <a:lumMod val="50000"/>
                  </a:schemeClr>
                </a:solidFill>
              </a:rPr>
              <a:t>– Active</a:t>
            </a:r>
          </a:p>
          <a:p>
            <a:pPr algn="ctr"/>
            <a:r>
              <a:rPr lang="en-US" sz="1600" b="1" dirty="0">
                <a:solidFill>
                  <a:schemeClr val="accent1">
                    <a:lumMod val="50000"/>
                  </a:schemeClr>
                </a:solidFill>
              </a:rPr>
              <a:t>D</a:t>
            </a:r>
            <a:r>
              <a:rPr lang="en-US" sz="1600" dirty="0">
                <a:solidFill>
                  <a:schemeClr val="accent1">
                    <a:lumMod val="50000"/>
                  </a:schemeClr>
                </a:solidFill>
              </a:rPr>
              <a:t> – </a:t>
            </a:r>
            <a:r>
              <a:rPr lang="en-US" sz="1600" dirty="0" err="1">
                <a:solidFill>
                  <a:schemeClr val="accent1">
                    <a:lumMod val="50000"/>
                  </a:schemeClr>
                </a:solidFill>
              </a:rPr>
              <a:t>Deenergized</a:t>
            </a:r>
            <a:endParaRPr lang="en-US" sz="1600" dirty="0">
              <a:solidFill>
                <a:schemeClr val="accent1">
                  <a:lumMod val="50000"/>
                </a:schemeClr>
              </a:solidFill>
            </a:endParaRPr>
          </a:p>
          <a:p>
            <a:pPr algn="ctr"/>
            <a:r>
              <a:rPr lang="en-US" sz="1600" b="1" dirty="0">
                <a:solidFill>
                  <a:schemeClr val="accent1">
                    <a:lumMod val="50000"/>
                  </a:schemeClr>
                </a:solidFill>
              </a:rPr>
              <a:t>I</a:t>
            </a:r>
            <a:r>
              <a:rPr lang="en-US" sz="1600" dirty="0">
                <a:solidFill>
                  <a:schemeClr val="accent1">
                    <a:lumMod val="50000"/>
                  </a:schemeClr>
                </a:solidFill>
              </a:rPr>
              <a:t> - Inactive</a:t>
            </a:r>
          </a:p>
        </p:txBody>
      </p:sp>
      <p:sp>
        <p:nvSpPr>
          <p:cNvPr id="14" name="Rounded Rectangular Callout 13"/>
          <p:cNvSpPr/>
          <p:nvPr/>
        </p:nvSpPr>
        <p:spPr>
          <a:xfrm>
            <a:off x="147197" y="4536368"/>
            <a:ext cx="1604019" cy="1592282"/>
          </a:xfrm>
          <a:prstGeom prst="wedgeRoundRectCallout">
            <a:avLst>
              <a:gd name="adj1" fmla="val 354337"/>
              <a:gd name="adj2" fmla="val -117926"/>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accent1">
                    <a:lumMod val="50000"/>
                  </a:schemeClr>
                </a:solidFill>
              </a:rPr>
              <a:t>CSA</a:t>
            </a:r>
          </a:p>
          <a:p>
            <a:pPr algn="ctr"/>
            <a:r>
              <a:rPr lang="en-US" sz="1600" dirty="0">
                <a:solidFill>
                  <a:schemeClr val="accent1">
                    <a:lumMod val="50000"/>
                  </a:schemeClr>
                </a:solidFill>
              </a:rPr>
              <a:t>Does this ESI ID have a Continuous Service Agreement?</a:t>
            </a:r>
          </a:p>
        </p:txBody>
      </p:sp>
      <p:sp>
        <p:nvSpPr>
          <p:cNvPr id="17" name="Rounded Rectangular Callout 16"/>
          <p:cNvSpPr/>
          <p:nvPr/>
        </p:nvSpPr>
        <p:spPr>
          <a:xfrm>
            <a:off x="3563765" y="1063759"/>
            <a:ext cx="1759065" cy="884628"/>
          </a:xfrm>
          <a:prstGeom prst="wedgeRoundRectCallout">
            <a:avLst>
              <a:gd name="adj1" fmla="val 157657"/>
              <a:gd name="adj2" fmla="val 201587"/>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u="sng" dirty="0">
                <a:solidFill>
                  <a:schemeClr val="accent1">
                    <a:lumMod val="50000"/>
                  </a:schemeClr>
                </a:solidFill>
              </a:rPr>
              <a:t>REP of Record </a:t>
            </a:r>
          </a:p>
          <a:p>
            <a:r>
              <a:rPr lang="en-US" sz="1600" dirty="0">
                <a:solidFill>
                  <a:schemeClr val="accent1">
                    <a:lumMod val="50000"/>
                  </a:schemeClr>
                </a:solidFill>
              </a:rPr>
              <a:t>Is the view the ROR?</a:t>
            </a:r>
          </a:p>
        </p:txBody>
      </p:sp>
      <p:sp>
        <p:nvSpPr>
          <p:cNvPr id="18" name="Rounded Rectangular Callout 17"/>
          <p:cNvSpPr/>
          <p:nvPr/>
        </p:nvSpPr>
        <p:spPr>
          <a:xfrm>
            <a:off x="6381742" y="1063442"/>
            <a:ext cx="2356623" cy="1166367"/>
          </a:xfrm>
          <a:prstGeom prst="wedgeRoundRectCallout">
            <a:avLst>
              <a:gd name="adj1" fmla="val 26978"/>
              <a:gd name="adj2" fmla="val 142459"/>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accent1">
                    <a:lumMod val="50000"/>
                  </a:schemeClr>
                </a:solidFill>
              </a:rPr>
              <a:t>Premise Type</a:t>
            </a:r>
          </a:p>
          <a:p>
            <a:pPr algn="ctr"/>
            <a:r>
              <a:rPr lang="en-US" sz="1600" b="1" dirty="0">
                <a:solidFill>
                  <a:schemeClr val="accent1">
                    <a:lumMod val="50000"/>
                  </a:schemeClr>
                </a:solidFill>
              </a:rPr>
              <a:t>RES – </a:t>
            </a:r>
            <a:r>
              <a:rPr lang="en-US" sz="1600" dirty="0">
                <a:solidFill>
                  <a:schemeClr val="accent1">
                    <a:lumMod val="50000"/>
                  </a:schemeClr>
                </a:solidFill>
              </a:rPr>
              <a:t>Residential</a:t>
            </a:r>
          </a:p>
          <a:p>
            <a:pPr algn="ctr"/>
            <a:r>
              <a:rPr lang="en-US" sz="1600" b="1" dirty="0">
                <a:solidFill>
                  <a:schemeClr val="accent1">
                    <a:lumMod val="50000"/>
                  </a:schemeClr>
                </a:solidFill>
              </a:rPr>
              <a:t>SMA – </a:t>
            </a:r>
            <a:r>
              <a:rPr lang="en-US" sz="1600" dirty="0">
                <a:solidFill>
                  <a:schemeClr val="accent1">
                    <a:lumMod val="50000"/>
                  </a:schemeClr>
                </a:solidFill>
              </a:rPr>
              <a:t>Small Non-Res</a:t>
            </a:r>
          </a:p>
          <a:p>
            <a:pPr algn="ctr"/>
            <a:r>
              <a:rPr lang="en-US" sz="1600" b="1" dirty="0">
                <a:solidFill>
                  <a:schemeClr val="accent1">
                    <a:lumMod val="50000"/>
                  </a:schemeClr>
                </a:solidFill>
              </a:rPr>
              <a:t>LAR – </a:t>
            </a:r>
            <a:r>
              <a:rPr lang="en-US" sz="1600" dirty="0">
                <a:solidFill>
                  <a:schemeClr val="accent1">
                    <a:lumMod val="50000"/>
                  </a:schemeClr>
                </a:solidFill>
              </a:rPr>
              <a:t>Large Non-Res</a:t>
            </a:r>
          </a:p>
        </p:txBody>
      </p:sp>
      <p:sp>
        <p:nvSpPr>
          <p:cNvPr id="19" name="Rounded Rectangular Callout 18"/>
          <p:cNvSpPr/>
          <p:nvPr/>
        </p:nvSpPr>
        <p:spPr>
          <a:xfrm>
            <a:off x="3241715" y="4708638"/>
            <a:ext cx="2605293" cy="1482923"/>
          </a:xfrm>
          <a:prstGeom prst="wedgeRoundRectCallout">
            <a:avLst>
              <a:gd name="adj1" fmla="val 115986"/>
              <a:gd name="adj2" fmla="val -130474"/>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accent1">
                    <a:lumMod val="50000"/>
                  </a:schemeClr>
                </a:solidFill>
              </a:rPr>
              <a:t>Open Svc Ord</a:t>
            </a:r>
          </a:p>
          <a:p>
            <a:pPr algn="ctr"/>
            <a:r>
              <a:rPr lang="en-US" sz="1600" dirty="0">
                <a:solidFill>
                  <a:schemeClr val="accent1">
                    <a:lumMod val="50000"/>
                  </a:schemeClr>
                </a:solidFill>
              </a:rPr>
              <a:t>Are there any current ‘open’ transactions on this ESI ID such as a pending MVO, MVI, </a:t>
            </a:r>
            <a:r>
              <a:rPr lang="en-US" sz="1600" dirty="0" err="1">
                <a:solidFill>
                  <a:schemeClr val="accent1">
                    <a:lumMod val="50000"/>
                  </a:schemeClr>
                </a:solidFill>
              </a:rPr>
              <a:t>etc</a:t>
            </a:r>
            <a:r>
              <a:rPr lang="en-US" sz="1600" dirty="0">
                <a:solidFill>
                  <a:schemeClr val="accent1">
                    <a:lumMod val="50000"/>
                  </a:schemeClr>
                </a:solidFill>
              </a:rPr>
              <a:t>?</a:t>
            </a:r>
          </a:p>
        </p:txBody>
      </p:sp>
      <p:sp>
        <p:nvSpPr>
          <p:cNvPr id="16" name="Rounded Rectangular Callout 15"/>
          <p:cNvSpPr/>
          <p:nvPr/>
        </p:nvSpPr>
        <p:spPr>
          <a:xfrm>
            <a:off x="6381742" y="4431557"/>
            <a:ext cx="2706757" cy="1801905"/>
          </a:xfrm>
          <a:prstGeom prst="wedgeRoundRectCallout">
            <a:avLst>
              <a:gd name="adj1" fmla="val 28094"/>
              <a:gd name="adj2" fmla="val -92822"/>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accent1">
                    <a:lumMod val="50000"/>
                  </a:schemeClr>
                </a:solidFill>
              </a:rPr>
              <a:t>POLR Customer Class</a:t>
            </a:r>
          </a:p>
          <a:p>
            <a:pPr algn="ctr"/>
            <a:r>
              <a:rPr lang="en-US" sz="1600" dirty="0">
                <a:solidFill>
                  <a:schemeClr val="accent1">
                    <a:lumMod val="50000"/>
                  </a:schemeClr>
                </a:solidFill>
              </a:rPr>
              <a:t>Calculated ERCOT POLR customer classes:</a:t>
            </a:r>
            <a:endParaRPr lang="en-US" sz="1600" b="1" dirty="0">
              <a:solidFill>
                <a:schemeClr val="accent1">
                  <a:lumMod val="50000"/>
                </a:schemeClr>
              </a:solidFill>
            </a:endParaRPr>
          </a:p>
          <a:p>
            <a:pPr algn="ctr"/>
            <a:r>
              <a:rPr lang="en-US" sz="1600" b="1" dirty="0">
                <a:solidFill>
                  <a:schemeClr val="accent1">
                    <a:lumMod val="50000"/>
                  </a:schemeClr>
                </a:solidFill>
              </a:rPr>
              <a:t>RES – </a:t>
            </a:r>
            <a:r>
              <a:rPr lang="en-US" sz="1600" dirty="0">
                <a:solidFill>
                  <a:schemeClr val="accent1">
                    <a:lumMod val="50000"/>
                  </a:schemeClr>
                </a:solidFill>
              </a:rPr>
              <a:t>Residential</a:t>
            </a:r>
          </a:p>
          <a:p>
            <a:pPr algn="ctr"/>
            <a:r>
              <a:rPr lang="en-US" sz="1600" b="1" dirty="0">
                <a:solidFill>
                  <a:schemeClr val="accent1">
                    <a:lumMod val="50000"/>
                  </a:schemeClr>
                </a:solidFill>
              </a:rPr>
              <a:t>SMA</a:t>
            </a:r>
            <a:r>
              <a:rPr lang="en-US" sz="1600" dirty="0">
                <a:solidFill>
                  <a:schemeClr val="accent1">
                    <a:lumMod val="50000"/>
                  </a:schemeClr>
                </a:solidFill>
              </a:rPr>
              <a:t> – Small Non-Res</a:t>
            </a:r>
          </a:p>
          <a:p>
            <a:pPr algn="ctr"/>
            <a:r>
              <a:rPr lang="en-US" sz="1600" b="1" dirty="0">
                <a:solidFill>
                  <a:schemeClr val="accent1">
                    <a:lumMod val="50000"/>
                  </a:schemeClr>
                </a:solidFill>
              </a:rPr>
              <a:t>MED</a:t>
            </a:r>
            <a:r>
              <a:rPr lang="en-US" sz="1600" dirty="0">
                <a:solidFill>
                  <a:schemeClr val="accent1">
                    <a:lumMod val="50000"/>
                  </a:schemeClr>
                </a:solidFill>
              </a:rPr>
              <a:t> – Medium Non-Res</a:t>
            </a:r>
          </a:p>
          <a:p>
            <a:pPr algn="ctr"/>
            <a:r>
              <a:rPr lang="en-US" sz="1600" b="1" dirty="0">
                <a:solidFill>
                  <a:schemeClr val="accent1">
                    <a:lumMod val="50000"/>
                  </a:schemeClr>
                </a:solidFill>
              </a:rPr>
              <a:t>LAR</a:t>
            </a:r>
            <a:r>
              <a:rPr lang="en-US" sz="1600" dirty="0">
                <a:solidFill>
                  <a:schemeClr val="accent1">
                    <a:lumMod val="50000"/>
                  </a:schemeClr>
                </a:solidFill>
              </a:rPr>
              <a:t> – Large Non-Res</a:t>
            </a:r>
          </a:p>
        </p:txBody>
      </p:sp>
    </p:spTree>
    <p:extLst>
      <p:ext uri="{BB962C8B-B14F-4D97-AF65-F5344CB8AC3E}">
        <p14:creationId xmlns:p14="http://schemas.microsoft.com/office/powerpoint/2010/main" val="52441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xit" presetSubtype="0" fill="hold" grpId="1" nodeType="with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xit" presetSubtype="0" fill="hold" grpId="1" nodeType="with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xit" presetSubtype="0" fill="hold" grpId="1" nodeType="withEffect">
                                  <p:stCondLst>
                                    <p:cond delay="0"/>
                                  </p:stCondLst>
                                  <p:childTnLst>
                                    <p:animEffect transition="out" filter="fade">
                                      <p:cBhvr>
                                        <p:cTn id="30" dur="500"/>
                                        <p:tgtEl>
                                          <p:spTgt spid="17"/>
                                        </p:tgtEl>
                                      </p:cBhvr>
                                    </p:animEffect>
                                    <p:set>
                                      <p:cBhvr>
                                        <p:cTn id="31" dur="1" fill="hold">
                                          <p:stCondLst>
                                            <p:cond delay="499"/>
                                          </p:stCondLst>
                                        </p:cTn>
                                        <p:tgtEl>
                                          <p:spTgt spid="1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xit" presetSubtype="0" fill="hold" grpId="1" nodeType="withEffect">
                                  <p:stCondLst>
                                    <p:cond delay="0"/>
                                  </p:stCondLst>
                                  <p:childTnLst>
                                    <p:animEffect transition="out" filter="fad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xit" presetSubtype="0" fill="hold" grpId="1" nodeType="withEffect">
                                  <p:stCondLst>
                                    <p:cond delay="0"/>
                                  </p:stCondLst>
                                  <p:childTnLst>
                                    <p:animEffect transition="out" filter="fade">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4" grpId="0" animBg="1"/>
      <p:bldP spid="14" grpId="1" animBg="1"/>
      <p:bldP spid="17" grpId="0" animBg="1"/>
      <p:bldP spid="17" grpId="1" animBg="1"/>
      <p:bldP spid="18" grpId="0" animBg="1"/>
      <p:bldP spid="18" grpId="1" animBg="1"/>
      <p:bldP spid="19" grpId="0" animBg="1"/>
      <p:bldP spid="19" grpId="1" animBg="1"/>
      <p:bldP spid="1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6969362-8C99-4ECB-963F-A547966FBA65}"/>
              </a:ext>
            </a:extLst>
          </p:cNvPr>
          <p:cNvSpPr>
            <a:spLocks noGrp="1"/>
          </p:cNvSpPr>
          <p:nvPr>
            <p:ph type="dt" sz="half" idx="10"/>
          </p:nvPr>
        </p:nvSpPr>
        <p:spPr/>
        <p:txBody>
          <a:bodyPr/>
          <a:lstStyle/>
          <a:p>
            <a:fld id="{AA399872-99D9-4F8A-8C6B-6480CFFE8DF9}" type="datetime1">
              <a:rPr lang="en-US" smtClean="0"/>
              <a:t>9/4/2018</a:t>
            </a:fld>
            <a:endParaRPr lang="en-US" dirty="0"/>
          </a:p>
        </p:txBody>
      </p:sp>
      <p:sp>
        <p:nvSpPr>
          <p:cNvPr id="3" name="Footer Placeholder 2">
            <a:extLst>
              <a:ext uri="{FF2B5EF4-FFF2-40B4-BE49-F238E27FC236}">
                <a16:creationId xmlns="" xmlns:a16="http://schemas.microsoft.com/office/drawing/2014/main" id="{90D86823-30F7-4171-8731-78E8D6501E9A}"/>
              </a:ext>
            </a:extLst>
          </p:cNvPr>
          <p:cNvSpPr>
            <a:spLocks noGrp="1"/>
          </p:cNvSpPr>
          <p:nvPr>
            <p:ph type="ftr" sz="quarter" idx="11"/>
          </p:nvPr>
        </p:nvSpPr>
        <p:spPr/>
        <p:txBody>
          <a:bodyPr/>
          <a:lstStyle/>
          <a:p>
            <a:r>
              <a:rPr lang="en-US"/>
              <a:t>TxSET</a:t>
            </a:r>
            <a:endParaRPr lang="en-US" dirty="0"/>
          </a:p>
        </p:txBody>
      </p:sp>
      <p:sp>
        <p:nvSpPr>
          <p:cNvPr id="4" name="Title 3">
            <a:extLst>
              <a:ext uri="{FF2B5EF4-FFF2-40B4-BE49-F238E27FC236}">
                <a16:creationId xmlns="" xmlns:a16="http://schemas.microsoft.com/office/drawing/2014/main" id="{53AF7A11-A55B-4D11-B0BF-62C358FF0733}"/>
              </a:ext>
            </a:extLst>
          </p:cNvPr>
          <p:cNvSpPr>
            <a:spLocks noGrp="1"/>
          </p:cNvSpPr>
          <p:nvPr>
            <p:ph type="title"/>
          </p:nvPr>
        </p:nvSpPr>
        <p:spPr/>
        <p:txBody>
          <a:bodyPr/>
          <a:lstStyle/>
          <a:p>
            <a:r>
              <a:rPr lang="en-US" dirty="0"/>
              <a:t>Find ESI ID – Additional information</a:t>
            </a:r>
          </a:p>
        </p:txBody>
      </p:sp>
      <p:pic>
        <p:nvPicPr>
          <p:cNvPr id="5" name="Picture 4">
            <a:extLst>
              <a:ext uri="{FF2B5EF4-FFF2-40B4-BE49-F238E27FC236}">
                <a16:creationId xmlns="" xmlns:a16="http://schemas.microsoft.com/office/drawing/2014/main" id="{4393AA05-71F5-495A-8369-991C555A0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374" y="955023"/>
            <a:ext cx="8781631" cy="3323603"/>
          </a:xfrm>
          <a:prstGeom prst="rect">
            <a:avLst/>
          </a:prstGeom>
        </p:spPr>
      </p:pic>
      <p:pic>
        <p:nvPicPr>
          <p:cNvPr id="8" name="Picture 7">
            <a:extLst>
              <a:ext uri="{FF2B5EF4-FFF2-40B4-BE49-F238E27FC236}">
                <a16:creationId xmlns="" xmlns:a16="http://schemas.microsoft.com/office/drawing/2014/main" id="{C2E386E9-8325-4DE1-8498-A06FEA72AB27}"/>
              </a:ext>
            </a:extLst>
          </p:cNvPr>
          <p:cNvPicPr>
            <a:picLocks noChangeAspect="1"/>
          </p:cNvPicPr>
          <p:nvPr/>
        </p:nvPicPr>
        <p:blipFill>
          <a:blip r:embed="rId4"/>
          <a:stretch>
            <a:fillRect/>
          </a:stretch>
        </p:blipFill>
        <p:spPr>
          <a:xfrm>
            <a:off x="5029200" y="1182979"/>
            <a:ext cx="1761897" cy="481626"/>
          </a:xfrm>
          <a:prstGeom prst="rect">
            <a:avLst/>
          </a:prstGeom>
        </p:spPr>
      </p:pic>
      <p:sp>
        <p:nvSpPr>
          <p:cNvPr id="6" name="Slide Number Placeholder 5"/>
          <p:cNvSpPr>
            <a:spLocks noGrp="1"/>
          </p:cNvSpPr>
          <p:nvPr>
            <p:ph type="sldNum" sz="quarter" idx="12"/>
          </p:nvPr>
        </p:nvSpPr>
        <p:spPr/>
        <p:txBody>
          <a:bodyPr/>
          <a:lstStyle/>
          <a:p>
            <a:fld id="{D57F1E4F-1CFF-5643-939E-02111984F565}" type="slidenum">
              <a:rPr lang="en-US" smtClean="0"/>
              <a:pPr/>
              <a:t>79</a:t>
            </a:fld>
            <a:endParaRPr lang="en-US" dirty="0"/>
          </a:p>
        </p:txBody>
      </p:sp>
      <p:pic>
        <p:nvPicPr>
          <p:cNvPr id="4099" name="Picture 3" descr="ESI ID Dates&#10;Eligibility Date – first possible date a Switch can be initiated&#10;Start Date – Date CR became Rep of Record, won’t appear for non-ROR ESIs&#10;Create Date – Date ESI ID was created&#10;Retired Date – Date ESI ID was retired&#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2230" y="4210522"/>
            <a:ext cx="4041775" cy="207645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Settlement AMS Indicator – ‘true’ if AMS meter has been provisioned and ERCOT is settling on AMS interval data vs deemed profile data&#10;TDSP AMS Indicator – indicates if AMS meter is remote or manual; if NULL, it either unmetered, NIDR, or a true IDR meter&#10;Metered Flag – ‘true’ if metered premise, ‘false’ if unmetered premise&#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374" y="4210522"/>
            <a:ext cx="4162425"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54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6" presetClass="emph" presetSubtype="0" fill="hold" nodeType="withEffect">
                                  <p:stCondLst>
                                    <p:cond delay="0"/>
                                  </p:stCondLst>
                                  <p:childTnLst>
                                    <p:animEffect transition="out" filter="fade">
                                      <p:cBhvr>
                                        <p:cTn id="8" dur="500" tmFilter="0, 0; .2, .5; .8, .5; 1, 0"/>
                                        <p:tgtEl>
                                          <p:spTgt spid="8"/>
                                        </p:tgtEl>
                                      </p:cBhvr>
                                    </p:animEffect>
                                    <p:animScale>
                                      <p:cBhvr>
                                        <p:cTn id="9" dur="250" autoRev="1" fill="hold"/>
                                        <p:tgtEl>
                                          <p:spTgt spid="8"/>
                                        </p:tgtEl>
                                      </p:cBhvr>
                                      <p:by x="105000" y="105000"/>
                                    </p:animScale>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8"/>
                                        </p:tgtEl>
                                      </p:cBhvr>
                                    </p:animEffect>
                                    <p:animScale>
                                      <p:cBhvr>
                                        <p:cTn id="13" dur="250" autoRev="1" fill="hold"/>
                                        <p:tgtEl>
                                          <p:spTgt spid="8"/>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10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TX SET</a:t>
            </a:r>
            <a:endParaRPr lang="en-US" dirty="0"/>
          </a:p>
        </p:txBody>
      </p:sp>
      <p:sp>
        <p:nvSpPr>
          <p:cNvPr id="3" name="Rectangle 2"/>
          <p:cNvSpPr/>
          <p:nvPr/>
        </p:nvSpPr>
        <p:spPr>
          <a:xfrm>
            <a:off x="457200" y="1188720"/>
            <a:ext cx="7236823" cy="4601260"/>
          </a:xfrm>
          <a:prstGeom prst="rect">
            <a:avLst/>
          </a:prstGeom>
        </p:spPr>
        <p:txBody>
          <a:bodyPr wrap="square">
            <a:spAutoFit/>
          </a:bodyPr>
          <a:lstStyle/>
          <a:p>
            <a:pPr marL="365760" lvl="2" indent="-365760">
              <a:spcBef>
                <a:spcPts val="3000"/>
              </a:spcBef>
              <a:buClr>
                <a:srgbClr val="B45F07"/>
              </a:buClr>
              <a:buFont typeface="Arial" panose="020B0604020202020204" pitchFamily="34" charset="0"/>
              <a:buChar char="•"/>
            </a:pPr>
            <a:r>
              <a:rPr lang="en-US" sz="2800" dirty="0" smtClean="0">
                <a:solidFill>
                  <a:schemeClr val="tx1">
                    <a:lumMod val="75000"/>
                    <a:lumOff val="25000"/>
                  </a:schemeClr>
                </a:solidFill>
              </a:rPr>
              <a:t>Standardization of automated processes</a:t>
            </a:r>
          </a:p>
          <a:p>
            <a:pPr marL="365760" lvl="2" indent="-365760" fontAlgn="base">
              <a:spcBef>
                <a:spcPts val="3000"/>
              </a:spcBef>
              <a:buClr>
                <a:srgbClr val="B45F07"/>
              </a:buClr>
              <a:buFont typeface="Arial" panose="020B0604020202020204" pitchFamily="34" charset="0"/>
              <a:buChar char="•"/>
            </a:pPr>
            <a:r>
              <a:rPr lang="en-US" sz="2800" dirty="0" smtClean="0">
                <a:solidFill>
                  <a:schemeClr val="tx1">
                    <a:lumMod val="75000"/>
                    <a:lumOff val="25000"/>
                  </a:schemeClr>
                </a:solidFill>
              </a:rPr>
              <a:t>Improves data quality and efficiency</a:t>
            </a:r>
          </a:p>
          <a:p>
            <a:pPr marL="365760" lvl="2" indent="-365760" fontAlgn="base">
              <a:spcBef>
                <a:spcPts val="3000"/>
              </a:spcBef>
              <a:buClr>
                <a:srgbClr val="B45F07"/>
              </a:buClr>
              <a:buFont typeface="Arial" panose="020B0604020202020204" pitchFamily="34" charset="0"/>
              <a:buChar char="•"/>
            </a:pPr>
            <a:r>
              <a:rPr lang="en-US" sz="2800" dirty="0" smtClean="0">
                <a:solidFill>
                  <a:schemeClr val="tx1">
                    <a:lumMod val="75000"/>
                    <a:lumOff val="25000"/>
                  </a:schemeClr>
                </a:solidFill>
              </a:rPr>
              <a:t>Greater transparency</a:t>
            </a:r>
          </a:p>
          <a:p>
            <a:pPr marL="365760" lvl="2" indent="-365760" fontAlgn="base">
              <a:spcBef>
                <a:spcPts val="3000"/>
              </a:spcBef>
              <a:buClr>
                <a:srgbClr val="B45F07"/>
              </a:buClr>
              <a:buFont typeface="Arial" panose="020B0604020202020204" pitchFamily="34" charset="0"/>
              <a:buChar char="•"/>
            </a:pPr>
            <a:r>
              <a:rPr lang="en-US" sz="2800" dirty="0" smtClean="0">
                <a:solidFill>
                  <a:schemeClr val="tx1">
                    <a:lumMod val="75000"/>
                    <a:lumOff val="25000"/>
                  </a:schemeClr>
                </a:solidFill>
              </a:rPr>
              <a:t>Improved security</a:t>
            </a:r>
          </a:p>
          <a:p>
            <a:pPr marL="365760" lvl="2" indent="-365760" fontAlgn="base">
              <a:spcBef>
                <a:spcPts val="3000"/>
              </a:spcBef>
              <a:buClr>
                <a:srgbClr val="B45F07"/>
              </a:buClr>
              <a:buFont typeface="Arial" panose="020B0604020202020204" pitchFamily="34" charset="0"/>
              <a:buChar char="•"/>
            </a:pPr>
            <a:r>
              <a:rPr lang="en-US" sz="2800" dirty="0" smtClean="0">
                <a:solidFill>
                  <a:schemeClr val="tx1">
                    <a:lumMod val="75000"/>
                    <a:lumOff val="25000"/>
                  </a:schemeClr>
                </a:solidFill>
              </a:rPr>
              <a:t>Allows </a:t>
            </a:r>
            <a:r>
              <a:rPr lang="en-US" sz="2800" dirty="0">
                <a:solidFill>
                  <a:schemeClr val="tx1">
                    <a:lumMod val="75000"/>
                    <a:lumOff val="25000"/>
                  </a:schemeClr>
                </a:solidFill>
              </a:rPr>
              <a:t>reporting </a:t>
            </a:r>
            <a:r>
              <a:rPr lang="en-US" sz="2800" dirty="0" smtClean="0">
                <a:solidFill>
                  <a:schemeClr val="tx1">
                    <a:lumMod val="75000"/>
                    <a:lumOff val="25000"/>
                  </a:schemeClr>
                </a:solidFill>
              </a:rPr>
              <a:t>flexibility</a:t>
            </a:r>
          </a:p>
          <a:p>
            <a:pPr marL="365760" lvl="2" indent="-365760" fontAlgn="base">
              <a:spcBef>
                <a:spcPts val="3000"/>
              </a:spcBef>
              <a:buClr>
                <a:srgbClr val="B45F07"/>
              </a:buClr>
              <a:buFont typeface="Arial" panose="020B0604020202020204" pitchFamily="34" charset="0"/>
              <a:buChar char="•"/>
            </a:pPr>
            <a:r>
              <a:rPr lang="en-US" sz="2800" dirty="0" smtClean="0">
                <a:solidFill>
                  <a:schemeClr val="tx1">
                    <a:lumMod val="75000"/>
                    <a:lumOff val="25000"/>
                  </a:schemeClr>
                </a:solidFill>
              </a:rPr>
              <a:t>Increased </a:t>
            </a:r>
            <a:r>
              <a:rPr lang="en-US" sz="2800" dirty="0">
                <a:solidFill>
                  <a:schemeClr val="tx1">
                    <a:lumMod val="75000"/>
                    <a:lumOff val="25000"/>
                  </a:schemeClr>
                </a:solidFill>
              </a:rPr>
              <a:t>cost </a:t>
            </a:r>
            <a:r>
              <a:rPr lang="en-US" sz="2800" dirty="0" smtClean="0">
                <a:solidFill>
                  <a:schemeClr val="tx1">
                    <a:lumMod val="75000"/>
                    <a:lumOff val="25000"/>
                  </a:schemeClr>
                </a:solidFill>
              </a:rPr>
              <a:t>savings</a:t>
            </a:r>
            <a:endParaRPr lang="en-US" sz="3200" dirty="0">
              <a:solidFill>
                <a:schemeClr val="tx1">
                  <a:lumMod val="75000"/>
                  <a:lumOff val="25000"/>
                </a:schemeClr>
              </a:solidFill>
            </a:endParaRPr>
          </a:p>
        </p:txBody>
      </p:sp>
      <p:sp>
        <p:nvSpPr>
          <p:cNvPr id="4" name="Date Placeholder 3"/>
          <p:cNvSpPr>
            <a:spLocks noGrp="1"/>
          </p:cNvSpPr>
          <p:nvPr>
            <p:ph type="dt" sz="half" idx="10"/>
          </p:nvPr>
        </p:nvSpPr>
        <p:spPr/>
        <p:txBody>
          <a:bodyPr/>
          <a:lstStyle/>
          <a:p>
            <a:fld id="{4DC15F1F-B418-4C51-BAFE-E25A1DEAC0BB}" type="datetime1">
              <a:rPr lang="en-US" smtClean="0"/>
              <a:t>9/4/2018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8</a:t>
            </a:fld>
            <a:endParaRPr lang="en-US" dirty="0"/>
          </a:p>
        </p:txBody>
      </p:sp>
    </p:spTree>
    <p:extLst>
      <p:ext uri="{BB962C8B-B14F-4D97-AF65-F5344CB8AC3E}">
        <p14:creationId xmlns:p14="http://schemas.microsoft.com/office/powerpoint/2010/main" val="126600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9/4/2018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80</a:t>
            </a:fld>
            <a:endParaRPr lang="en-US" dirty="0"/>
          </a:p>
        </p:txBody>
      </p:sp>
      <p:sp>
        <p:nvSpPr>
          <p:cNvPr id="5" name="Title 4"/>
          <p:cNvSpPr>
            <a:spLocks noGrp="1"/>
          </p:cNvSpPr>
          <p:nvPr>
            <p:ph type="title"/>
          </p:nvPr>
        </p:nvSpPr>
        <p:spPr/>
        <p:txBody>
          <a:bodyPr/>
          <a:lstStyle/>
          <a:p>
            <a:r>
              <a:rPr lang="en-US" dirty="0"/>
              <a:t>Find Transactions</a:t>
            </a:r>
          </a:p>
        </p:txBody>
      </p:sp>
      <p:pic>
        <p:nvPicPr>
          <p:cNvPr id="6" name="Picture 5">
            <a:extLst>
              <a:ext uri="{FF2B5EF4-FFF2-40B4-BE49-F238E27FC236}">
                <a16:creationId xmlns:lc="http://schemas.openxmlformats.org/drawingml/2006/lockedCanvas" xmlns:a16="http://schemas.microsoft.com/office/drawing/2014/main" xmlns="" id="{0564EE5F-0678-434F-A08A-A87F902522B4}"/>
              </a:ext>
            </a:extLst>
          </p:cNvPr>
          <p:cNvPicPr>
            <a:picLocks noChangeAspect="1"/>
          </p:cNvPicPr>
          <p:nvPr/>
        </p:nvPicPr>
        <p:blipFill>
          <a:blip r:embed="rId2"/>
          <a:stretch>
            <a:fillRect/>
          </a:stretch>
        </p:blipFill>
        <p:spPr>
          <a:xfrm>
            <a:off x="228600" y="1676400"/>
            <a:ext cx="4240165" cy="3432515"/>
          </a:xfrm>
          <a:prstGeom prst="rect">
            <a:avLst/>
          </a:prstGeom>
        </p:spPr>
      </p:pic>
      <p:pic>
        <p:nvPicPr>
          <p:cNvPr id="8" name="Picture 7">
            <a:extLst>
              <a:ext uri="{FF2B5EF4-FFF2-40B4-BE49-F238E27FC236}">
                <a16:creationId xmlns:lc="http://schemas.openxmlformats.org/drawingml/2006/lockedCanvas" xmlns:a16="http://schemas.microsoft.com/office/drawing/2014/main" xmlns="" id="{A3E89411-33D1-4853-8E49-78AA4102EE21}"/>
              </a:ext>
            </a:extLst>
          </p:cNvPr>
          <p:cNvPicPr>
            <a:picLocks noChangeAspect="1"/>
          </p:cNvPicPr>
          <p:nvPr/>
        </p:nvPicPr>
        <p:blipFill>
          <a:blip r:embed="rId3"/>
          <a:stretch>
            <a:fillRect/>
          </a:stretch>
        </p:blipFill>
        <p:spPr>
          <a:xfrm>
            <a:off x="4911321" y="1676400"/>
            <a:ext cx="4213266" cy="1359978"/>
          </a:xfrm>
          <a:prstGeom prst="rect">
            <a:avLst/>
          </a:prstGeom>
        </p:spPr>
      </p:pic>
      <p:sp>
        <p:nvSpPr>
          <p:cNvPr id="12" name="Rounded Rectangular Callout 11"/>
          <p:cNvSpPr/>
          <p:nvPr/>
        </p:nvSpPr>
        <p:spPr>
          <a:xfrm>
            <a:off x="5389183" y="3213100"/>
            <a:ext cx="3257542" cy="2932185"/>
          </a:xfrm>
          <a:prstGeom prst="wedgeRoundRectCallout">
            <a:avLst>
              <a:gd name="adj1" fmla="val -167568"/>
              <a:gd name="adj2" fmla="val -76488"/>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kern="0" dirty="0">
                <a:solidFill>
                  <a:schemeClr val="accent1">
                    <a:lumMod val="50000"/>
                  </a:schemeClr>
                </a:solidFill>
                <a:latin typeface="Myriad Pro"/>
                <a:ea typeface="Osaka" pitchFamily="1" charset="-128"/>
              </a:rPr>
              <a:t>Use drop down arrow features to specify dates for the historical transactions needed. </a:t>
            </a:r>
          </a:p>
          <a:p>
            <a:pPr lvl="0" algn="ctr" fontAlgn="base">
              <a:spcBef>
                <a:spcPct val="0"/>
              </a:spcBef>
              <a:spcAft>
                <a:spcPct val="0"/>
              </a:spcAft>
              <a:defRPr/>
            </a:pPr>
            <a:endParaRPr lang="en-US" kern="0" dirty="0">
              <a:solidFill>
                <a:schemeClr val="accent1">
                  <a:lumMod val="50000"/>
                </a:schemeClr>
              </a:solidFill>
              <a:latin typeface="Myriad Pro"/>
              <a:ea typeface="Osaka" pitchFamily="1" charset="-128"/>
            </a:endParaRPr>
          </a:p>
          <a:p>
            <a:pPr lvl="0" algn="ctr" fontAlgn="base">
              <a:spcBef>
                <a:spcPct val="0"/>
              </a:spcBef>
              <a:spcAft>
                <a:spcPct val="0"/>
              </a:spcAft>
            </a:pPr>
            <a:r>
              <a:rPr lang="en-US" kern="0" dirty="0">
                <a:solidFill>
                  <a:schemeClr val="accent1">
                    <a:lumMod val="50000"/>
                  </a:schemeClr>
                </a:solidFill>
                <a:latin typeface="Myriad Pro"/>
                <a:ea typeface="Osaka" pitchFamily="1" charset="-128"/>
              </a:rPr>
              <a:t> Default will be only the last seven months of activity and maximum of 5 years.</a:t>
            </a:r>
          </a:p>
        </p:txBody>
      </p:sp>
    </p:spTree>
    <p:extLst>
      <p:ext uri="{BB962C8B-B14F-4D97-AF65-F5344CB8AC3E}">
        <p14:creationId xmlns:p14="http://schemas.microsoft.com/office/powerpoint/2010/main" val="7226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Find Transactions – MVI w/ permit required </a:t>
            </a:r>
          </a:p>
        </p:txBody>
      </p:sp>
      <p:sp>
        <p:nvSpPr>
          <p:cNvPr id="2" name="TextBox 1">
            <a:extLst>
              <a:ext uri="{FF2B5EF4-FFF2-40B4-BE49-F238E27FC236}">
                <a16:creationId xmlns="" xmlns:a16="http://schemas.microsoft.com/office/drawing/2014/main" id="{3EA39628-F6F9-4B0E-A32F-620FDC25E96F}"/>
              </a:ext>
            </a:extLst>
          </p:cNvPr>
          <p:cNvSpPr txBox="1"/>
          <p:nvPr/>
        </p:nvSpPr>
        <p:spPr>
          <a:xfrm>
            <a:off x="603250" y="1905000"/>
            <a:ext cx="7848600" cy="1754326"/>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pic>
        <p:nvPicPr>
          <p:cNvPr id="4" name="Picture 3">
            <a:extLst>
              <a:ext uri="{FF2B5EF4-FFF2-40B4-BE49-F238E27FC236}">
                <a16:creationId xmlns="" xmlns:a16="http://schemas.microsoft.com/office/drawing/2014/main" id="{209E92DF-8B3C-495E-9E3F-88F9E3296E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948" y="914400"/>
            <a:ext cx="8611803" cy="5304472"/>
          </a:xfrm>
          <a:prstGeom prst="rect">
            <a:avLst/>
          </a:prstGeom>
        </p:spPr>
      </p:pic>
      <p:sp>
        <p:nvSpPr>
          <p:cNvPr id="5" name="Rectangle 4">
            <a:extLst>
              <a:ext uri="{FF2B5EF4-FFF2-40B4-BE49-F238E27FC236}">
                <a16:creationId xmlns="" xmlns:a16="http://schemas.microsoft.com/office/drawing/2014/main" id="{DE11F429-6D37-4EE6-8EBD-802403FBE7E9}"/>
              </a:ext>
            </a:extLst>
          </p:cNvPr>
          <p:cNvSpPr/>
          <p:nvPr/>
        </p:nvSpPr>
        <p:spPr>
          <a:xfrm>
            <a:off x="401398" y="1846132"/>
            <a:ext cx="385774" cy="1524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6861454F-1AF3-4E07-BEC4-32536AE26A71}"/>
              </a:ext>
            </a:extLst>
          </p:cNvPr>
          <p:cNvSpPr/>
          <p:nvPr/>
        </p:nvSpPr>
        <p:spPr>
          <a:xfrm>
            <a:off x="258109" y="3659326"/>
            <a:ext cx="733557" cy="1506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 xmlns:a16="http://schemas.microsoft.com/office/drawing/2014/main" id="{EF7A38A5-63C1-480A-86B7-31D970794EED}"/>
              </a:ext>
            </a:extLst>
          </p:cNvPr>
          <p:cNvSpPr txBox="1"/>
          <p:nvPr/>
        </p:nvSpPr>
        <p:spPr>
          <a:xfrm>
            <a:off x="6058445" y="4419600"/>
            <a:ext cx="2438400" cy="1200329"/>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i="1" dirty="0">
                <a:solidFill>
                  <a:schemeClr val="accent1">
                    <a:lumMod val="50000"/>
                  </a:schemeClr>
                </a:solidFill>
              </a:rPr>
              <a:t>Customer information </a:t>
            </a:r>
            <a:r>
              <a:rPr lang="en-US" dirty="0">
                <a:solidFill>
                  <a:schemeClr val="accent1">
                    <a:lumMod val="50000"/>
                  </a:schemeClr>
                </a:solidFill>
              </a:rPr>
              <a:t>is contact information – not necessarily premise address</a:t>
            </a:r>
          </a:p>
        </p:txBody>
      </p:sp>
      <p:pic>
        <p:nvPicPr>
          <p:cNvPr id="8" name="Picture 7">
            <a:extLst>
              <a:ext uri="{FF2B5EF4-FFF2-40B4-BE49-F238E27FC236}">
                <a16:creationId xmlns="" xmlns:a16="http://schemas.microsoft.com/office/drawing/2014/main" id="{D1D6192B-6D4D-48A5-B8C6-8D9733725327}"/>
              </a:ext>
            </a:extLst>
          </p:cNvPr>
          <p:cNvPicPr>
            <a:picLocks noChangeAspect="1"/>
          </p:cNvPicPr>
          <p:nvPr/>
        </p:nvPicPr>
        <p:blipFill>
          <a:blip r:embed="rId4"/>
          <a:stretch>
            <a:fillRect/>
          </a:stretch>
        </p:blipFill>
        <p:spPr>
          <a:xfrm>
            <a:off x="594285" y="1508487"/>
            <a:ext cx="408467" cy="304800"/>
          </a:xfrm>
          <a:prstGeom prst="rect">
            <a:avLst/>
          </a:prstGeom>
        </p:spPr>
      </p:pic>
      <p:sp>
        <p:nvSpPr>
          <p:cNvPr id="10" name="TextBox 9">
            <a:extLst>
              <a:ext uri="{FF2B5EF4-FFF2-40B4-BE49-F238E27FC236}">
                <a16:creationId xmlns="" xmlns:a16="http://schemas.microsoft.com/office/drawing/2014/main" id="{AC78CFC3-690D-4DBA-8121-ED661A6A15E6}"/>
              </a:ext>
            </a:extLst>
          </p:cNvPr>
          <p:cNvSpPr txBox="1"/>
          <p:nvPr/>
        </p:nvSpPr>
        <p:spPr>
          <a:xfrm>
            <a:off x="6058445" y="1635117"/>
            <a:ext cx="2438400" cy="1477328"/>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a:solidFill>
                  <a:schemeClr val="accent1">
                    <a:lumMod val="50000"/>
                  </a:schemeClr>
                </a:solidFill>
              </a:rPr>
              <a:t>Status will remain </a:t>
            </a:r>
            <a:r>
              <a:rPr lang="en-US" i="1" dirty="0">
                <a:solidFill>
                  <a:schemeClr val="accent1">
                    <a:lumMod val="50000"/>
                  </a:schemeClr>
                </a:solidFill>
              </a:rPr>
              <a:t>In Review </a:t>
            </a:r>
            <a:r>
              <a:rPr lang="en-US" dirty="0">
                <a:solidFill>
                  <a:schemeClr val="accent1">
                    <a:lumMod val="50000"/>
                  </a:schemeClr>
                </a:solidFill>
              </a:rPr>
              <a:t>until TDSP sends 814_04 to ERCOT scheduling the order</a:t>
            </a:r>
          </a:p>
        </p:txBody>
      </p:sp>
      <p:sp>
        <p:nvSpPr>
          <p:cNvPr id="9" name="Date Placeholder 8"/>
          <p:cNvSpPr>
            <a:spLocks noGrp="1"/>
          </p:cNvSpPr>
          <p:nvPr>
            <p:ph type="dt" sz="half" idx="10"/>
          </p:nvPr>
        </p:nvSpPr>
        <p:spPr/>
        <p:txBody>
          <a:bodyPr/>
          <a:lstStyle/>
          <a:p>
            <a:fld id="{EF5E8EAD-E9FC-488F-A157-E39E36E4D415}" type="datetime1">
              <a:rPr lang="en-US" smtClean="0"/>
              <a:t>9/4/2018</a:t>
            </a:fld>
            <a:endParaRPr lang="en-US" dirty="0"/>
          </a:p>
        </p:txBody>
      </p:sp>
      <p:sp>
        <p:nvSpPr>
          <p:cNvPr id="11" name="Footer Placeholder 10"/>
          <p:cNvSpPr>
            <a:spLocks noGrp="1"/>
          </p:cNvSpPr>
          <p:nvPr>
            <p:ph type="ftr" sz="quarter" idx="11"/>
          </p:nvPr>
        </p:nvSpPr>
        <p:spPr/>
        <p:txBody>
          <a:bodyPr/>
          <a:lstStyle/>
          <a:p>
            <a:r>
              <a:rPr lang="en-US" smtClean="0"/>
              <a:t>TxSET</a:t>
            </a:r>
            <a:endParaRPr lang="en-US" dirty="0"/>
          </a:p>
        </p:txBody>
      </p:sp>
      <p:sp>
        <p:nvSpPr>
          <p:cNvPr id="12" name="Slide Number Placeholder 11"/>
          <p:cNvSpPr>
            <a:spLocks noGrp="1"/>
          </p:cNvSpPr>
          <p:nvPr>
            <p:ph type="sldNum" sz="quarter" idx="12"/>
          </p:nvPr>
        </p:nvSpPr>
        <p:spPr/>
        <p:txBody>
          <a:bodyPr/>
          <a:lstStyle/>
          <a:p>
            <a:fld id="{D57F1E4F-1CFF-5643-939E-02111984F565}" type="slidenum">
              <a:rPr lang="en-US" smtClean="0"/>
              <a:pPr/>
              <a:t>81</a:t>
            </a:fld>
            <a:endParaRPr lang="en-US" dirty="0"/>
          </a:p>
        </p:txBody>
      </p:sp>
      <p:sp>
        <p:nvSpPr>
          <p:cNvPr id="13" name="Rectangle 12"/>
          <p:cNvSpPr/>
          <p:nvPr/>
        </p:nvSpPr>
        <p:spPr>
          <a:xfrm>
            <a:off x="228600" y="3353359"/>
            <a:ext cx="8445500" cy="2730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054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B1AC6116-3122-42F7-8880-FCEB0F5DEBB1}"/>
              </a:ext>
            </a:extLst>
          </p:cNvPr>
          <p:cNvPicPr/>
          <p:nvPr/>
        </p:nvPicPr>
        <p:blipFill>
          <a:blip r:embed="rId3">
            <a:extLst>
              <a:ext uri="{28A0092B-C50C-407E-A947-70E740481C1C}">
                <a14:useLocalDpi xmlns:a14="http://schemas.microsoft.com/office/drawing/2010/main" val="0"/>
              </a:ext>
            </a:extLst>
          </a:blip>
          <a:stretch>
            <a:fillRect/>
          </a:stretch>
        </p:blipFill>
        <p:spPr>
          <a:xfrm>
            <a:off x="228600" y="992992"/>
            <a:ext cx="9067800" cy="5329215"/>
          </a:xfrm>
          <a:prstGeom prst="rect">
            <a:avLst/>
          </a:prstGeom>
        </p:spPr>
      </p:pic>
      <p:sp>
        <p:nvSpPr>
          <p:cNvPr id="2" name="Date Placeholder 1">
            <a:extLst>
              <a:ext uri="{FF2B5EF4-FFF2-40B4-BE49-F238E27FC236}">
                <a16:creationId xmlns="" xmlns:a16="http://schemas.microsoft.com/office/drawing/2014/main" id="{33E78837-2500-427A-BED1-90D00EAD30F5}"/>
              </a:ext>
            </a:extLst>
          </p:cNvPr>
          <p:cNvSpPr>
            <a:spLocks noGrp="1"/>
          </p:cNvSpPr>
          <p:nvPr>
            <p:ph type="dt" sz="half" idx="10"/>
          </p:nvPr>
        </p:nvSpPr>
        <p:spPr/>
        <p:txBody>
          <a:bodyPr/>
          <a:lstStyle/>
          <a:p>
            <a:fld id="{BB60C21B-57F3-4E68-9DCD-D06B2B10DCAA}" type="datetime1">
              <a:rPr lang="en-US" smtClean="0"/>
              <a:t>9/4/2018</a:t>
            </a:fld>
            <a:endParaRPr lang="en-US" dirty="0"/>
          </a:p>
        </p:txBody>
      </p:sp>
      <p:sp>
        <p:nvSpPr>
          <p:cNvPr id="3" name="Footer Placeholder 2">
            <a:extLst>
              <a:ext uri="{FF2B5EF4-FFF2-40B4-BE49-F238E27FC236}">
                <a16:creationId xmlns="" xmlns:a16="http://schemas.microsoft.com/office/drawing/2014/main" id="{008A60E2-06CE-4627-BCA7-94DB06C9053B}"/>
              </a:ext>
            </a:extLst>
          </p:cNvPr>
          <p:cNvSpPr>
            <a:spLocks noGrp="1"/>
          </p:cNvSpPr>
          <p:nvPr>
            <p:ph type="ftr" sz="quarter" idx="11"/>
          </p:nvPr>
        </p:nvSpPr>
        <p:spPr/>
        <p:txBody>
          <a:bodyPr/>
          <a:lstStyle/>
          <a:p>
            <a:r>
              <a:rPr lang="en-US"/>
              <a:t>TxSET</a:t>
            </a:r>
            <a:endParaRPr lang="en-US" dirty="0"/>
          </a:p>
        </p:txBody>
      </p:sp>
      <p:sp>
        <p:nvSpPr>
          <p:cNvPr id="6" name="Title 2">
            <a:extLst>
              <a:ext uri="{FF2B5EF4-FFF2-40B4-BE49-F238E27FC236}">
                <a16:creationId xmlns="" xmlns:a16="http://schemas.microsoft.com/office/drawing/2014/main" id="{115706A5-7413-46E5-B67F-96A74B0B5D6A}"/>
              </a:ext>
            </a:extLst>
          </p:cNvPr>
          <p:cNvSpPr>
            <a:spLocks noGrp="1"/>
          </p:cNvSpPr>
          <p:nvPr>
            <p:ph type="title"/>
          </p:nvPr>
        </p:nvSpPr>
        <p:spPr>
          <a:xfrm>
            <a:off x="228600" y="228600"/>
            <a:ext cx="8305800" cy="627796"/>
          </a:xfrm>
        </p:spPr>
        <p:txBody>
          <a:bodyPr>
            <a:noAutofit/>
          </a:bodyPr>
          <a:lstStyle/>
          <a:p>
            <a:r>
              <a:rPr lang="en-US" dirty="0"/>
              <a:t>Find Transactions – MVO w/ date change &amp; cancel</a:t>
            </a:r>
          </a:p>
        </p:txBody>
      </p:sp>
      <p:sp>
        <p:nvSpPr>
          <p:cNvPr id="7" name="Text Placeholder 8">
            <a:extLst>
              <a:ext uri="{FF2B5EF4-FFF2-40B4-BE49-F238E27FC236}">
                <a16:creationId xmlns="" xmlns:a16="http://schemas.microsoft.com/office/drawing/2014/main" id="{986F26B3-6E6E-41DF-844A-8818AFF3B4C5}"/>
              </a:ext>
            </a:extLst>
          </p:cNvPr>
          <p:cNvSpPr txBox="1">
            <a:spLocks/>
          </p:cNvSpPr>
          <p:nvPr/>
        </p:nvSpPr>
        <p:spPr>
          <a:xfrm>
            <a:off x="228600" y="990600"/>
            <a:ext cx="8540750" cy="4921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2600" dirty="0"/>
          </a:p>
        </p:txBody>
      </p:sp>
      <p:sp>
        <p:nvSpPr>
          <p:cNvPr id="10" name="Rectangle 9">
            <a:extLst>
              <a:ext uri="{FF2B5EF4-FFF2-40B4-BE49-F238E27FC236}">
                <a16:creationId xmlns="" xmlns:a16="http://schemas.microsoft.com/office/drawing/2014/main" id="{C1102445-81C4-43AC-BFD9-3D1E2702DBC5}"/>
              </a:ext>
            </a:extLst>
          </p:cNvPr>
          <p:cNvSpPr/>
          <p:nvPr/>
        </p:nvSpPr>
        <p:spPr>
          <a:xfrm>
            <a:off x="297180" y="2744301"/>
            <a:ext cx="525781" cy="151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 xmlns:a16="http://schemas.microsoft.com/office/drawing/2014/main" id="{B678004E-7A1B-4B0C-8D00-5F248769D7DF}"/>
              </a:ext>
            </a:extLst>
          </p:cNvPr>
          <p:cNvCxnSpPr/>
          <p:nvPr/>
        </p:nvCxnSpPr>
        <p:spPr>
          <a:xfrm>
            <a:off x="228600" y="4876800"/>
            <a:ext cx="59436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 xmlns:a16="http://schemas.microsoft.com/office/drawing/2014/main" id="{36CABDFD-1C2A-4603-B1C8-1EE29A18A65B}"/>
              </a:ext>
            </a:extLst>
          </p:cNvPr>
          <p:cNvSpPr/>
          <p:nvPr/>
        </p:nvSpPr>
        <p:spPr>
          <a:xfrm>
            <a:off x="2895600" y="5410200"/>
            <a:ext cx="8382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 xmlns:a16="http://schemas.microsoft.com/office/drawing/2014/main" id="{6E3639BA-E5AE-41FA-B9D6-CB74B2D99EB1}"/>
              </a:ext>
            </a:extLst>
          </p:cNvPr>
          <p:cNvSpPr txBox="1"/>
          <p:nvPr/>
        </p:nvSpPr>
        <p:spPr>
          <a:xfrm>
            <a:off x="6477000" y="2102138"/>
            <a:ext cx="2438400" cy="1754326"/>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a:solidFill>
                  <a:schemeClr val="accent1">
                    <a:lumMod val="50000"/>
                  </a:schemeClr>
                </a:solidFill>
              </a:rPr>
              <a:t>Customer requests to change the MVO date from 7/2 to 6/29 on 6/27.  Both ERCOT &amp; TDSP accept the change.</a:t>
            </a:r>
          </a:p>
        </p:txBody>
      </p:sp>
      <p:sp>
        <p:nvSpPr>
          <p:cNvPr id="4" name="Slide Number Placeholder 3"/>
          <p:cNvSpPr>
            <a:spLocks noGrp="1"/>
          </p:cNvSpPr>
          <p:nvPr>
            <p:ph type="sldNum" sz="quarter" idx="12"/>
          </p:nvPr>
        </p:nvSpPr>
        <p:spPr/>
        <p:txBody>
          <a:bodyPr/>
          <a:lstStyle/>
          <a:p>
            <a:fld id="{D57F1E4F-1CFF-5643-939E-02111984F565}" type="slidenum">
              <a:rPr lang="en-US" smtClean="0"/>
              <a:pPr/>
              <a:t>82</a:t>
            </a:fld>
            <a:endParaRPr lang="en-US" dirty="0"/>
          </a:p>
        </p:txBody>
      </p:sp>
    </p:spTree>
    <p:extLst>
      <p:ext uri="{BB962C8B-B14F-4D97-AF65-F5344CB8AC3E}">
        <p14:creationId xmlns:p14="http://schemas.microsoft.com/office/powerpoint/2010/main" val="155809153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625FF6B2-EA66-463D-B75A-291DFBAEAE77}"/>
              </a:ext>
            </a:extLst>
          </p:cNvPr>
          <p:cNvPicPr/>
          <p:nvPr/>
        </p:nvPicPr>
        <p:blipFill>
          <a:blip r:embed="rId3">
            <a:extLst>
              <a:ext uri="{28A0092B-C50C-407E-A947-70E740481C1C}">
                <a14:useLocalDpi xmlns:a14="http://schemas.microsoft.com/office/drawing/2010/main" val="0"/>
              </a:ext>
            </a:extLst>
          </a:blip>
          <a:stretch>
            <a:fillRect/>
          </a:stretch>
        </p:blipFill>
        <p:spPr>
          <a:xfrm>
            <a:off x="68580" y="972820"/>
            <a:ext cx="8999220" cy="5198161"/>
          </a:xfrm>
          <a:prstGeom prst="rect">
            <a:avLst/>
          </a:prstGeom>
        </p:spPr>
      </p:pic>
      <p:sp>
        <p:nvSpPr>
          <p:cNvPr id="2" name="Date Placeholder 1">
            <a:extLst>
              <a:ext uri="{FF2B5EF4-FFF2-40B4-BE49-F238E27FC236}">
                <a16:creationId xmlns="" xmlns:a16="http://schemas.microsoft.com/office/drawing/2014/main" id="{33E78837-2500-427A-BED1-90D00EAD30F5}"/>
              </a:ext>
            </a:extLst>
          </p:cNvPr>
          <p:cNvSpPr>
            <a:spLocks noGrp="1"/>
          </p:cNvSpPr>
          <p:nvPr>
            <p:ph type="dt" sz="half" idx="10"/>
          </p:nvPr>
        </p:nvSpPr>
        <p:spPr/>
        <p:txBody>
          <a:bodyPr/>
          <a:lstStyle/>
          <a:p>
            <a:fld id="{10E64346-F9E3-48D4-9D5F-B092CB91C8B5}" type="datetime1">
              <a:rPr lang="en-US" smtClean="0"/>
              <a:t>9/4/2018</a:t>
            </a:fld>
            <a:endParaRPr lang="en-US" dirty="0"/>
          </a:p>
        </p:txBody>
      </p:sp>
      <p:sp>
        <p:nvSpPr>
          <p:cNvPr id="3" name="Footer Placeholder 2">
            <a:extLst>
              <a:ext uri="{FF2B5EF4-FFF2-40B4-BE49-F238E27FC236}">
                <a16:creationId xmlns="" xmlns:a16="http://schemas.microsoft.com/office/drawing/2014/main" id="{008A60E2-06CE-4627-BCA7-94DB06C9053B}"/>
              </a:ext>
            </a:extLst>
          </p:cNvPr>
          <p:cNvSpPr>
            <a:spLocks noGrp="1"/>
          </p:cNvSpPr>
          <p:nvPr>
            <p:ph type="ftr" sz="quarter" idx="11"/>
          </p:nvPr>
        </p:nvSpPr>
        <p:spPr/>
        <p:txBody>
          <a:bodyPr/>
          <a:lstStyle/>
          <a:p>
            <a:r>
              <a:rPr lang="en-US"/>
              <a:t>TxSET</a:t>
            </a:r>
            <a:endParaRPr lang="en-US" dirty="0"/>
          </a:p>
        </p:txBody>
      </p:sp>
      <p:sp>
        <p:nvSpPr>
          <p:cNvPr id="6" name="Title 2">
            <a:extLst>
              <a:ext uri="{FF2B5EF4-FFF2-40B4-BE49-F238E27FC236}">
                <a16:creationId xmlns="" xmlns:a16="http://schemas.microsoft.com/office/drawing/2014/main" id="{115706A5-7413-46E5-B67F-96A74B0B5D6A}"/>
              </a:ext>
            </a:extLst>
          </p:cNvPr>
          <p:cNvSpPr>
            <a:spLocks noGrp="1"/>
          </p:cNvSpPr>
          <p:nvPr>
            <p:ph type="title"/>
          </p:nvPr>
        </p:nvSpPr>
        <p:spPr>
          <a:xfrm>
            <a:off x="228600" y="228600"/>
            <a:ext cx="9144000" cy="627796"/>
          </a:xfrm>
        </p:spPr>
        <p:txBody>
          <a:bodyPr>
            <a:noAutofit/>
          </a:bodyPr>
          <a:lstStyle/>
          <a:p>
            <a:r>
              <a:rPr lang="en-US" dirty="0"/>
              <a:t>Find Transactions – MVO w/ date change &amp; cancel – </a:t>
            </a:r>
            <a:r>
              <a:rPr lang="en-US" i="1" dirty="0"/>
              <a:t>cont.</a:t>
            </a:r>
          </a:p>
        </p:txBody>
      </p:sp>
      <p:sp>
        <p:nvSpPr>
          <p:cNvPr id="7" name="Text Placeholder 8">
            <a:extLst>
              <a:ext uri="{FF2B5EF4-FFF2-40B4-BE49-F238E27FC236}">
                <a16:creationId xmlns="" xmlns:a16="http://schemas.microsoft.com/office/drawing/2014/main" id="{986F26B3-6E6E-41DF-844A-8818AFF3B4C5}"/>
              </a:ext>
            </a:extLst>
          </p:cNvPr>
          <p:cNvSpPr txBox="1">
            <a:spLocks/>
          </p:cNvSpPr>
          <p:nvPr/>
        </p:nvSpPr>
        <p:spPr>
          <a:xfrm>
            <a:off x="228600" y="990600"/>
            <a:ext cx="8540750" cy="4921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2600" i="1" dirty="0"/>
          </a:p>
        </p:txBody>
      </p:sp>
      <p:sp>
        <p:nvSpPr>
          <p:cNvPr id="10" name="Rectangle 9">
            <a:extLst>
              <a:ext uri="{FF2B5EF4-FFF2-40B4-BE49-F238E27FC236}">
                <a16:creationId xmlns="" xmlns:a16="http://schemas.microsoft.com/office/drawing/2014/main" id="{C1102445-81C4-43AC-BFD9-3D1E2702DBC5}"/>
              </a:ext>
            </a:extLst>
          </p:cNvPr>
          <p:cNvSpPr/>
          <p:nvPr/>
        </p:nvSpPr>
        <p:spPr>
          <a:xfrm>
            <a:off x="137160" y="3405912"/>
            <a:ext cx="457200" cy="2374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36CABDFD-1C2A-4603-B1C8-1EE29A18A65B}"/>
              </a:ext>
            </a:extLst>
          </p:cNvPr>
          <p:cNvSpPr/>
          <p:nvPr/>
        </p:nvSpPr>
        <p:spPr>
          <a:xfrm>
            <a:off x="2514600" y="5562600"/>
            <a:ext cx="8382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 xmlns:a16="http://schemas.microsoft.com/office/drawing/2014/main" id="{341C9D4C-0E61-4652-86DA-FE91D961B95A}"/>
              </a:ext>
            </a:extLst>
          </p:cNvPr>
          <p:cNvSpPr txBox="1"/>
          <p:nvPr/>
        </p:nvSpPr>
        <p:spPr>
          <a:xfrm>
            <a:off x="6115797" y="1770311"/>
            <a:ext cx="2667000" cy="1754326"/>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a:solidFill>
                  <a:schemeClr val="accent1">
                    <a:lumMod val="50000"/>
                  </a:schemeClr>
                </a:solidFill>
              </a:rPr>
              <a:t>Customer now requests to cancel the </a:t>
            </a:r>
            <a:r>
              <a:rPr lang="en-US" dirty="0" smtClean="0">
                <a:solidFill>
                  <a:schemeClr val="accent1">
                    <a:lumMod val="50000"/>
                  </a:schemeClr>
                </a:solidFill>
              </a:rPr>
              <a:t>MVO </a:t>
            </a:r>
            <a:r>
              <a:rPr lang="en-US" dirty="0">
                <a:solidFill>
                  <a:schemeClr val="accent1">
                    <a:lumMod val="50000"/>
                  </a:schemeClr>
                </a:solidFill>
              </a:rPr>
              <a:t>scheduled for 6/29 on 6/27.   Both ERCOT &amp; TDSP accept the cancellation.</a:t>
            </a:r>
          </a:p>
        </p:txBody>
      </p:sp>
      <p:sp>
        <p:nvSpPr>
          <p:cNvPr id="15" name="TextBox 14">
            <a:extLst>
              <a:ext uri="{FF2B5EF4-FFF2-40B4-BE49-F238E27FC236}">
                <a16:creationId xmlns="" xmlns:a16="http://schemas.microsoft.com/office/drawing/2014/main" id="{18CC0C5E-98F6-434C-803D-D62ADF2E5CA7}"/>
              </a:ext>
            </a:extLst>
          </p:cNvPr>
          <p:cNvSpPr txBox="1"/>
          <p:nvPr/>
        </p:nvSpPr>
        <p:spPr>
          <a:xfrm>
            <a:off x="6115797" y="4930998"/>
            <a:ext cx="2667000" cy="923330"/>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a:solidFill>
                  <a:schemeClr val="accent1">
                    <a:lumMod val="50000"/>
                  </a:schemeClr>
                </a:solidFill>
              </a:rPr>
              <a:t>Reason for cancellation can be found in the hyperlink.</a:t>
            </a:r>
          </a:p>
        </p:txBody>
      </p:sp>
      <p:sp>
        <p:nvSpPr>
          <p:cNvPr id="16" name="Rectangle 15">
            <a:extLst>
              <a:ext uri="{FF2B5EF4-FFF2-40B4-BE49-F238E27FC236}">
                <a16:creationId xmlns="" xmlns:a16="http://schemas.microsoft.com/office/drawing/2014/main" id="{634CC4B0-9BE3-4606-8F40-E7C86B51244F}"/>
              </a:ext>
            </a:extLst>
          </p:cNvPr>
          <p:cNvSpPr/>
          <p:nvPr/>
        </p:nvSpPr>
        <p:spPr>
          <a:xfrm>
            <a:off x="478808" y="1828800"/>
            <a:ext cx="457200" cy="1134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 xmlns:a16="http://schemas.microsoft.com/office/drawing/2014/main" id="{6861454F-1AF3-4E07-BEC4-32536AE26A71}"/>
              </a:ext>
            </a:extLst>
          </p:cNvPr>
          <p:cNvSpPr/>
          <p:nvPr/>
        </p:nvSpPr>
        <p:spPr>
          <a:xfrm>
            <a:off x="75753" y="4620904"/>
            <a:ext cx="747208" cy="228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57F1E4F-1CFF-5643-939E-02111984F565}" type="slidenum">
              <a:rPr lang="en-US" smtClean="0"/>
              <a:pPr/>
              <a:t>83</a:t>
            </a:fld>
            <a:endParaRPr lang="en-US" dirty="0"/>
          </a:p>
        </p:txBody>
      </p:sp>
      <p:sp>
        <p:nvSpPr>
          <p:cNvPr id="5" name="Rectangle 4"/>
          <p:cNvSpPr/>
          <p:nvPr/>
        </p:nvSpPr>
        <p:spPr>
          <a:xfrm>
            <a:off x="46718" y="4419600"/>
            <a:ext cx="8904514" cy="17513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276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988D47DA-A66B-4284-A323-43FE986F3565}"/>
              </a:ext>
            </a:extLst>
          </p:cNvPr>
          <p:cNvPicPr/>
          <p:nvPr/>
        </p:nvPicPr>
        <p:blipFill>
          <a:blip r:embed="rId3">
            <a:extLst>
              <a:ext uri="{28A0092B-C50C-407E-A947-70E740481C1C}">
                <a14:useLocalDpi xmlns:a14="http://schemas.microsoft.com/office/drawing/2010/main" val="0"/>
              </a:ext>
            </a:extLst>
          </a:blip>
          <a:stretch>
            <a:fillRect/>
          </a:stretch>
        </p:blipFill>
        <p:spPr>
          <a:xfrm>
            <a:off x="70853" y="973549"/>
            <a:ext cx="9070873" cy="4436651"/>
          </a:xfrm>
          <a:prstGeom prst="rect">
            <a:avLst/>
          </a:prstGeom>
        </p:spPr>
      </p:pic>
      <p:sp>
        <p:nvSpPr>
          <p:cNvPr id="2" name="Date Placeholder 1">
            <a:extLst>
              <a:ext uri="{FF2B5EF4-FFF2-40B4-BE49-F238E27FC236}">
                <a16:creationId xmlns="" xmlns:a16="http://schemas.microsoft.com/office/drawing/2014/main" id="{33E78837-2500-427A-BED1-90D00EAD30F5}"/>
              </a:ext>
            </a:extLst>
          </p:cNvPr>
          <p:cNvSpPr>
            <a:spLocks noGrp="1"/>
          </p:cNvSpPr>
          <p:nvPr>
            <p:ph type="dt" sz="half" idx="10"/>
          </p:nvPr>
        </p:nvSpPr>
        <p:spPr/>
        <p:txBody>
          <a:bodyPr/>
          <a:lstStyle/>
          <a:p>
            <a:fld id="{B3473988-CDF4-4513-94AD-70D1E29254C4}" type="datetime1">
              <a:rPr lang="en-US" smtClean="0"/>
              <a:t>9/4/2018</a:t>
            </a:fld>
            <a:endParaRPr lang="en-US" dirty="0"/>
          </a:p>
        </p:txBody>
      </p:sp>
      <p:sp>
        <p:nvSpPr>
          <p:cNvPr id="3" name="Footer Placeholder 2">
            <a:extLst>
              <a:ext uri="{FF2B5EF4-FFF2-40B4-BE49-F238E27FC236}">
                <a16:creationId xmlns="" xmlns:a16="http://schemas.microsoft.com/office/drawing/2014/main" id="{008A60E2-06CE-4627-BCA7-94DB06C9053B}"/>
              </a:ext>
            </a:extLst>
          </p:cNvPr>
          <p:cNvSpPr>
            <a:spLocks noGrp="1"/>
          </p:cNvSpPr>
          <p:nvPr>
            <p:ph type="ftr" sz="quarter" idx="11"/>
          </p:nvPr>
        </p:nvSpPr>
        <p:spPr/>
        <p:txBody>
          <a:bodyPr/>
          <a:lstStyle/>
          <a:p>
            <a:r>
              <a:rPr lang="en-US"/>
              <a:t>TxSET</a:t>
            </a:r>
            <a:endParaRPr lang="en-US" dirty="0"/>
          </a:p>
        </p:txBody>
      </p:sp>
      <p:sp>
        <p:nvSpPr>
          <p:cNvPr id="6" name="Title 2">
            <a:extLst>
              <a:ext uri="{FF2B5EF4-FFF2-40B4-BE49-F238E27FC236}">
                <a16:creationId xmlns="" xmlns:a16="http://schemas.microsoft.com/office/drawing/2014/main" id="{115706A5-7413-46E5-B67F-96A74B0B5D6A}"/>
              </a:ext>
            </a:extLst>
          </p:cNvPr>
          <p:cNvSpPr>
            <a:spLocks noGrp="1"/>
          </p:cNvSpPr>
          <p:nvPr>
            <p:ph type="title"/>
          </p:nvPr>
        </p:nvSpPr>
        <p:spPr/>
        <p:txBody>
          <a:bodyPr>
            <a:normAutofit/>
          </a:bodyPr>
          <a:lstStyle/>
          <a:p>
            <a:r>
              <a:rPr lang="en-US" dirty="0"/>
              <a:t>Find Transactions – MVO to CSA</a:t>
            </a:r>
          </a:p>
        </p:txBody>
      </p:sp>
      <p:sp>
        <p:nvSpPr>
          <p:cNvPr id="7" name="Text Placeholder 8">
            <a:extLst>
              <a:ext uri="{FF2B5EF4-FFF2-40B4-BE49-F238E27FC236}">
                <a16:creationId xmlns="" xmlns:a16="http://schemas.microsoft.com/office/drawing/2014/main" id="{986F26B3-6E6E-41DF-844A-8818AFF3B4C5}"/>
              </a:ext>
            </a:extLst>
          </p:cNvPr>
          <p:cNvSpPr txBox="1">
            <a:spLocks/>
          </p:cNvSpPr>
          <p:nvPr/>
        </p:nvSpPr>
        <p:spPr>
          <a:xfrm>
            <a:off x="228600" y="990600"/>
            <a:ext cx="8540750" cy="4921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2600" i="1" dirty="0"/>
          </a:p>
        </p:txBody>
      </p:sp>
      <p:sp>
        <p:nvSpPr>
          <p:cNvPr id="10" name="Rectangle 9">
            <a:extLst>
              <a:ext uri="{FF2B5EF4-FFF2-40B4-BE49-F238E27FC236}">
                <a16:creationId xmlns="" xmlns:a16="http://schemas.microsoft.com/office/drawing/2014/main" id="{C1102445-81C4-43AC-BFD9-3D1E2702DBC5}"/>
              </a:ext>
            </a:extLst>
          </p:cNvPr>
          <p:cNvSpPr/>
          <p:nvPr/>
        </p:nvSpPr>
        <p:spPr>
          <a:xfrm>
            <a:off x="68580" y="3639741"/>
            <a:ext cx="457200" cy="23745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 xmlns:a16="http://schemas.microsoft.com/office/drawing/2014/main" id="{B678004E-7A1B-4B0C-8D00-5F248769D7DF}"/>
              </a:ext>
            </a:extLst>
          </p:cNvPr>
          <p:cNvCxnSpPr/>
          <p:nvPr/>
        </p:nvCxnSpPr>
        <p:spPr>
          <a:xfrm>
            <a:off x="68580" y="4944070"/>
            <a:ext cx="59436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 xmlns:a16="http://schemas.microsoft.com/office/drawing/2014/main" id="{36CABDFD-1C2A-4603-B1C8-1EE29A18A65B}"/>
              </a:ext>
            </a:extLst>
          </p:cNvPr>
          <p:cNvSpPr/>
          <p:nvPr/>
        </p:nvSpPr>
        <p:spPr>
          <a:xfrm>
            <a:off x="2438401" y="5716859"/>
            <a:ext cx="838200" cy="1524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 xmlns:a16="http://schemas.microsoft.com/office/drawing/2014/main" id="{341C9D4C-0E61-4652-86DA-FE91D961B95A}"/>
              </a:ext>
            </a:extLst>
          </p:cNvPr>
          <p:cNvSpPr txBox="1"/>
          <p:nvPr/>
        </p:nvSpPr>
        <p:spPr>
          <a:xfrm>
            <a:off x="6119432" y="1388663"/>
            <a:ext cx="2667000" cy="1477328"/>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a:solidFill>
                  <a:schemeClr val="accent1">
                    <a:lumMod val="50000"/>
                  </a:schemeClr>
                </a:solidFill>
              </a:rPr>
              <a:t>Customer at premise issues a MVO which activates the CSA.  Notification is sent to CSA holder (814_22).</a:t>
            </a:r>
          </a:p>
        </p:txBody>
      </p:sp>
      <p:sp>
        <p:nvSpPr>
          <p:cNvPr id="16" name="Rectangle 15">
            <a:extLst>
              <a:ext uri="{FF2B5EF4-FFF2-40B4-BE49-F238E27FC236}">
                <a16:creationId xmlns="" xmlns:a16="http://schemas.microsoft.com/office/drawing/2014/main" id="{634CC4B0-9BE3-4606-8F40-E7C86B51244F}"/>
              </a:ext>
            </a:extLst>
          </p:cNvPr>
          <p:cNvSpPr/>
          <p:nvPr/>
        </p:nvSpPr>
        <p:spPr>
          <a:xfrm>
            <a:off x="182881" y="1858615"/>
            <a:ext cx="457200" cy="1171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 xmlns:a16="http://schemas.microsoft.com/office/drawing/2014/main" id="{99B4F57D-6DCA-4424-B2FD-FF5FBC927081}"/>
              </a:ext>
            </a:extLst>
          </p:cNvPr>
          <p:cNvSpPr/>
          <p:nvPr/>
        </p:nvSpPr>
        <p:spPr>
          <a:xfrm>
            <a:off x="179743" y="2321454"/>
            <a:ext cx="457200" cy="1171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 xmlns:a16="http://schemas.microsoft.com/office/drawing/2014/main" id="{CF4D3100-C6B4-4A52-8719-C20DBC02062D}"/>
              </a:ext>
            </a:extLst>
          </p:cNvPr>
          <p:cNvCxnSpPr/>
          <p:nvPr/>
        </p:nvCxnSpPr>
        <p:spPr>
          <a:xfrm>
            <a:off x="137160" y="3581400"/>
            <a:ext cx="59436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 xmlns:a16="http://schemas.microsoft.com/office/drawing/2014/main" id="{4D619710-6168-4580-B1F0-D13DE451C53D}"/>
              </a:ext>
            </a:extLst>
          </p:cNvPr>
          <p:cNvPicPr/>
          <p:nvPr/>
        </p:nvPicPr>
        <p:blipFill>
          <a:blip r:embed="rId4">
            <a:extLst>
              <a:ext uri="{28A0092B-C50C-407E-A947-70E740481C1C}">
                <a14:useLocalDpi xmlns:a14="http://schemas.microsoft.com/office/drawing/2010/main" val="0"/>
              </a:ext>
            </a:extLst>
          </a:blip>
          <a:stretch>
            <a:fillRect/>
          </a:stretch>
        </p:blipFill>
        <p:spPr>
          <a:xfrm>
            <a:off x="52571" y="3317817"/>
            <a:ext cx="8715706" cy="3018062"/>
          </a:xfrm>
          <a:prstGeom prst="rect">
            <a:avLst/>
          </a:prstGeom>
        </p:spPr>
      </p:pic>
      <p:sp>
        <p:nvSpPr>
          <p:cNvPr id="18" name="Rectangle 17">
            <a:extLst>
              <a:ext uri="{FF2B5EF4-FFF2-40B4-BE49-F238E27FC236}">
                <a16:creationId xmlns="" xmlns:a16="http://schemas.microsoft.com/office/drawing/2014/main" id="{6861454F-1AF3-4E07-BEC4-32536AE26A71}"/>
              </a:ext>
            </a:extLst>
          </p:cNvPr>
          <p:cNvSpPr/>
          <p:nvPr/>
        </p:nvSpPr>
        <p:spPr>
          <a:xfrm>
            <a:off x="89404" y="3517248"/>
            <a:ext cx="733557" cy="1506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077200" y="3165104"/>
            <a:ext cx="914400" cy="3130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 xmlns:a16="http://schemas.microsoft.com/office/drawing/2014/main" id="{493D3287-B9CF-4FD5-8DD0-C35CF51B6789}"/>
              </a:ext>
            </a:extLst>
          </p:cNvPr>
          <p:cNvSpPr txBox="1"/>
          <p:nvPr/>
        </p:nvSpPr>
        <p:spPr>
          <a:xfrm>
            <a:off x="6119432" y="3853022"/>
            <a:ext cx="2667000" cy="1754326"/>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a:solidFill>
                  <a:schemeClr val="accent1">
                    <a:lumMod val="50000"/>
                  </a:schemeClr>
                </a:solidFill>
              </a:rPr>
              <a:t>Premise information is provided in the 814_04 and 814_22 including load profile, meter cycle, TDSP Rate Class, and meter information.</a:t>
            </a:r>
          </a:p>
        </p:txBody>
      </p:sp>
      <p:sp>
        <p:nvSpPr>
          <p:cNvPr id="8" name="Slide Number Placeholder 7"/>
          <p:cNvSpPr>
            <a:spLocks noGrp="1"/>
          </p:cNvSpPr>
          <p:nvPr>
            <p:ph type="sldNum" sz="quarter" idx="12"/>
          </p:nvPr>
        </p:nvSpPr>
        <p:spPr/>
        <p:txBody>
          <a:bodyPr/>
          <a:lstStyle/>
          <a:p>
            <a:fld id="{D57F1E4F-1CFF-5643-939E-02111984F565}" type="slidenum">
              <a:rPr lang="en-US" smtClean="0"/>
              <a:pPr/>
              <a:t>84</a:t>
            </a:fld>
            <a:endParaRPr lang="en-US" dirty="0"/>
          </a:p>
        </p:txBody>
      </p:sp>
      <p:sp>
        <p:nvSpPr>
          <p:cNvPr id="9" name="Rectangle 8"/>
          <p:cNvSpPr/>
          <p:nvPr/>
        </p:nvSpPr>
        <p:spPr>
          <a:xfrm>
            <a:off x="29460" y="3436080"/>
            <a:ext cx="8939029" cy="2891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681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9/4/2018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85</a:t>
            </a:fld>
            <a:endParaRPr lang="en-US" dirty="0"/>
          </a:p>
        </p:txBody>
      </p:sp>
      <p:sp>
        <p:nvSpPr>
          <p:cNvPr id="5" name="Title 4"/>
          <p:cNvSpPr>
            <a:spLocks noGrp="1"/>
          </p:cNvSpPr>
          <p:nvPr>
            <p:ph type="title"/>
          </p:nvPr>
        </p:nvSpPr>
        <p:spPr/>
        <p:txBody>
          <a:bodyPr/>
          <a:lstStyle/>
          <a:p>
            <a:r>
              <a:rPr lang="en-US" dirty="0"/>
              <a:t>Find Transactions – MVO trumps SWI</a:t>
            </a:r>
          </a:p>
        </p:txBody>
      </p:sp>
      <p:sp>
        <p:nvSpPr>
          <p:cNvPr id="6" name="Text Placeholder 8">
            <a:extLst>
              <a:ext uri="{FF2B5EF4-FFF2-40B4-BE49-F238E27FC236}">
                <a16:creationId xmlns:lc="http://schemas.openxmlformats.org/drawingml/2006/lockedCanvas" xmlns:a16="http://schemas.microsoft.com/office/drawing/2014/main" xmlns="" id="{986F26B3-6E6E-41DF-844A-8818AFF3B4C5}"/>
              </a:ext>
            </a:extLst>
          </p:cNvPr>
          <p:cNvSpPr txBox="1">
            <a:spLocks/>
          </p:cNvSpPr>
          <p:nvPr/>
        </p:nvSpPr>
        <p:spPr>
          <a:xfrm>
            <a:off x="983344" y="776668"/>
            <a:ext cx="8540750" cy="492125"/>
          </a:xfrm>
          <a:prstGeom prst="rect">
            <a:avLst/>
          </a:prstGeom>
        </p:spPr>
        <p:txBody>
          <a:bodyPr vert="horz" lIns="0" tIns="45720" rIns="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600" i="1" dirty="0"/>
          </a:p>
        </p:txBody>
      </p:sp>
      <p:sp>
        <p:nvSpPr>
          <p:cNvPr id="7" name="TextBox 13">
            <a:extLst>
              <a:ext uri="{FF2B5EF4-FFF2-40B4-BE49-F238E27FC236}">
                <a16:creationId xmlns:lc="http://schemas.openxmlformats.org/drawingml/2006/lockedCanvas" xmlns:a16="http://schemas.microsoft.com/office/drawing/2014/main" xmlns="" id="{341C9D4C-0E61-4652-86DA-FE91D961B95A}"/>
              </a:ext>
            </a:extLst>
          </p:cNvPr>
          <p:cNvSpPr txBox="1"/>
          <p:nvPr/>
        </p:nvSpPr>
        <p:spPr>
          <a:xfrm>
            <a:off x="6874176" y="1211118"/>
            <a:ext cx="1812624" cy="923330"/>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50000"/>
                  </a:schemeClr>
                </a:solidFill>
              </a:rPr>
              <a:t>Customer issues a SWI on 7/31 for 8/2.  </a:t>
            </a:r>
          </a:p>
        </p:txBody>
      </p:sp>
      <p:sp>
        <p:nvSpPr>
          <p:cNvPr id="9" name="TextBox 19">
            <a:extLst>
              <a:ext uri="{FF2B5EF4-FFF2-40B4-BE49-F238E27FC236}">
                <a16:creationId xmlns:lc="http://schemas.openxmlformats.org/drawingml/2006/lockedCanvas" xmlns:a16="http://schemas.microsoft.com/office/drawing/2014/main" xmlns="" id="{493D3287-B9CF-4FD5-8DD0-C35CF51B6789}"/>
              </a:ext>
            </a:extLst>
          </p:cNvPr>
          <p:cNvSpPr txBox="1"/>
          <p:nvPr/>
        </p:nvSpPr>
        <p:spPr>
          <a:xfrm>
            <a:off x="6945967" y="3603164"/>
            <a:ext cx="1942771" cy="2586627"/>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50000"/>
                  </a:schemeClr>
                </a:solidFill>
              </a:rPr>
              <a:t>ERCOT will send a loss notification to the Losing REP -  an 814_06 with a </a:t>
            </a:r>
          </a:p>
          <a:p>
            <a:r>
              <a:rPr lang="en-US" b="1" dirty="0">
                <a:solidFill>
                  <a:schemeClr val="accent1">
                    <a:lumMod val="50000"/>
                  </a:schemeClr>
                </a:solidFill>
              </a:rPr>
              <a:t>CHA</a:t>
            </a:r>
            <a:r>
              <a:rPr lang="en-US" dirty="0">
                <a:solidFill>
                  <a:schemeClr val="accent1">
                    <a:lumMod val="50000"/>
                  </a:schemeClr>
                </a:solidFill>
              </a:rPr>
              <a:t> indicating ‘customer changed to another CR’</a:t>
            </a:r>
          </a:p>
        </p:txBody>
      </p:sp>
      <p:pic>
        <p:nvPicPr>
          <p:cNvPr id="10" name="Picture 9">
            <a:extLst>
              <a:ext uri="{FF2B5EF4-FFF2-40B4-BE49-F238E27FC236}">
                <a16:creationId xmlns:lc="http://schemas.openxmlformats.org/drawingml/2006/lockedCanvas" xmlns:a16="http://schemas.microsoft.com/office/drawing/2014/main" xmlns="" id="{48F1E768-B502-4863-AF25-ACA74D5322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206" y="1186755"/>
            <a:ext cx="6484593" cy="2684319"/>
          </a:xfrm>
          <a:prstGeom prst="rect">
            <a:avLst/>
          </a:prstGeom>
        </p:spPr>
      </p:pic>
      <p:sp>
        <p:nvSpPr>
          <p:cNvPr id="11" name="Rectangle 10">
            <a:extLst>
              <a:ext uri="{FF2B5EF4-FFF2-40B4-BE49-F238E27FC236}">
                <a16:creationId xmlns:lc="http://schemas.openxmlformats.org/drawingml/2006/lockedCanvas" xmlns:a16="http://schemas.microsoft.com/office/drawing/2014/main" xmlns="" id="{C4122362-6723-4030-82C4-E7D0515F7B7E}"/>
              </a:ext>
            </a:extLst>
          </p:cNvPr>
          <p:cNvSpPr/>
          <p:nvPr/>
        </p:nvSpPr>
        <p:spPr>
          <a:xfrm>
            <a:off x="334384" y="1748474"/>
            <a:ext cx="488576" cy="2179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n>
                <a:solidFill>
                  <a:srgbClr val="FF0000"/>
                </a:solidFill>
              </a:ln>
              <a:noFill/>
            </a:endParaRPr>
          </a:p>
        </p:txBody>
      </p:sp>
      <p:pic>
        <p:nvPicPr>
          <p:cNvPr id="12" name="Picture 11">
            <a:extLst>
              <a:ext uri="{FF2B5EF4-FFF2-40B4-BE49-F238E27FC236}">
                <a16:creationId xmlns:lc="http://schemas.openxmlformats.org/drawingml/2006/lockedCanvas" xmlns:a16="http://schemas.microsoft.com/office/drawing/2014/main" xmlns="" id="{0444DBAC-2BDD-4EDC-844C-F8A4B49BFD70}"/>
              </a:ext>
            </a:extLst>
          </p:cNvPr>
          <p:cNvPicPr>
            <a:picLocks noChangeAspect="1"/>
          </p:cNvPicPr>
          <p:nvPr/>
        </p:nvPicPr>
        <p:blipFill>
          <a:blip r:embed="rId3"/>
          <a:stretch>
            <a:fillRect/>
          </a:stretch>
        </p:blipFill>
        <p:spPr>
          <a:xfrm>
            <a:off x="261730" y="4118339"/>
            <a:ext cx="6597052" cy="1556278"/>
          </a:xfrm>
          <a:prstGeom prst="rect">
            <a:avLst/>
          </a:prstGeom>
        </p:spPr>
      </p:pic>
      <p:cxnSp>
        <p:nvCxnSpPr>
          <p:cNvPr id="13" name="Straight Connector 12">
            <a:extLst>
              <a:ext uri="{FF2B5EF4-FFF2-40B4-BE49-F238E27FC236}">
                <a16:creationId xmlns:lc="http://schemas.openxmlformats.org/drawingml/2006/lockedCanvas" xmlns:a16="http://schemas.microsoft.com/office/drawing/2014/main" xmlns="" id="{95E65CB1-B266-4FC0-A575-E045F2E0EFED}"/>
              </a:ext>
            </a:extLst>
          </p:cNvPr>
          <p:cNvCxnSpPr/>
          <p:nvPr/>
        </p:nvCxnSpPr>
        <p:spPr>
          <a:xfrm>
            <a:off x="563316" y="4419600"/>
            <a:ext cx="51928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lc="http://schemas.openxmlformats.org/drawingml/2006/lockedCanvas" xmlns:a16="http://schemas.microsoft.com/office/drawing/2014/main" xmlns="" id="{6B7AFF7D-520F-405E-8D5A-53B75C799152}"/>
              </a:ext>
            </a:extLst>
          </p:cNvPr>
          <p:cNvSpPr/>
          <p:nvPr/>
        </p:nvSpPr>
        <p:spPr>
          <a:xfrm>
            <a:off x="3091944" y="5181600"/>
            <a:ext cx="372533" cy="21474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7"/>
          <p:cNvSpPr/>
          <p:nvPr/>
        </p:nvSpPr>
        <p:spPr>
          <a:xfrm>
            <a:off x="228600" y="3871074"/>
            <a:ext cx="6645576" cy="21995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850405" y="3494777"/>
            <a:ext cx="2107945" cy="2830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120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9/4/2018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86</a:t>
            </a:fld>
            <a:endParaRPr lang="en-US" dirty="0"/>
          </a:p>
        </p:txBody>
      </p:sp>
      <p:sp>
        <p:nvSpPr>
          <p:cNvPr id="5" name="Title 4"/>
          <p:cNvSpPr>
            <a:spLocks noGrp="1"/>
          </p:cNvSpPr>
          <p:nvPr>
            <p:ph type="title"/>
          </p:nvPr>
        </p:nvSpPr>
        <p:spPr/>
        <p:txBody>
          <a:bodyPr/>
          <a:lstStyle/>
          <a:p>
            <a:r>
              <a:rPr lang="en-US" dirty="0"/>
              <a:t>Find Transactions – MVO trumps SWI</a:t>
            </a:r>
          </a:p>
        </p:txBody>
      </p:sp>
      <p:sp>
        <p:nvSpPr>
          <p:cNvPr id="7" name="TextBox 13">
            <a:extLst>
              <a:ext uri="{FF2B5EF4-FFF2-40B4-BE49-F238E27FC236}">
                <a16:creationId xmlns:lc="http://schemas.openxmlformats.org/drawingml/2006/lockedCanvas" xmlns:a16="http://schemas.microsoft.com/office/drawing/2014/main" xmlns="" id="{341C9D4C-0E61-4652-86DA-FE91D961B95A}"/>
              </a:ext>
            </a:extLst>
          </p:cNvPr>
          <p:cNvSpPr txBox="1"/>
          <p:nvPr/>
        </p:nvSpPr>
        <p:spPr>
          <a:xfrm>
            <a:off x="6897427" y="1840954"/>
            <a:ext cx="2028416" cy="2308324"/>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50000"/>
                  </a:schemeClr>
                </a:solidFill>
              </a:rPr>
              <a:t>Existing REP issues MVO for customer – customer possibly indicated they wanted to “cancel their service” with their current REP.</a:t>
            </a:r>
          </a:p>
        </p:txBody>
      </p:sp>
      <p:sp>
        <p:nvSpPr>
          <p:cNvPr id="8" name="TextBox 19">
            <a:extLst>
              <a:ext uri="{FF2B5EF4-FFF2-40B4-BE49-F238E27FC236}">
                <a16:creationId xmlns:lc="http://schemas.openxmlformats.org/drawingml/2006/lockedCanvas" xmlns:a16="http://schemas.microsoft.com/office/drawing/2014/main" xmlns="" id="{493D3287-B9CF-4FD5-8DD0-C35CF51B6789}"/>
              </a:ext>
            </a:extLst>
          </p:cNvPr>
          <p:cNvSpPr txBox="1"/>
          <p:nvPr/>
        </p:nvSpPr>
        <p:spPr>
          <a:xfrm>
            <a:off x="1411452" y="5163654"/>
            <a:ext cx="6321097" cy="646331"/>
          </a:xfrm>
          <a:prstGeom prst="rect">
            <a:avLst/>
          </a:prstGeom>
          <a:solidFill>
            <a:schemeClr val="tx1">
              <a:lumMod val="50000"/>
              <a:lumOff val="50000"/>
            </a:schemeClr>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ERCOT will review any pending transactions two retail </a:t>
            </a:r>
            <a:r>
              <a:rPr lang="en-US" i="1" dirty="0">
                <a:solidFill>
                  <a:schemeClr val="bg1"/>
                </a:solidFill>
              </a:rPr>
              <a:t>business</a:t>
            </a:r>
            <a:r>
              <a:rPr lang="en-US" dirty="0">
                <a:solidFill>
                  <a:schemeClr val="bg1"/>
                </a:solidFill>
              </a:rPr>
              <a:t> days prior to the effectuating date.</a:t>
            </a:r>
          </a:p>
        </p:txBody>
      </p:sp>
      <p:pic>
        <p:nvPicPr>
          <p:cNvPr id="9" name="Picture 8">
            <a:extLst>
              <a:ext uri="{FF2B5EF4-FFF2-40B4-BE49-F238E27FC236}">
                <a16:creationId xmlns:lc="http://schemas.openxmlformats.org/drawingml/2006/lockedCanvas" xmlns:a16="http://schemas.microsoft.com/office/drawing/2014/main" xmlns="" id="{5E6E87E6-5AC6-4F67-914B-23442D840E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166" y="1553174"/>
            <a:ext cx="6390724" cy="2883885"/>
          </a:xfrm>
          <a:prstGeom prst="rect">
            <a:avLst/>
          </a:prstGeom>
        </p:spPr>
      </p:pic>
      <p:sp>
        <p:nvSpPr>
          <p:cNvPr id="10" name="Rectangle 9">
            <a:extLst>
              <a:ext uri="{FF2B5EF4-FFF2-40B4-BE49-F238E27FC236}">
                <a16:creationId xmlns:lc="http://schemas.openxmlformats.org/drawingml/2006/lockedCanvas" xmlns:a16="http://schemas.microsoft.com/office/drawing/2014/main" xmlns="" id="{C4122362-6723-4030-82C4-E7D0515F7B7E}"/>
              </a:ext>
            </a:extLst>
          </p:cNvPr>
          <p:cNvSpPr/>
          <p:nvPr/>
        </p:nvSpPr>
        <p:spPr>
          <a:xfrm>
            <a:off x="349834" y="1981201"/>
            <a:ext cx="564565" cy="228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n>
                <a:solidFill>
                  <a:srgbClr val="FF0000"/>
                </a:solidFill>
              </a:ln>
              <a:noFill/>
            </a:endParaRPr>
          </a:p>
        </p:txBody>
      </p:sp>
      <p:cxnSp>
        <p:nvCxnSpPr>
          <p:cNvPr id="11" name="Straight Connector 10">
            <a:extLst>
              <a:ext uri="{FF2B5EF4-FFF2-40B4-BE49-F238E27FC236}">
                <a16:creationId xmlns:lc="http://schemas.openxmlformats.org/drawingml/2006/lockedCanvas" xmlns:a16="http://schemas.microsoft.com/office/drawing/2014/main" xmlns="" id="{29BF6471-A5DF-434A-85D8-A72196B027CC}"/>
              </a:ext>
            </a:extLst>
          </p:cNvPr>
          <p:cNvCxnSpPr/>
          <p:nvPr/>
        </p:nvCxnSpPr>
        <p:spPr>
          <a:xfrm>
            <a:off x="4600413" y="2667000"/>
            <a:ext cx="59242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554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9/4/2018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87</a:t>
            </a:fld>
            <a:endParaRPr lang="en-US" dirty="0"/>
          </a:p>
        </p:txBody>
      </p:sp>
      <p:sp>
        <p:nvSpPr>
          <p:cNvPr id="5" name="Title 4"/>
          <p:cNvSpPr>
            <a:spLocks noGrp="1"/>
          </p:cNvSpPr>
          <p:nvPr>
            <p:ph type="title"/>
          </p:nvPr>
        </p:nvSpPr>
        <p:spPr/>
        <p:txBody>
          <a:bodyPr/>
          <a:lstStyle/>
          <a:p>
            <a:r>
              <a:rPr lang="en-US" dirty="0"/>
              <a:t>Find Transactions – MVO trumps SWI</a:t>
            </a:r>
          </a:p>
        </p:txBody>
      </p:sp>
      <p:sp>
        <p:nvSpPr>
          <p:cNvPr id="7" name="TextBox 19">
            <a:extLst>
              <a:ext uri="{FF2B5EF4-FFF2-40B4-BE49-F238E27FC236}">
                <a16:creationId xmlns:lc="http://schemas.openxmlformats.org/drawingml/2006/lockedCanvas" xmlns:a16="http://schemas.microsoft.com/office/drawing/2014/main" xmlns="" id="{493D3287-B9CF-4FD5-8DD0-C35CF51B6789}"/>
              </a:ext>
            </a:extLst>
          </p:cNvPr>
          <p:cNvSpPr txBox="1"/>
          <p:nvPr/>
        </p:nvSpPr>
        <p:spPr>
          <a:xfrm>
            <a:off x="6469619" y="3591185"/>
            <a:ext cx="2088583" cy="923330"/>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50000"/>
                  </a:schemeClr>
                </a:solidFill>
              </a:rPr>
              <a:t>814_08 is coded CCE –Cancelled due to Move Out</a:t>
            </a:r>
          </a:p>
        </p:txBody>
      </p:sp>
      <p:pic>
        <p:nvPicPr>
          <p:cNvPr id="8" name="Picture 7">
            <a:extLst>
              <a:ext uri="{FF2B5EF4-FFF2-40B4-BE49-F238E27FC236}">
                <a16:creationId xmlns:lc="http://schemas.openxmlformats.org/drawingml/2006/lockedCanvas" xmlns:a16="http://schemas.microsoft.com/office/drawing/2014/main" xmlns="" id="{2090FA73-DD7F-4F3C-B1C2-0067995B6C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78402"/>
            <a:ext cx="5716119" cy="2371938"/>
          </a:xfrm>
          <a:prstGeom prst="rect">
            <a:avLst/>
          </a:prstGeom>
        </p:spPr>
      </p:pic>
      <p:sp>
        <p:nvSpPr>
          <p:cNvPr id="9" name="Rectangle 8">
            <a:extLst>
              <a:ext uri="{FF2B5EF4-FFF2-40B4-BE49-F238E27FC236}">
                <a16:creationId xmlns:lc="http://schemas.openxmlformats.org/drawingml/2006/lockedCanvas" xmlns:a16="http://schemas.microsoft.com/office/drawing/2014/main" xmlns="" id="{C4122362-6723-4030-82C4-E7D0515F7B7E}"/>
              </a:ext>
            </a:extLst>
          </p:cNvPr>
          <p:cNvSpPr/>
          <p:nvPr/>
        </p:nvSpPr>
        <p:spPr>
          <a:xfrm>
            <a:off x="381000" y="1587063"/>
            <a:ext cx="381000" cy="24173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n>
                <a:solidFill>
                  <a:srgbClr val="FF0000"/>
                </a:solidFill>
              </a:ln>
              <a:noFill/>
            </a:endParaRPr>
          </a:p>
        </p:txBody>
      </p:sp>
      <p:pic>
        <p:nvPicPr>
          <p:cNvPr id="10" name="Picture 9">
            <a:extLst>
              <a:ext uri="{FF2B5EF4-FFF2-40B4-BE49-F238E27FC236}">
                <a16:creationId xmlns:lc="http://schemas.openxmlformats.org/drawingml/2006/lockedCanvas" xmlns:a16="http://schemas.microsoft.com/office/drawing/2014/main" xmlns="" id="{DA764BD6-5B4B-412E-ACEC-5B058E6E4E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402" y="4357773"/>
            <a:ext cx="5776993" cy="1350583"/>
          </a:xfrm>
          <a:prstGeom prst="rect">
            <a:avLst/>
          </a:prstGeom>
        </p:spPr>
      </p:pic>
      <p:sp>
        <p:nvSpPr>
          <p:cNvPr id="12" name="Rectangle 11">
            <a:extLst>
              <a:ext uri="{FF2B5EF4-FFF2-40B4-BE49-F238E27FC236}">
                <a16:creationId xmlns:lc="http://schemas.openxmlformats.org/drawingml/2006/lockedCanvas" xmlns:a16="http://schemas.microsoft.com/office/drawing/2014/main" xmlns="" id="{37E0BB07-386A-4EB2-B01A-8DF3A1AEF5EA}"/>
              </a:ext>
            </a:extLst>
          </p:cNvPr>
          <p:cNvSpPr/>
          <p:nvPr/>
        </p:nvSpPr>
        <p:spPr>
          <a:xfrm>
            <a:off x="2677571" y="5334000"/>
            <a:ext cx="278763" cy="26339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extBox 15">
            <a:extLst>
              <a:ext uri="{FF2B5EF4-FFF2-40B4-BE49-F238E27FC236}">
                <a16:creationId xmlns:lc="http://schemas.openxmlformats.org/drawingml/2006/lockedCanvas" xmlns:a16="http://schemas.microsoft.com/office/drawing/2014/main" xmlns="" id="{5DB731E3-A192-4CA5-8B64-FB264CC14E6A}"/>
              </a:ext>
            </a:extLst>
          </p:cNvPr>
          <p:cNvSpPr txBox="1"/>
          <p:nvPr/>
        </p:nvSpPr>
        <p:spPr>
          <a:xfrm>
            <a:off x="6469619" y="4766841"/>
            <a:ext cx="2088583" cy="1477328"/>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50000"/>
                  </a:schemeClr>
                </a:solidFill>
              </a:rPr>
              <a:t>The REP will now have to submit an 814_16 MVI to energize the premise.</a:t>
            </a:r>
          </a:p>
        </p:txBody>
      </p:sp>
      <p:sp>
        <p:nvSpPr>
          <p:cNvPr id="14" name="TextBox 16">
            <a:extLst>
              <a:ext uri="{FF2B5EF4-FFF2-40B4-BE49-F238E27FC236}">
                <a16:creationId xmlns:lc="http://schemas.openxmlformats.org/drawingml/2006/lockedCanvas" xmlns:a16="http://schemas.microsoft.com/office/drawing/2014/main" xmlns="" id="{2EE6A9ED-B2D0-4589-AFA3-2EFBE8E7EC2E}"/>
              </a:ext>
            </a:extLst>
          </p:cNvPr>
          <p:cNvSpPr txBox="1"/>
          <p:nvPr/>
        </p:nvSpPr>
        <p:spPr>
          <a:xfrm>
            <a:off x="6469620" y="1221661"/>
            <a:ext cx="2088583" cy="2031325"/>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50000"/>
                  </a:schemeClr>
                </a:solidFill>
              </a:rPr>
              <a:t>With the submittal of the 814_24 MVO, ERCOT proceeds to cancel the 814_01 SWI with an 814_08</a:t>
            </a:r>
          </a:p>
        </p:txBody>
      </p:sp>
      <p:cxnSp>
        <p:nvCxnSpPr>
          <p:cNvPr id="16" name="Straight Connector 15"/>
          <p:cNvCxnSpPr/>
          <p:nvPr/>
        </p:nvCxnSpPr>
        <p:spPr>
          <a:xfrm>
            <a:off x="477078" y="4648200"/>
            <a:ext cx="44196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83402" y="4089400"/>
            <a:ext cx="5912598" cy="1943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960395" y="3492204"/>
            <a:ext cx="2794474" cy="12920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465815" y="4613496"/>
            <a:ext cx="2217181" cy="17002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344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7"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TX SET Implementation Guides w/ </a:t>
            </a:r>
            <a:r>
              <a:rPr lang="en-US" dirty="0" smtClean="0"/>
              <a:t>Examples</a:t>
            </a:r>
            <a:endParaRPr lang="en-US" dirty="0"/>
          </a:p>
        </p:txBody>
      </p:sp>
      <p:sp>
        <p:nvSpPr>
          <p:cNvPr id="9" name="Text Placeholder 8"/>
          <p:cNvSpPr>
            <a:spLocks noGrp="1"/>
          </p:cNvSpPr>
          <p:nvPr>
            <p:ph type="body" sz="quarter" idx="4294967295"/>
          </p:nvPr>
        </p:nvSpPr>
        <p:spPr>
          <a:xfrm>
            <a:off x="228600" y="1005840"/>
            <a:ext cx="8686800" cy="492125"/>
          </a:xfrm>
        </p:spPr>
        <p:txBody>
          <a:bodyPr>
            <a:normAutofit/>
          </a:bodyPr>
          <a:lstStyle/>
          <a:p>
            <a:pPr algn="ctr"/>
            <a:r>
              <a:rPr lang="en-US" sz="2400" b="1" dirty="0">
                <a:solidFill>
                  <a:schemeClr val="accent1">
                    <a:lumMod val="75000"/>
                  </a:schemeClr>
                </a:solidFill>
              </a:rPr>
              <a:t>814_20 EDI transaction guide</a:t>
            </a:r>
          </a:p>
        </p:txBody>
      </p:sp>
      <p:pic>
        <p:nvPicPr>
          <p:cNvPr id="3" name="Picture 2">
            <a:extLst>
              <a:ext uri="{FF2B5EF4-FFF2-40B4-BE49-F238E27FC236}">
                <a16:creationId xmlns:a16="http://schemas.microsoft.com/office/drawing/2014/main" xmlns="" id="{98DB92E6-A734-4FE8-A845-A1E860E9B5B3}"/>
              </a:ext>
            </a:extLst>
          </p:cNvPr>
          <p:cNvPicPr>
            <a:picLocks noChangeAspect="1"/>
          </p:cNvPicPr>
          <p:nvPr/>
        </p:nvPicPr>
        <p:blipFill>
          <a:blip r:embed="rId2"/>
          <a:stretch>
            <a:fillRect/>
          </a:stretch>
        </p:blipFill>
        <p:spPr>
          <a:xfrm>
            <a:off x="1554481" y="1586646"/>
            <a:ext cx="6035039" cy="4417400"/>
          </a:xfrm>
          <a:prstGeom prst="rect">
            <a:avLst/>
          </a:prstGeom>
        </p:spPr>
      </p:pic>
      <p:sp>
        <p:nvSpPr>
          <p:cNvPr id="4" name="Date Placeholder 3"/>
          <p:cNvSpPr>
            <a:spLocks noGrp="1"/>
          </p:cNvSpPr>
          <p:nvPr>
            <p:ph type="dt" sz="half" idx="10"/>
          </p:nvPr>
        </p:nvSpPr>
        <p:spPr/>
        <p:txBody>
          <a:bodyPr/>
          <a:lstStyle/>
          <a:p>
            <a:fld id="{1B9B2F4F-C258-406E-BCD5-DD866F6C4841}" type="datetime1">
              <a:rPr lang="en-US" smtClean="0"/>
              <a:t>9/4/2018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88</a:t>
            </a:fld>
            <a:endParaRPr lang="en-US" dirty="0"/>
          </a:p>
        </p:txBody>
      </p:sp>
    </p:spTree>
    <p:extLst>
      <p:ext uri="{BB962C8B-B14F-4D97-AF65-F5344CB8AC3E}">
        <p14:creationId xmlns:p14="http://schemas.microsoft.com/office/powerpoint/2010/main" val="6488989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TX SET Implementation Guides w/ Examples</a:t>
            </a:r>
          </a:p>
        </p:txBody>
      </p:sp>
      <p:sp>
        <p:nvSpPr>
          <p:cNvPr id="9" name="Text Placeholder 8"/>
          <p:cNvSpPr>
            <a:spLocks noGrp="1"/>
          </p:cNvSpPr>
          <p:nvPr>
            <p:ph type="body" sz="quarter" idx="4294967295"/>
          </p:nvPr>
        </p:nvSpPr>
        <p:spPr>
          <a:xfrm>
            <a:off x="228600" y="1005840"/>
            <a:ext cx="8693150" cy="492125"/>
          </a:xfrm>
        </p:spPr>
        <p:txBody>
          <a:bodyPr>
            <a:normAutofit/>
          </a:bodyPr>
          <a:lstStyle/>
          <a:p>
            <a:pPr algn="ctr"/>
            <a:r>
              <a:rPr lang="en-US" sz="2400" b="1" dirty="0">
                <a:solidFill>
                  <a:schemeClr val="accent1">
                    <a:lumMod val="75000"/>
                  </a:schemeClr>
                </a:solidFill>
              </a:rPr>
              <a:t>814_20 EDI transaction example – meter exchange</a:t>
            </a:r>
          </a:p>
        </p:txBody>
      </p:sp>
      <p:pic>
        <p:nvPicPr>
          <p:cNvPr id="2" name="Picture 1">
            <a:extLst>
              <a:ext uri="{FF2B5EF4-FFF2-40B4-BE49-F238E27FC236}">
                <a16:creationId xmlns:a16="http://schemas.microsoft.com/office/drawing/2014/main" xmlns="" id="{01405B10-294D-447F-AD5B-D43DD03C0F22}"/>
              </a:ext>
            </a:extLst>
          </p:cNvPr>
          <p:cNvPicPr>
            <a:picLocks noChangeAspect="1"/>
          </p:cNvPicPr>
          <p:nvPr/>
        </p:nvPicPr>
        <p:blipFill>
          <a:blip r:embed="rId2"/>
          <a:stretch>
            <a:fillRect/>
          </a:stretch>
        </p:blipFill>
        <p:spPr>
          <a:xfrm>
            <a:off x="1714500" y="1497153"/>
            <a:ext cx="5715000" cy="4669128"/>
          </a:xfrm>
          <a:prstGeom prst="rect">
            <a:avLst/>
          </a:prstGeom>
        </p:spPr>
      </p:pic>
      <p:sp>
        <p:nvSpPr>
          <p:cNvPr id="4" name="Date Placeholder 3"/>
          <p:cNvSpPr>
            <a:spLocks noGrp="1"/>
          </p:cNvSpPr>
          <p:nvPr>
            <p:ph type="dt" sz="half" idx="10"/>
          </p:nvPr>
        </p:nvSpPr>
        <p:spPr/>
        <p:txBody>
          <a:bodyPr/>
          <a:lstStyle/>
          <a:p>
            <a:fld id="{1DBBFADD-1D87-4751-B8F7-D80648A7CED3}" type="datetime1">
              <a:rPr lang="en-US" smtClean="0"/>
              <a:t>9/4/2018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89</a:t>
            </a:fld>
            <a:endParaRPr lang="en-US" dirty="0"/>
          </a:p>
        </p:txBody>
      </p:sp>
    </p:spTree>
    <p:extLst>
      <p:ext uri="{BB962C8B-B14F-4D97-AF65-F5344CB8AC3E}">
        <p14:creationId xmlns:p14="http://schemas.microsoft.com/office/powerpoint/2010/main" val="50607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a:t>
            </a:r>
            <a:r>
              <a:rPr lang="en-US" dirty="0" smtClean="0"/>
              <a:t>are TX SETs </a:t>
            </a:r>
            <a:r>
              <a:rPr lang="en-US" dirty="0"/>
              <a:t>used?</a:t>
            </a:r>
          </a:p>
        </p:txBody>
      </p:sp>
      <p:sp>
        <p:nvSpPr>
          <p:cNvPr id="3" name="TextBox 2"/>
          <p:cNvSpPr txBox="1"/>
          <p:nvPr/>
        </p:nvSpPr>
        <p:spPr>
          <a:xfrm>
            <a:off x="457200" y="1188720"/>
            <a:ext cx="6540137" cy="4570482"/>
          </a:xfrm>
          <a:prstGeom prst="rect">
            <a:avLst/>
          </a:prstGeom>
          <a:noFill/>
        </p:spPr>
        <p:txBody>
          <a:bodyPr wrap="square" rtlCol="0">
            <a:spAutoFit/>
          </a:bodyPr>
          <a:lstStyle/>
          <a:p>
            <a:r>
              <a:rPr lang="en-US" sz="2400" dirty="0" smtClean="0">
                <a:solidFill>
                  <a:schemeClr val="tx1">
                    <a:lumMod val="75000"/>
                    <a:lumOff val="25000"/>
                  </a:schemeClr>
                </a:solidFill>
              </a:rPr>
              <a:t>To execute Retail market processes</a:t>
            </a:r>
          </a:p>
          <a:p>
            <a:pPr marL="731520" lvl="1" indent="-365760">
              <a:lnSpc>
                <a:spcPct val="150000"/>
              </a:lnSpc>
              <a:spcBef>
                <a:spcPts val="1800"/>
              </a:spcBef>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Move In</a:t>
            </a:r>
          </a:p>
          <a:p>
            <a:pPr marL="731520" lvl="1" indent="-365760">
              <a:lnSpc>
                <a:spcPct val="150000"/>
              </a:lnSpc>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Move Out</a:t>
            </a:r>
          </a:p>
          <a:p>
            <a:pPr marL="731520" lvl="1" indent="-365760">
              <a:lnSpc>
                <a:spcPct val="150000"/>
              </a:lnSpc>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Switch</a:t>
            </a:r>
          </a:p>
          <a:p>
            <a:pPr marL="731520" lvl="1" indent="-365760">
              <a:lnSpc>
                <a:spcPct val="150000"/>
              </a:lnSpc>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Disconnects</a:t>
            </a:r>
          </a:p>
          <a:p>
            <a:pPr marL="731520" lvl="1" indent="-365760">
              <a:lnSpc>
                <a:spcPct val="150000"/>
              </a:lnSpc>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Reconnects</a:t>
            </a:r>
          </a:p>
          <a:p>
            <a:pPr marL="731520" lvl="1" indent="-365760">
              <a:lnSpc>
                <a:spcPct val="150000"/>
              </a:lnSpc>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Updates to premise information</a:t>
            </a:r>
          </a:p>
          <a:p>
            <a:pPr marL="731520" lvl="1" indent="-365760">
              <a:lnSpc>
                <a:spcPct val="150000"/>
              </a:lnSpc>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Updates to customer information</a:t>
            </a:r>
            <a:endParaRPr lang="en-US" sz="2400" dirty="0">
              <a:solidFill>
                <a:schemeClr val="tx1">
                  <a:lumMod val="75000"/>
                  <a:lumOff val="25000"/>
                </a:schemeClr>
              </a:solidFill>
            </a:endParaRPr>
          </a:p>
        </p:txBody>
      </p:sp>
      <p:sp>
        <p:nvSpPr>
          <p:cNvPr id="4" name="Date Placeholder 3"/>
          <p:cNvSpPr>
            <a:spLocks noGrp="1"/>
          </p:cNvSpPr>
          <p:nvPr>
            <p:ph type="dt" sz="half" idx="10"/>
          </p:nvPr>
        </p:nvSpPr>
        <p:spPr/>
        <p:txBody>
          <a:bodyPr/>
          <a:lstStyle/>
          <a:p>
            <a:fld id="{7666495C-AD29-468E-B1E0-4CD2EE49EF3E}" type="datetime1">
              <a:rPr lang="en-US" smtClean="0"/>
              <a:t>9/4/2018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9</a:t>
            </a:fld>
            <a:endParaRPr lang="en-US" dirty="0"/>
          </a:p>
        </p:txBody>
      </p:sp>
    </p:spTree>
    <p:extLst>
      <p:ext uri="{BB962C8B-B14F-4D97-AF65-F5344CB8AC3E}">
        <p14:creationId xmlns:p14="http://schemas.microsoft.com/office/powerpoint/2010/main" val="173051578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Electronic Data Interface (EDI) Transactions</a:t>
            </a:r>
            <a:br>
              <a:rPr lang="en-US" dirty="0"/>
            </a:br>
            <a:endParaRPr lang="en-US" dirty="0"/>
          </a:p>
        </p:txBody>
      </p:sp>
      <p:sp>
        <p:nvSpPr>
          <p:cNvPr id="4" name="Date Placeholder 3"/>
          <p:cNvSpPr>
            <a:spLocks noGrp="1"/>
          </p:cNvSpPr>
          <p:nvPr>
            <p:ph type="dt" sz="half" idx="10"/>
          </p:nvPr>
        </p:nvSpPr>
        <p:spPr/>
        <p:txBody>
          <a:bodyPr/>
          <a:lstStyle/>
          <a:p>
            <a:fld id="{DBD5B7CF-074D-4E3F-A0B0-5B1C59A117F2}" type="datetime1">
              <a:rPr lang="en-US" smtClean="0"/>
              <a:t>9/4/2018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90</a:t>
            </a:fld>
            <a:endParaRPr lang="en-US" dirty="0"/>
          </a:p>
        </p:txBody>
      </p:sp>
      <p:pic>
        <p:nvPicPr>
          <p:cNvPr id="3"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533" y="1194935"/>
            <a:ext cx="8667751"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9">
            <a:extLst>
              <a:ext uri="{FF2B5EF4-FFF2-40B4-BE49-F238E27FC236}">
                <a16:creationId xmlns:lc="http://schemas.openxmlformats.org/drawingml/2006/lockedCanvas" xmlns:a16="http://schemas.microsoft.com/office/drawing/2014/main" xmlns="" id="{493D3287-B9CF-4FD5-8DD0-C35CF51B6789}"/>
              </a:ext>
            </a:extLst>
          </p:cNvPr>
          <p:cNvSpPr txBox="1"/>
          <p:nvPr/>
        </p:nvSpPr>
        <p:spPr>
          <a:xfrm>
            <a:off x="718151" y="4990870"/>
            <a:ext cx="7676514" cy="923330"/>
          </a:xfrm>
          <a:prstGeom prst="rect">
            <a:avLst/>
          </a:prstGeom>
          <a:solidFill>
            <a:schemeClr val="tx1">
              <a:lumMod val="50000"/>
              <a:lumOff val="50000"/>
            </a:schemeClr>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EDI code is translated by each Market Participant’s system into a readable format.</a:t>
            </a:r>
          </a:p>
          <a:p>
            <a:pPr algn="ctr"/>
            <a:r>
              <a:rPr lang="en-US" dirty="0">
                <a:solidFill>
                  <a:schemeClr val="bg1"/>
                </a:solidFill>
              </a:rPr>
              <a:t>One does not have to know the code to understand the transaction</a:t>
            </a:r>
          </a:p>
        </p:txBody>
      </p:sp>
    </p:spTree>
    <p:extLst>
      <p:ext uri="{BB962C8B-B14F-4D97-AF65-F5344CB8AC3E}">
        <p14:creationId xmlns:p14="http://schemas.microsoft.com/office/powerpoint/2010/main" val="192780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5252FC9-8DEE-4F47-B0BD-6FC458BC909C}" type="datetime1">
              <a:rPr lang="en-US" smtClean="0"/>
              <a:t>9/4/2018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91</a:t>
            </a:fld>
            <a:endParaRPr lang="en-US" dirty="0"/>
          </a:p>
        </p:txBody>
      </p:sp>
      <p:sp>
        <p:nvSpPr>
          <p:cNvPr id="4" name="Title 3"/>
          <p:cNvSpPr>
            <a:spLocks noGrp="1"/>
          </p:cNvSpPr>
          <p:nvPr>
            <p:ph type="title"/>
          </p:nvPr>
        </p:nvSpPr>
        <p:spPr/>
        <p:txBody>
          <a:bodyPr>
            <a:normAutofit/>
          </a:bodyPr>
          <a:lstStyle/>
          <a:p>
            <a:r>
              <a:rPr lang="en-US" dirty="0" smtClean="0"/>
              <a:t>Checkpoint Question</a:t>
            </a:r>
            <a:endParaRPr lang="en-US" dirty="0"/>
          </a:p>
        </p:txBody>
      </p:sp>
      <p:sp>
        <p:nvSpPr>
          <p:cNvPr id="7" name="Content Placeholder 1">
            <a:extLst>
              <a:ext uri="{FF2B5EF4-FFF2-40B4-BE49-F238E27FC236}">
                <a16:creationId xmlns:a16="http://schemas.microsoft.com/office/drawing/2014/main" xmlns="" id="{1EFB95EA-9ECE-4124-B2E2-EA630B9863E8}"/>
              </a:ext>
            </a:extLst>
          </p:cNvPr>
          <p:cNvSpPr txBox="1">
            <a:spLocks/>
          </p:cNvSpPr>
          <p:nvPr/>
        </p:nvSpPr>
        <p:spPr>
          <a:xfrm>
            <a:off x="457200" y="1371600"/>
            <a:ext cx="8439150" cy="306705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Which transaction changes the meter and/or meter information? </a:t>
            </a:r>
            <a:endParaRPr lang="en-US" sz="2400" dirty="0" smtClean="0"/>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814_09</a:t>
            </a:r>
          </a:p>
          <a:p>
            <a:pPr marL="1097280" indent="-457200">
              <a:lnSpc>
                <a:spcPct val="100000"/>
              </a:lnSpc>
              <a:spcAft>
                <a:spcPts val="0"/>
              </a:spcAft>
              <a:buClr>
                <a:schemeClr val="accent1">
                  <a:lumMod val="75000"/>
                </a:schemeClr>
              </a:buClr>
              <a:buFont typeface="+mj-lt"/>
              <a:buAutoNum type="alphaLcParenR"/>
            </a:pPr>
            <a:r>
              <a:rPr lang="en-US" sz="2400" dirty="0" smtClean="0"/>
              <a:t>814_18</a:t>
            </a:r>
          </a:p>
          <a:p>
            <a:pPr marL="1097280" indent="-457200">
              <a:lnSpc>
                <a:spcPct val="100000"/>
              </a:lnSpc>
              <a:spcAft>
                <a:spcPts val="0"/>
              </a:spcAft>
              <a:buClr>
                <a:schemeClr val="accent1">
                  <a:lumMod val="75000"/>
                </a:schemeClr>
              </a:buClr>
              <a:buFont typeface="+mj-lt"/>
              <a:buAutoNum type="alphaLcParenR"/>
            </a:pPr>
            <a:r>
              <a:rPr lang="en-US" sz="2400" dirty="0" smtClean="0"/>
              <a:t>814_26</a:t>
            </a:r>
          </a:p>
          <a:p>
            <a:pPr marL="1097280" indent="-457200">
              <a:lnSpc>
                <a:spcPct val="100000"/>
              </a:lnSpc>
              <a:spcAft>
                <a:spcPts val="0"/>
              </a:spcAft>
              <a:buClr>
                <a:schemeClr val="accent1">
                  <a:lumMod val="75000"/>
                </a:schemeClr>
              </a:buClr>
              <a:buFont typeface="+mj-lt"/>
              <a:buAutoNum type="alphaLcParenR"/>
            </a:pPr>
            <a:r>
              <a:rPr lang="en-US" sz="2400" dirty="0" smtClean="0"/>
              <a:t>814_20</a:t>
            </a:r>
            <a:endParaRPr lang="en-US" sz="2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8589" y="3876675"/>
            <a:ext cx="441283" cy="441283"/>
          </a:xfrm>
          <a:prstGeom prst="rect">
            <a:avLst/>
          </a:prstGeom>
          <a:noFill/>
        </p:spPr>
      </p:pic>
      <p:sp>
        <p:nvSpPr>
          <p:cNvPr id="9" name="Rectangle 8"/>
          <p:cNvSpPr/>
          <p:nvPr/>
        </p:nvSpPr>
        <p:spPr>
          <a:xfrm>
            <a:off x="2648589" y="3719060"/>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815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4D5612E-18AC-4158-8DA2-BB92DC8802AC}" type="datetime1">
              <a:rPr lang="en-US" smtClean="0"/>
              <a:t>9/4/2018</a:t>
            </a:fld>
            <a:endParaRPr lang="en-US" dirty="0"/>
          </a:p>
        </p:txBody>
      </p:sp>
      <p:sp>
        <p:nvSpPr>
          <p:cNvPr id="8" name="Footer Placeholder 7"/>
          <p:cNvSpPr>
            <a:spLocks noGrp="1"/>
          </p:cNvSpPr>
          <p:nvPr>
            <p:ph type="ftr" sz="quarter" idx="11"/>
          </p:nvPr>
        </p:nvSpPr>
        <p:spPr/>
        <p:txBody>
          <a:bodyPr/>
          <a:lstStyle/>
          <a:p>
            <a:r>
              <a:rPr lang="en-US" smtClean="0"/>
              <a:t>TxSET</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92</a:t>
            </a:fld>
            <a:endParaRPr lang="en-US" dirty="0"/>
          </a:p>
        </p:txBody>
      </p:sp>
      <p:sp>
        <p:nvSpPr>
          <p:cNvPr id="7" name="Title 6"/>
          <p:cNvSpPr>
            <a:spLocks noGrp="1"/>
          </p:cNvSpPr>
          <p:nvPr>
            <p:ph type="title"/>
          </p:nvPr>
        </p:nvSpPr>
        <p:spPr/>
        <p:txBody>
          <a:bodyPr>
            <a:normAutofit/>
          </a:bodyPr>
          <a:lstStyle/>
          <a:p>
            <a:r>
              <a:rPr lang="en-US" dirty="0"/>
              <a:t>Checkpoint </a:t>
            </a:r>
            <a:r>
              <a:rPr lang="en-US" dirty="0" smtClean="0"/>
              <a:t>Exercise</a:t>
            </a:r>
            <a:endParaRPr lang="en-US" dirty="0"/>
          </a:p>
        </p:txBody>
      </p:sp>
      <p:sp>
        <p:nvSpPr>
          <p:cNvPr id="2" name="Content Placeholder 1">
            <a:extLst>
              <a:ext uri="{FF2B5EF4-FFF2-40B4-BE49-F238E27FC236}">
                <a16:creationId xmlns:a16="http://schemas.microsoft.com/office/drawing/2014/main" xmlns="" id="{2A71AAC2-F3E0-4F12-9008-63B2E0366EA9}"/>
              </a:ext>
            </a:extLst>
          </p:cNvPr>
          <p:cNvSpPr>
            <a:spLocks noGrp="1"/>
          </p:cNvSpPr>
          <p:nvPr>
            <p:ph sz="quarter" idx="4294967295"/>
          </p:nvPr>
        </p:nvSpPr>
        <p:spPr>
          <a:xfrm>
            <a:off x="457202" y="1371600"/>
            <a:ext cx="8315324" cy="3581400"/>
          </a:xfrm>
        </p:spPr>
        <p:txBody>
          <a:bodyPr>
            <a:normAutofit/>
          </a:bodyPr>
          <a:lstStyle/>
          <a:p>
            <a:pPr marL="0" indent="0">
              <a:lnSpc>
                <a:spcPct val="100000"/>
              </a:lnSpc>
              <a:spcBef>
                <a:spcPts val="0"/>
              </a:spcBef>
              <a:spcAft>
                <a:spcPts val="0"/>
              </a:spcAft>
              <a:buNone/>
            </a:pPr>
            <a:r>
              <a:rPr lang="en-US" dirty="0">
                <a:solidFill>
                  <a:schemeClr val="tx1"/>
                </a:solidFill>
              </a:rPr>
              <a:t>Provide each transaction </a:t>
            </a:r>
            <a:r>
              <a:rPr lang="en-US" dirty="0" smtClean="0">
                <a:solidFill>
                  <a:schemeClr val="tx1"/>
                </a:solidFill>
              </a:rPr>
              <a:t>number, </a:t>
            </a:r>
            <a:r>
              <a:rPr lang="en-US" dirty="0">
                <a:solidFill>
                  <a:schemeClr val="tx1"/>
                </a:solidFill>
              </a:rPr>
              <a:t>who the transaction is from and who it is going to, and at the </a:t>
            </a:r>
            <a:r>
              <a:rPr lang="en-US" dirty="0" smtClean="0">
                <a:solidFill>
                  <a:schemeClr val="tx1"/>
                </a:solidFill>
              </a:rPr>
              <a:t>end </a:t>
            </a:r>
            <a:r>
              <a:rPr lang="en-US" dirty="0">
                <a:solidFill>
                  <a:schemeClr val="tx1"/>
                </a:solidFill>
              </a:rPr>
              <a:t>who the REP of Record is from the scenario flow listed below</a:t>
            </a:r>
            <a:r>
              <a:rPr lang="en-US" dirty="0" smtClean="0">
                <a:solidFill>
                  <a:schemeClr val="tx1"/>
                </a:solidFill>
              </a:rPr>
              <a:t>.</a:t>
            </a:r>
          </a:p>
          <a:p>
            <a:pPr marL="0" indent="0">
              <a:lnSpc>
                <a:spcPct val="100000"/>
              </a:lnSpc>
              <a:spcBef>
                <a:spcPts val="0"/>
              </a:spcBef>
              <a:spcAft>
                <a:spcPts val="0"/>
              </a:spcAft>
              <a:buNone/>
            </a:pPr>
            <a:endParaRPr lang="en-US" dirty="0" smtClean="0">
              <a:solidFill>
                <a:schemeClr val="tx1"/>
              </a:solidFill>
            </a:endParaRPr>
          </a:p>
          <a:p>
            <a:pPr marL="0" indent="0">
              <a:lnSpc>
                <a:spcPct val="100000"/>
              </a:lnSpc>
              <a:spcBef>
                <a:spcPts val="0"/>
              </a:spcBef>
              <a:spcAft>
                <a:spcPts val="0"/>
              </a:spcAft>
              <a:buNone/>
            </a:pPr>
            <a:endParaRPr lang="en-US" dirty="0">
              <a:solidFill>
                <a:schemeClr val="tx1"/>
              </a:solidFill>
            </a:endParaRPr>
          </a:p>
          <a:p>
            <a:pPr marL="0" indent="0">
              <a:lnSpc>
                <a:spcPct val="100000"/>
              </a:lnSpc>
              <a:spcBef>
                <a:spcPts val="0"/>
              </a:spcBef>
              <a:spcAft>
                <a:spcPts val="0"/>
              </a:spcAft>
              <a:buNone/>
            </a:pPr>
            <a:endParaRPr lang="en-US" dirty="0" smtClean="0">
              <a:solidFill>
                <a:schemeClr val="tx1"/>
              </a:solidFill>
            </a:endParaRPr>
          </a:p>
          <a:p>
            <a:pPr marL="0" indent="0">
              <a:lnSpc>
                <a:spcPct val="100000"/>
              </a:lnSpc>
              <a:spcBef>
                <a:spcPts val="0"/>
              </a:spcBef>
              <a:spcAft>
                <a:spcPts val="0"/>
              </a:spcAft>
              <a:buNone/>
            </a:pPr>
            <a:endParaRPr lang="en-US" dirty="0">
              <a:solidFill>
                <a:schemeClr val="tx1"/>
              </a:solidFill>
            </a:endParaRPr>
          </a:p>
          <a:p>
            <a:pPr marL="0" indent="0" algn="ctr">
              <a:lnSpc>
                <a:spcPct val="100000"/>
              </a:lnSpc>
              <a:spcBef>
                <a:spcPts val="0"/>
              </a:spcBef>
              <a:spcAft>
                <a:spcPts val="0"/>
              </a:spcAft>
              <a:buNone/>
            </a:pPr>
            <a:r>
              <a:rPr lang="en-US" sz="2000" b="1" i="1" dirty="0">
                <a:solidFill>
                  <a:schemeClr val="accent1">
                    <a:lumMod val="75000"/>
                  </a:schemeClr>
                </a:solidFill>
              </a:rPr>
              <a:t>Customer </a:t>
            </a:r>
            <a:r>
              <a:rPr lang="en-US" sz="2000" b="1" i="1" dirty="0" smtClean="0">
                <a:solidFill>
                  <a:schemeClr val="accent1">
                    <a:lumMod val="75000"/>
                  </a:schemeClr>
                </a:solidFill>
              </a:rPr>
              <a:t>is moving and calls </a:t>
            </a:r>
            <a:r>
              <a:rPr lang="en-US" sz="2000" b="1" i="1" dirty="0">
                <a:solidFill>
                  <a:schemeClr val="accent1">
                    <a:lumMod val="75000"/>
                  </a:schemeClr>
                </a:solidFill>
              </a:rPr>
              <a:t>REP B </a:t>
            </a:r>
            <a:r>
              <a:rPr lang="en-US" sz="2000" b="1" i="1" dirty="0" smtClean="0">
                <a:solidFill>
                  <a:schemeClr val="accent1">
                    <a:lumMod val="75000"/>
                  </a:schemeClr>
                </a:solidFill>
              </a:rPr>
              <a:t>to start service at a new address and REP </a:t>
            </a:r>
            <a:r>
              <a:rPr lang="en-US" sz="2000" b="1" i="1" dirty="0">
                <a:solidFill>
                  <a:schemeClr val="accent1">
                    <a:lumMod val="75000"/>
                  </a:schemeClr>
                </a:solidFill>
              </a:rPr>
              <a:t>A is the current REP of Record at that </a:t>
            </a:r>
            <a:r>
              <a:rPr lang="en-US" sz="2000" b="1" i="1" dirty="0" smtClean="0">
                <a:solidFill>
                  <a:schemeClr val="accent1">
                    <a:lumMod val="75000"/>
                  </a:schemeClr>
                </a:solidFill>
              </a:rPr>
              <a:t>premise …</a:t>
            </a:r>
            <a:endParaRPr lang="en-US" dirty="0">
              <a:solidFill>
                <a:schemeClr val="accent1">
                  <a:lumMod val="75000"/>
                </a:schemeClr>
              </a:solidFill>
            </a:endParaRPr>
          </a:p>
        </p:txBody>
      </p:sp>
    </p:spTree>
    <p:extLst>
      <p:ext uri="{BB962C8B-B14F-4D97-AF65-F5344CB8AC3E}">
        <p14:creationId xmlns:p14="http://schemas.microsoft.com/office/powerpoint/2010/main" val="170466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503268" y="990599"/>
            <a:ext cx="2696642" cy="39319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anose="020B0604020202020204" pitchFamily="34" charset="0"/>
                <a:cs typeface="Arial" panose="020B0604020202020204" pitchFamily="34" charset="0"/>
              </a:rPr>
              <a:t>From</a:t>
            </a:r>
            <a:endParaRPr lang="en-US" sz="1600" b="1" dirty="0">
              <a:solidFill>
                <a:schemeClr val="tx1"/>
              </a:solidFill>
              <a:latin typeface="Arial" panose="020B0604020202020204" pitchFamily="34" charset="0"/>
              <a:cs typeface="Arial" panose="020B0604020202020204" pitchFamily="34" charset="0"/>
            </a:endParaRPr>
          </a:p>
        </p:txBody>
      </p:sp>
      <p:sp>
        <p:nvSpPr>
          <p:cNvPr id="60" name="Rectangle 59"/>
          <p:cNvSpPr/>
          <p:nvPr/>
        </p:nvSpPr>
        <p:spPr>
          <a:xfrm>
            <a:off x="6226654" y="990599"/>
            <a:ext cx="2688336" cy="39319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anose="020B0604020202020204" pitchFamily="34" charset="0"/>
                <a:cs typeface="Arial" panose="020B0604020202020204" pitchFamily="34" charset="0"/>
              </a:rPr>
              <a:t>To</a:t>
            </a:r>
            <a:endParaRPr lang="en-US" sz="1600" b="1" dirty="0">
              <a:solidFill>
                <a:schemeClr val="tx1"/>
              </a:solidFill>
              <a:latin typeface="Arial" panose="020B0604020202020204" pitchFamily="34" charset="0"/>
              <a:cs typeface="Arial" panose="020B0604020202020204" pitchFamily="34" charset="0"/>
            </a:endParaRPr>
          </a:p>
        </p:txBody>
      </p:sp>
      <p:sp>
        <p:nvSpPr>
          <p:cNvPr id="30" name="Title 29"/>
          <p:cNvSpPr>
            <a:spLocks noGrp="1"/>
          </p:cNvSpPr>
          <p:nvPr>
            <p:ph type="title"/>
          </p:nvPr>
        </p:nvSpPr>
        <p:spPr/>
        <p:txBody>
          <a:bodyPr/>
          <a:lstStyle/>
          <a:p>
            <a:r>
              <a:rPr lang="en-US" dirty="0"/>
              <a:t>Checkpoint </a:t>
            </a:r>
            <a:r>
              <a:rPr lang="en-US" dirty="0" smtClean="0"/>
              <a:t>Exercise</a:t>
            </a:r>
            <a:endParaRPr lang="en-US" dirty="0"/>
          </a:p>
        </p:txBody>
      </p:sp>
      <p:sp>
        <p:nvSpPr>
          <p:cNvPr id="3" name="Rectangle 2"/>
          <p:cNvSpPr/>
          <p:nvPr/>
        </p:nvSpPr>
        <p:spPr>
          <a:xfrm>
            <a:off x="2505047" y="1938189"/>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814_16</a:t>
            </a:r>
            <a:endParaRPr lang="en-US" sz="1600" dirty="0">
              <a:latin typeface="Arial" panose="020B0604020202020204" pitchFamily="34" charset="0"/>
              <a:cs typeface="Arial" panose="020B0604020202020204" pitchFamily="34" charset="0"/>
            </a:endParaRPr>
          </a:p>
        </p:txBody>
      </p:sp>
      <p:sp>
        <p:nvSpPr>
          <p:cNvPr id="4" name="Oval 3"/>
          <p:cNvSpPr/>
          <p:nvPr/>
        </p:nvSpPr>
        <p:spPr>
          <a:xfrm>
            <a:off x="5672077" y="1890797"/>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6386747" y="1889962"/>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505047" y="2649484"/>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814_03</a:t>
            </a:r>
            <a:endParaRPr lang="en-US" sz="1600" dirty="0">
              <a:latin typeface="Arial" panose="020B0604020202020204" pitchFamily="34" charset="0"/>
              <a:cs typeface="Arial" panose="020B0604020202020204" pitchFamily="34" charset="0"/>
            </a:endParaRPr>
          </a:p>
        </p:txBody>
      </p:sp>
      <p:sp>
        <p:nvSpPr>
          <p:cNvPr id="7" name="Oval 6"/>
          <p:cNvSpPr/>
          <p:nvPr/>
        </p:nvSpPr>
        <p:spPr>
          <a:xfrm>
            <a:off x="3758191" y="2628261"/>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7112760" y="2634813"/>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505047" y="3360779"/>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814_04</a:t>
            </a:r>
            <a:endParaRPr lang="en-US" sz="1600" dirty="0">
              <a:latin typeface="Arial" panose="020B0604020202020204" pitchFamily="34" charset="0"/>
              <a:cs typeface="Arial" panose="020B0604020202020204" pitchFamily="34" charset="0"/>
            </a:endParaRPr>
          </a:p>
        </p:txBody>
      </p:sp>
      <p:sp>
        <p:nvSpPr>
          <p:cNvPr id="10" name="Oval 9"/>
          <p:cNvSpPr/>
          <p:nvPr/>
        </p:nvSpPr>
        <p:spPr>
          <a:xfrm>
            <a:off x="4387719" y="3363026"/>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6386747" y="3357558"/>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2505047" y="4072074"/>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814_05</a:t>
            </a:r>
            <a:endParaRPr lang="en-US" sz="1600" dirty="0">
              <a:latin typeface="Arial" panose="020B0604020202020204" pitchFamily="34" charset="0"/>
              <a:cs typeface="Arial" panose="020B0604020202020204" pitchFamily="34" charset="0"/>
            </a:endParaRPr>
          </a:p>
        </p:txBody>
      </p:sp>
      <p:sp>
        <p:nvSpPr>
          <p:cNvPr id="13" name="Oval 12"/>
          <p:cNvSpPr/>
          <p:nvPr/>
        </p:nvSpPr>
        <p:spPr>
          <a:xfrm>
            <a:off x="3758191" y="4050851"/>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8345246" y="4050851"/>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2505047" y="4783369"/>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867_02</a:t>
            </a:r>
            <a:endParaRPr lang="en-US" sz="1600" dirty="0">
              <a:latin typeface="Arial" panose="020B0604020202020204" pitchFamily="34" charset="0"/>
              <a:cs typeface="Arial" panose="020B0604020202020204" pitchFamily="34" charset="0"/>
            </a:endParaRPr>
          </a:p>
        </p:txBody>
      </p:sp>
      <p:sp>
        <p:nvSpPr>
          <p:cNvPr id="16" name="Oval 15"/>
          <p:cNvSpPr/>
          <p:nvPr/>
        </p:nvSpPr>
        <p:spPr>
          <a:xfrm>
            <a:off x="4387073" y="4754226"/>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7" name="Oval 16"/>
          <p:cNvSpPr/>
          <p:nvPr/>
        </p:nvSpPr>
        <p:spPr>
          <a:xfrm>
            <a:off x="6386747" y="4762146"/>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8" name="Oval 17"/>
          <p:cNvSpPr/>
          <p:nvPr/>
        </p:nvSpPr>
        <p:spPr>
          <a:xfrm>
            <a:off x="3758191" y="4762146"/>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9" name="Oval 18"/>
          <p:cNvSpPr/>
          <p:nvPr/>
        </p:nvSpPr>
        <p:spPr>
          <a:xfrm>
            <a:off x="8349908" y="4762146"/>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20" name="Rectangle 19"/>
          <p:cNvSpPr/>
          <p:nvPr/>
        </p:nvSpPr>
        <p:spPr>
          <a:xfrm>
            <a:off x="2505047" y="5494663"/>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814_06</a:t>
            </a:r>
            <a:endParaRPr lang="en-US" sz="1600" dirty="0">
              <a:latin typeface="Arial" panose="020B0604020202020204" pitchFamily="34" charset="0"/>
              <a:cs typeface="Arial" panose="020B0604020202020204" pitchFamily="34" charset="0"/>
            </a:endParaRPr>
          </a:p>
        </p:txBody>
      </p:sp>
      <p:sp>
        <p:nvSpPr>
          <p:cNvPr id="21" name="Oval 20"/>
          <p:cNvSpPr/>
          <p:nvPr/>
        </p:nvSpPr>
        <p:spPr>
          <a:xfrm>
            <a:off x="3723273" y="5430093"/>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7715030" y="5430093"/>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142846" y="1742817"/>
            <a:ext cx="8991600" cy="4450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42847" y="1385637"/>
            <a:ext cx="2286000" cy="35718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cxnSp>
        <p:nvCxnSpPr>
          <p:cNvPr id="28" name="Straight Connector 27"/>
          <p:cNvCxnSpPr/>
          <p:nvPr/>
        </p:nvCxnSpPr>
        <p:spPr>
          <a:xfrm>
            <a:off x="6213911" y="990600"/>
            <a:ext cx="0" cy="4956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495647" y="990600"/>
            <a:ext cx="0" cy="4956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428847" y="1381901"/>
            <a:ext cx="0" cy="456550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4267200" y="1378208"/>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4878154" y="1378208"/>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6914931" y="1384829"/>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7570822" y="1378208"/>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142847" y="2457444"/>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142847" y="3167855"/>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142847" y="3884277"/>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142847" y="4587996"/>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142847" y="5301455"/>
            <a:ext cx="8763000" cy="0"/>
          </a:xfrm>
          <a:prstGeom prst="line">
            <a:avLst/>
          </a:prstGeom>
          <a:ln w="12700"/>
        </p:spPr>
        <p:style>
          <a:lnRef idx="1">
            <a:schemeClr val="dk1"/>
          </a:lnRef>
          <a:fillRef idx="0">
            <a:schemeClr val="dk1"/>
          </a:fillRef>
          <a:effectRef idx="0">
            <a:schemeClr val="dk1"/>
          </a:effectRef>
          <a:fontRef idx="minor">
            <a:schemeClr val="tx1"/>
          </a:fontRef>
        </p:style>
      </p:cxnSp>
      <p:sp>
        <p:nvSpPr>
          <p:cNvPr id="43" name="Rectangle 42"/>
          <p:cNvSpPr/>
          <p:nvPr/>
        </p:nvSpPr>
        <p:spPr>
          <a:xfrm>
            <a:off x="134390" y="1787426"/>
            <a:ext cx="2286000" cy="640080"/>
          </a:xfrm>
          <a:prstGeom prst="rect">
            <a:avLst/>
          </a:prstGeom>
        </p:spPr>
        <p:txBody>
          <a:bodyPr wrap="square" anchor="ctr">
            <a:noAutofit/>
          </a:bodyPr>
          <a:lstStyle/>
          <a:p>
            <a:r>
              <a:rPr lang="en-US" sz="1600" dirty="0" smtClean="0">
                <a:latin typeface="Arial" panose="020B0604020202020204" pitchFamily="34" charset="0"/>
                <a:cs typeface="Arial" panose="020B0604020202020204" pitchFamily="34" charset="0"/>
              </a:rPr>
              <a:t>Move In</a:t>
            </a:r>
            <a:endParaRPr lang="en-US" sz="1600" dirty="0">
              <a:latin typeface="Arial" panose="020B0604020202020204" pitchFamily="34" charset="0"/>
              <a:cs typeface="Arial" panose="020B0604020202020204" pitchFamily="34" charset="0"/>
            </a:endParaRPr>
          </a:p>
        </p:txBody>
      </p:sp>
      <p:sp>
        <p:nvSpPr>
          <p:cNvPr id="44" name="Rectangle 43"/>
          <p:cNvSpPr/>
          <p:nvPr/>
        </p:nvSpPr>
        <p:spPr>
          <a:xfrm>
            <a:off x="134390" y="2498721"/>
            <a:ext cx="2286000" cy="640080"/>
          </a:xfrm>
          <a:prstGeom prst="rect">
            <a:avLst/>
          </a:prstGeom>
        </p:spPr>
        <p:txBody>
          <a:bodyPr wrap="square" tIns="45720" bIns="45720" anchor="ctr">
            <a:noAutofit/>
          </a:bodyPr>
          <a:lstStyle/>
          <a:p>
            <a:r>
              <a:rPr lang="en-US" sz="1600" dirty="0" smtClean="0">
                <a:latin typeface="Arial" panose="020B0604020202020204" pitchFamily="34" charset="0"/>
                <a:cs typeface="Arial" panose="020B0604020202020204" pitchFamily="34" charset="0"/>
              </a:rPr>
              <a:t>Enrollment</a:t>
            </a:r>
          </a:p>
          <a:p>
            <a:r>
              <a:rPr lang="en-US" sz="1600" dirty="0" smtClean="0">
                <a:latin typeface="Arial" panose="020B0604020202020204" pitchFamily="34" charset="0"/>
                <a:cs typeface="Arial" panose="020B0604020202020204" pitchFamily="34" charset="0"/>
              </a:rPr>
              <a:t>Notification Request</a:t>
            </a:r>
            <a:endParaRPr lang="en-US" sz="1600" dirty="0">
              <a:latin typeface="Arial" panose="020B0604020202020204" pitchFamily="34" charset="0"/>
              <a:cs typeface="Arial" panose="020B0604020202020204" pitchFamily="34" charset="0"/>
            </a:endParaRPr>
          </a:p>
        </p:txBody>
      </p:sp>
      <p:sp>
        <p:nvSpPr>
          <p:cNvPr id="45" name="Rectangle 44"/>
          <p:cNvSpPr/>
          <p:nvPr/>
        </p:nvSpPr>
        <p:spPr>
          <a:xfrm>
            <a:off x="134390" y="3210016"/>
            <a:ext cx="2286000" cy="640080"/>
          </a:xfrm>
          <a:prstGeom prst="rect">
            <a:avLst/>
          </a:prstGeom>
        </p:spPr>
        <p:txBody>
          <a:bodyPr wrap="square" tIns="45720" bIns="45720" anchor="ctr">
            <a:noAutofit/>
          </a:bodyPr>
          <a:lstStyle/>
          <a:p>
            <a:r>
              <a:rPr lang="en-US" sz="1600" dirty="0" smtClean="0">
                <a:latin typeface="Arial" panose="020B0604020202020204" pitchFamily="34" charset="0"/>
                <a:cs typeface="Arial" panose="020B0604020202020204" pitchFamily="34" charset="0"/>
              </a:rPr>
              <a:t>Enrollment</a:t>
            </a:r>
          </a:p>
          <a:p>
            <a:r>
              <a:rPr lang="en-US" sz="1600" dirty="0" smtClean="0">
                <a:latin typeface="Arial" panose="020B0604020202020204" pitchFamily="34" charset="0"/>
                <a:cs typeface="Arial" panose="020B0604020202020204" pitchFamily="34" charset="0"/>
              </a:rPr>
              <a:t>Notification Response</a:t>
            </a:r>
            <a:endParaRPr lang="en-US" sz="1600" dirty="0">
              <a:latin typeface="Arial" panose="020B0604020202020204" pitchFamily="34" charset="0"/>
              <a:cs typeface="Arial" panose="020B0604020202020204" pitchFamily="34" charset="0"/>
            </a:endParaRPr>
          </a:p>
        </p:txBody>
      </p:sp>
      <p:sp>
        <p:nvSpPr>
          <p:cNvPr id="46" name="Rectangle 45"/>
          <p:cNvSpPr/>
          <p:nvPr/>
        </p:nvSpPr>
        <p:spPr>
          <a:xfrm>
            <a:off x="134390" y="3921311"/>
            <a:ext cx="2286000" cy="640080"/>
          </a:xfrm>
          <a:prstGeom prst="rect">
            <a:avLst/>
          </a:prstGeom>
        </p:spPr>
        <p:txBody>
          <a:bodyPr wrap="square" tIns="45720" bIns="45720" anchor="ctr">
            <a:noAutofit/>
          </a:bodyPr>
          <a:lstStyle/>
          <a:p>
            <a:r>
              <a:rPr lang="en-US" sz="1600" dirty="0" smtClean="0">
                <a:latin typeface="Arial" panose="020B0604020202020204" pitchFamily="34" charset="0"/>
                <a:cs typeface="Arial" panose="020B0604020202020204" pitchFamily="34" charset="0"/>
              </a:rPr>
              <a:t>CR Enrollment</a:t>
            </a:r>
          </a:p>
          <a:p>
            <a:r>
              <a:rPr lang="en-US" sz="1600" dirty="0" smtClean="0">
                <a:latin typeface="Arial" panose="020B0604020202020204" pitchFamily="34" charset="0"/>
                <a:cs typeface="Arial" panose="020B0604020202020204" pitchFamily="34" charset="0"/>
              </a:rPr>
              <a:t>Notification Response</a:t>
            </a:r>
            <a:endParaRPr lang="en-US" sz="1600" dirty="0">
              <a:latin typeface="Arial" panose="020B0604020202020204" pitchFamily="34" charset="0"/>
              <a:cs typeface="Arial" panose="020B0604020202020204" pitchFamily="34" charset="0"/>
            </a:endParaRPr>
          </a:p>
        </p:txBody>
      </p:sp>
      <p:sp>
        <p:nvSpPr>
          <p:cNvPr id="47" name="Rectangle 46"/>
          <p:cNvSpPr/>
          <p:nvPr/>
        </p:nvSpPr>
        <p:spPr>
          <a:xfrm>
            <a:off x="134390" y="4632606"/>
            <a:ext cx="2286000" cy="640080"/>
          </a:xfrm>
          <a:prstGeom prst="rect">
            <a:avLst/>
          </a:prstGeom>
        </p:spPr>
        <p:txBody>
          <a:bodyPr wrap="square" tIns="45720" bIns="45720" anchor="ctr">
            <a:noAutofit/>
          </a:bodyPr>
          <a:lstStyle/>
          <a:p>
            <a:r>
              <a:rPr lang="en-US" sz="1600" dirty="0" smtClean="0">
                <a:latin typeface="Arial" panose="020B0604020202020204" pitchFamily="34" charset="0"/>
                <a:cs typeface="Arial" panose="020B0604020202020204" pitchFamily="34" charset="0"/>
              </a:rPr>
              <a:t>Historical Usage</a:t>
            </a:r>
          </a:p>
          <a:p>
            <a:r>
              <a:rPr lang="en-US" sz="1600" dirty="0" smtClean="0">
                <a:latin typeface="Arial" panose="020B0604020202020204" pitchFamily="34" charset="0"/>
                <a:cs typeface="Arial" panose="020B0604020202020204" pitchFamily="34" charset="0"/>
              </a:rPr>
              <a:t>(If requested by REP)</a:t>
            </a:r>
            <a:endParaRPr lang="en-US" sz="1600" dirty="0">
              <a:latin typeface="Arial" panose="020B0604020202020204" pitchFamily="34" charset="0"/>
              <a:cs typeface="Arial" panose="020B0604020202020204" pitchFamily="34" charset="0"/>
            </a:endParaRPr>
          </a:p>
        </p:txBody>
      </p:sp>
      <p:sp>
        <p:nvSpPr>
          <p:cNvPr id="48" name="Rectangle 47"/>
          <p:cNvSpPr/>
          <p:nvPr/>
        </p:nvSpPr>
        <p:spPr>
          <a:xfrm>
            <a:off x="134390" y="5343900"/>
            <a:ext cx="2286000" cy="640080"/>
          </a:xfrm>
          <a:prstGeom prst="rect">
            <a:avLst/>
          </a:prstGeom>
        </p:spPr>
        <p:txBody>
          <a:bodyPr wrap="square" tIns="45720" bIns="45720" anchor="ctr">
            <a:noAutofit/>
          </a:bodyPr>
          <a:lstStyle/>
          <a:p>
            <a:r>
              <a:rPr lang="en-US" sz="1600" dirty="0" smtClean="0">
                <a:latin typeface="Arial" panose="020B0604020202020204" pitchFamily="34" charset="0"/>
                <a:cs typeface="Arial" panose="020B0604020202020204" pitchFamily="34" charset="0"/>
              </a:rPr>
              <a:t>Loss Notification</a:t>
            </a:r>
            <a:endParaRPr lang="en-US" sz="1600" dirty="0">
              <a:latin typeface="Arial" panose="020B0604020202020204" pitchFamily="34" charset="0"/>
              <a:cs typeface="Arial" panose="020B0604020202020204" pitchFamily="34" charset="0"/>
            </a:endParaRPr>
          </a:p>
        </p:txBody>
      </p:sp>
      <p:sp>
        <p:nvSpPr>
          <p:cNvPr id="49" name="Rectangle 48"/>
          <p:cNvSpPr/>
          <p:nvPr/>
        </p:nvSpPr>
        <p:spPr>
          <a:xfrm>
            <a:off x="134390" y="1378452"/>
            <a:ext cx="8771457" cy="365760"/>
          </a:xfrm>
          <a:prstGeom prst="rect">
            <a:avLst/>
          </a:prstGeom>
          <a:ln w="12700">
            <a:solidFill>
              <a:schemeClr val="tx1"/>
            </a:solidFill>
          </a:ln>
        </p:spPr>
        <p:txBody>
          <a:bodyPr wrap="square" tIns="91440" rIns="91440" bIns="91440" anchor="ctr">
            <a:noAutofit/>
          </a:bodyPr>
          <a:lstStyle/>
          <a:p>
            <a:r>
              <a:rPr lang="en-US" sz="1600" dirty="0" smtClean="0">
                <a:latin typeface="Arial" panose="020B0604020202020204" pitchFamily="34" charset="0"/>
                <a:cs typeface="Arial" panose="020B0604020202020204" pitchFamily="34" charset="0"/>
              </a:rPr>
              <a:t>Transaction Type</a:t>
            </a:r>
            <a:endParaRPr lang="en-US" sz="1600" dirty="0">
              <a:latin typeface="Arial" panose="020B0604020202020204" pitchFamily="34" charset="0"/>
              <a:cs typeface="Arial" panose="020B0604020202020204" pitchFamily="34" charset="0"/>
            </a:endParaRPr>
          </a:p>
        </p:txBody>
      </p:sp>
      <p:sp>
        <p:nvSpPr>
          <p:cNvPr id="50" name="Rectangle 49"/>
          <p:cNvSpPr/>
          <p:nvPr/>
        </p:nvSpPr>
        <p:spPr>
          <a:xfrm>
            <a:off x="3502293" y="1381901"/>
            <a:ext cx="822960" cy="36576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ERCOT</a:t>
            </a:r>
            <a:endParaRPr lang="en-US" sz="1400" b="1" dirty="0">
              <a:latin typeface="Arial" panose="020B0604020202020204" pitchFamily="34" charset="0"/>
              <a:cs typeface="Arial" panose="020B0604020202020204" pitchFamily="34" charset="0"/>
            </a:endParaRPr>
          </a:p>
        </p:txBody>
      </p:sp>
      <p:sp>
        <p:nvSpPr>
          <p:cNvPr id="51" name="Rectangle 50"/>
          <p:cNvSpPr/>
          <p:nvPr/>
        </p:nvSpPr>
        <p:spPr>
          <a:xfrm>
            <a:off x="4164273" y="1397806"/>
            <a:ext cx="822960" cy="36576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TDSP</a:t>
            </a:r>
            <a:endParaRPr lang="en-US" sz="1400" b="1" dirty="0">
              <a:latin typeface="Arial" panose="020B0604020202020204" pitchFamily="34" charset="0"/>
              <a:cs typeface="Arial" panose="020B0604020202020204" pitchFamily="34" charset="0"/>
            </a:endParaRPr>
          </a:p>
        </p:txBody>
      </p:sp>
      <p:sp>
        <p:nvSpPr>
          <p:cNvPr id="52" name="Rectangle 51"/>
          <p:cNvSpPr/>
          <p:nvPr/>
        </p:nvSpPr>
        <p:spPr>
          <a:xfrm>
            <a:off x="4810316" y="1384829"/>
            <a:ext cx="822960" cy="40011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REP A</a:t>
            </a:r>
            <a:endParaRPr lang="en-US" sz="1400" b="1" dirty="0">
              <a:latin typeface="Arial" panose="020B0604020202020204" pitchFamily="34" charset="0"/>
              <a:cs typeface="Arial" panose="020B0604020202020204" pitchFamily="34" charset="0"/>
            </a:endParaRPr>
          </a:p>
        </p:txBody>
      </p:sp>
      <p:sp>
        <p:nvSpPr>
          <p:cNvPr id="57" name="Rectangle 56"/>
          <p:cNvSpPr/>
          <p:nvPr/>
        </p:nvSpPr>
        <p:spPr>
          <a:xfrm>
            <a:off x="6165767" y="1400316"/>
            <a:ext cx="822960" cy="36576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ERCOT</a:t>
            </a:r>
            <a:endParaRPr lang="en-US" sz="1400" b="1" dirty="0">
              <a:latin typeface="Arial" panose="020B0604020202020204" pitchFamily="34" charset="0"/>
              <a:cs typeface="Arial" panose="020B0604020202020204" pitchFamily="34" charset="0"/>
            </a:endParaRPr>
          </a:p>
        </p:txBody>
      </p:sp>
      <p:sp>
        <p:nvSpPr>
          <p:cNvPr id="58" name="Rectangle 57"/>
          <p:cNvSpPr/>
          <p:nvPr/>
        </p:nvSpPr>
        <p:spPr>
          <a:xfrm>
            <a:off x="6813619" y="1409093"/>
            <a:ext cx="822960" cy="36576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TDSP</a:t>
            </a:r>
            <a:endParaRPr lang="en-US" sz="1400" b="1" dirty="0">
              <a:latin typeface="Arial" panose="020B0604020202020204" pitchFamily="34" charset="0"/>
              <a:cs typeface="Arial" panose="020B0604020202020204" pitchFamily="34" charset="0"/>
            </a:endParaRPr>
          </a:p>
        </p:txBody>
      </p:sp>
      <p:sp>
        <p:nvSpPr>
          <p:cNvPr id="59" name="Rectangle 58"/>
          <p:cNvSpPr/>
          <p:nvPr/>
        </p:nvSpPr>
        <p:spPr>
          <a:xfrm>
            <a:off x="8128928" y="1374286"/>
            <a:ext cx="822960" cy="40011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REP B</a:t>
            </a:r>
            <a:endParaRPr lang="en-US" sz="1400" b="1" dirty="0">
              <a:latin typeface="Arial" panose="020B0604020202020204" pitchFamily="34" charset="0"/>
              <a:cs typeface="Arial" panose="020B0604020202020204" pitchFamily="34" charset="0"/>
            </a:endParaRPr>
          </a:p>
        </p:txBody>
      </p:sp>
      <p:sp>
        <p:nvSpPr>
          <p:cNvPr id="55" name="Rectangle 54"/>
          <p:cNvSpPr/>
          <p:nvPr/>
        </p:nvSpPr>
        <p:spPr>
          <a:xfrm>
            <a:off x="5475235" y="1401178"/>
            <a:ext cx="822960" cy="40011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REP B</a:t>
            </a:r>
            <a:endParaRPr lang="en-US" sz="1400" b="1" dirty="0">
              <a:latin typeface="Arial" panose="020B0604020202020204" pitchFamily="34" charset="0"/>
              <a:cs typeface="Arial" panose="020B0604020202020204" pitchFamily="34" charset="0"/>
            </a:endParaRPr>
          </a:p>
        </p:txBody>
      </p:sp>
      <p:cxnSp>
        <p:nvCxnSpPr>
          <p:cNvPr id="56" name="Straight Connector 55"/>
          <p:cNvCxnSpPr/>
          <p:nvPr/>
        </p:nvCxnSpPr>
        <p:spPr>
          <a:xfrm>
            <a:off x="5562600" y="1371290"/>
            <a:ext cx="0" cy="4568440"/>
          </a:xfrm>
          <a:prstGeom prst="line">
            <a:avLst/>
          </a:prstGeom>
          <a:ln w="12700"/>
        </p:spPr>
        <p:style>
          <a:lnRef idx="1">
            <a:schemeClr val="dk1"/>
          </a:lnRef>
          <a:fillRef idx="0">
            <a:schemeClr val="dk1"/>
          </a:fillRef>
          <a:effectRef idx="0">
            <a:schemeClr val="dk1"/>
          </a:effectRef>
          <a:fontRef idx="minor">
            <a:schemeClr val="tx1"/>
          </a:fontRef>
        </p:style>
      </p:cxnSp>
      <p:sp>
        <p:nvSpPr>
          <p:cNvPr id="61" name="Rectangle 60"/>
          <p:cNvSpPr/>
          <p:nvPr/>
        </p:nvSpPr>
        <p:spPr>
          <a:xfrm>
            <a:off x="7481139" y="1383576"/>
            <a:ext cx="822960" cy="40011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REP A</a:t>
            </a:r>
            <a:endParaRPr lang="en-US" sz="1400" b="1" dirty="0">
              <a:latin typeface="Arial" panose="020B0604020202020204" pitchFamily="34" charset="0"/>
              <a:cs typeface="Arial" panose="020B0604020202020204" pitchFamily="34" charset="0"/>
            </a:endParaRPr>
          </a:p>
        </p:txBody>
      </p:sp>
      <p:cxnSp>
        <p:nvCxnSpPr>
          <p:cNvPr id="62" name="Straight Connector 61"/>
          <p:cNvCxnSpPr/>
          <p:nvPr/>
        </p:nvCxnSpPr>
        <p:spPr>
          <a:xfrm>
            <a:off x="8229600" y="1384829"/>
            <a:ext cx="0" cy="4568440"/>
          </a:xfrm>
          <a:prstGeom prst="line">
            <a:avLst/>
          </a:prstGeom>
          <a:ln w="12700"/>
        </p:spPr>
        <p:style>
          <a:lnRef idx="1">
            <a:schemeClr val="dk1"/>
          </a:lnRef>
          <a:fillRef idx="0">
            <a:schemeClr val="dk1"/>
          </a:fillRef>
          <a:effectRef idx="0">
            <a:schemeClr val="dk1"/>
          </a:effectRef>
          <a:fontRef idx="minor">
            <a:schemeClr val="tx1"/>
          </a:fontRef>
        </p:style>
      </p:cxnSp>
      <p:sp>
        <p:nvSpPr>
          <p:cNvPr id="2" name="Date Placeholder 1"/>
          <p:cNvSpPr>
            <a:spLocks noGrp="1"/>
          </p:cNvSpPr>
          <p:nvPr>
            <p:ph type="dt" sz="half" idx="10"/>
          </p:nvPr>
        </p:nvSpPr>
        <p:spPr/>
        <p:txBody>
          <a:bodyPr/>
          <a:lstStyle/>
          <a:p>
            <a:fld id="{8953141B-6C24-42CB-898C-D9ED776D66B8}" type="datetime1">
              <a:rPr lang="en-US" smtClean="0"/>
              <a:t>9/4/2018</a:t>
            </a:fld>
            <a:endParaRPr lang="en-US" dirty="0"/>
          </a:p>
        </p:txBody>
      </p:sp>
      <p:sp>
        <p:nvSpPr>
          <p:cNvPr id="23" name="Footer Placeholder 22"/>
          <p:cNvSpPr>
            <a:spLocks noGrp="1"/>
          </p:cNvSpPr>
          <p:nvPr>
            <p:ph type="ftr" sz="quarter" idx="11"/>
          </p:nvPr>
        </p:nvSpPr>
        <p:spPr/>
        <p:txBody>
          <a:bodyPr/>
          <a:lstStyle/>
          <a:p>
            <a:r>
              <a:rPr lang="en-US" smtClean="0"/>
              <a:t>TxSET</a:t>
            </a:r>
            <a:endParaRPr lang="en-US" dirty="0"/>
          </a:p>
        </p:txBody>
      </p:sp>
      <p:sp>
        <p:nvSpPr>
          <p:cNvPr id="24" name="Slide Number Placeholder 23"/>
          <p:cNvSpPr>
            <a:spLocks noGrp="1"/>
          </p:cNvSpPr>
          <p:nvPr>
            <p:ph type="sldNum" sz="quarter" idx="12"/>
          </p:nvPr>
        </p:nvSpPr>
        <p:spPr/>
        <p:txBody>
          <a:bodyPr/>
          <a:lstStyle/>
          <a:p>
            <a:fld id="{D57F1E4F-1CFF-5643-939E-02111984F565}" type="slidenum">
              <a:rPr lang="en-US" smtClean="0"/>
              <a:pPr/>
              <a:t>93</a:t>
            </a:fld>
            <a:endParaRPr lang="en-US" dirty="0"/>
          </a:p>
        </p:txBody>
      </p:sp>
      <p:sp>
        <p:nvSpPr>
          <p:cNvPr id="63" name="Rectangle 62"/>
          <p:cNvSpPr/>
          <p:nvPr/>
        </p:nvSpPr>
        <p:spPr>
          <a:xfrm>
            <a:off x="2428847" y="1379220"/>
            <a:ext cx="1059180" cy="366929"/>
          </a:xfrm>
          <a:prstGeom prst="rect">
            <a:avLst/>
          </a:prstGeom>
          <a:solidFill>
            <a:srgbClr val="CCCCCC"/>
          </a:solidFill>
          <a:ln w="12700">
            <a:solidFill>
              <a:schemeClr val="tx1"/>
            </a:solidFill>
          </a:ln>
        </p:spPr>
        <p:txBody>
          <a:bodyPr wrap="square" tIns="91440" rIns="91440" bIns="91440" anchor="ctr">
            <a:noAutofit/>
          </a:bodyPr>
          <a:lstStyle/>
          <a:p>
            <a:r>
              <a:rPr lang="en-US" sz="1600" dirty="0" smtClean="0">
                <a:latin typeface="Arial" panose="020B0604020202020204" pitchFamily="34" charset="0"/>
                <a:cs typeface="Arial" panose="020B0604020202020204" pitchFamily="34" charset="0"/>
              </a:rPr>
              <a:t>Trans #</a:t>
            </a:r>
            <a:endParaRPr lang="en-US" sz="1600" dirty="0">
              <a:latin typeface="Arial" panose="020B0604020202020204" pitchFamily="34" charset="0"/>
              <a:cs typeface="Arial" panose="020B0604020202020204" pitchFamily="34" charset="0"/>
            </a:endParaRPr>
          </a:p>
        </p:txBody>
      </p:sp>
      <p:cxnSp>
        <p:nvCxnSpPr>
          <p:cNvPr id="64" name="Straight Connector 63"/>
          <p:cNvCxnSpPr/>
          <p:nvPr/>
        </p:nvCxnSpPr>
        <p:spPr>
          <a:xfrm>
            <a:off x="142847" y="5958824"/>
            <a:ext cx="8763000"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2896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5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5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5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50"/>
                                        <p:tgtEl>
                                          <p:spTgt spid="6"/>
                                        </p:tgtEl>
                                      </p:cBhvr>
                                    </p:animEffect>
                                  </p:childTnLst>
                                </p:cTn>
                              </p:par>
                              <p:par>
                                <p:cTn id="27" presetID="9" presetClass="emph" presetSubtype="0" grpId="1" nodeType="withEffect">
                                  <p:stCondLst>
                                    <p:cond delay="0"/>
                                  </p:stCondLst>
                                  <p:childTnLst>
                                    <p:set>
                                      <p:cBhvr rctx="PPT">
                                        <p:cTn id="28" dur="indefinite"/>
                                        <p:tgtEl>
                                          <p:spTgt spid="4"/>
                                        </p:tgtEl>
                                        <p:attrNameLst>
                                          <p:attrName>style.opacity</p:attrName>
                                        </p:attrNameLst>
                                      </p:cBhvr>
                                      <p:to>
                                        <p:strVal val="0.25"/>
                                      </p:to>
                                    </p:set>
                                    <p:animEffect filter="image" prLst="opacity: 0.25">
                                      <p:cBhvr rctx="IE">
                                        <p:cTn id="29" dur="indefinite"/>
                                        <p:tgtEl>
                                          <p:spTgt spid="4"/>
                                        </p:tgtEl>
                                      </p:cBhvr>
                                    </p:animEffect>
                                  </p:childTnLst>
                                </p:cTn>
                              </p:par>
                              <p:par>
                                <p:cTn id="30" presetID="9" presetClass="emph" presetSubtype="0" grpId="1" nodeType="withEffect">
                                  <p:stCondLst>
                                    <p:cond delay="0"/>
                                  </p:stCondLst>
                                  <p:childTnLst>
                                    <p:set>
                                      <p:cBhvr rctx="PPT">
                                        <p:cTn id="31" dur="indefinite"/>
                                        <p:tgtEl>
                                          <p:spTgt spid="5"/>
                                        </p:tgtEl>
                                        <p:attrNameLst>
                                          <p:attrName>style.opacity</p:attrName>
                                        </p:attrNameLst>
                                      </p:cBhvr>
                                      <p:to>
                                        <p:strVal val="0.25"/>
                                      </p:to>
                                    </p:set>
                                    <p:animEffect filter="image" prLst="opacity: 0.25">
                                      <p:cBhvr rctx="IE">
                                        <p:cTn id="32" dur="indefinite"/>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5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25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50"/>
                                        <p:tgtEl>
                                          <p:spTgt spid="9"/>
                                        </p:tgtEl>
                                      </p:cBhvr>
                                    </p:animEffect>
                                  </p:childTnLst>
                                </p:cTn>
                              </p:par>
                              <p:par>
                                <p:cTn id="48" presetID="9" presetClass="emph" presetSubtype="0" grpId="1" nodeType="withEffect">
                                  <p:stCondLst>
                                    <p:cond delay="0"/>
                                  </p:stCondLst>
                                  <p:childTnLst>
                                    <p:set>
                                      <p:cBhvr rctx="PPT">
                                        <p:cTn id="49" dur="indefinite"/>
                                        <p:tgtEl>
                                          <p:spTgt spid="7"/>
                                        </p:tgtEl>
                                        <p:attrNameLst>
                                          <p:attrName>style.opacity</p:attrName>
                                        </p:attrNameLst>
                                      </p:cBhvr>
                                      <p:to>
                                        <p:strVal val="0.25"/>
                                      </p:to>
                                    </p:set>
                                    <p:animEffect filter="image" prLst="opacity: 0.25">
                                      <p:cBhvr rctx="IE">
                                        <p:cTn id="50" dur="indefinite"/>
                                        <p:tgtEl>
                                          <p:spTgt spid="7"/>
                                        </p:tgtEl>
                                      </p:cBhvr>
                                    </p:animEffect>
                                  </p:childTnLst>
                                </p:cTn>
                              </p:par>
                              <p:par>
                                <p:cTn id="51" presetID="9" presetClass="emph" presetSubtype="0" grpId="1" nodeType="withEffect">
                                  <p:stCondLst>
                                    <p:cond delay="0"/>
                                  </p:stCondLst>
                                  <p:childTnLst>
                                    <p:set>
                                      <p:cBhvr rctx="PPT">
                                        <p:cTn id="52" dur="indefinite"/>
                                        <p:tgtEl>
                                          <p:spTgt spid="8"/>
                                        </p:tgtEl>
                                        <p:attrNameLst>
                                          <p:attrName>style.opacity</p:attrName>
                                        </p:attrNameLst>
                                      </p:cBhvr>
                                      <p:to>
                                        <p:strVal val="0.25"/>
                                      </p:to>
                                    </p:set>
                                    <p:animEffect filter="image" prLst="opacity: 0.25">
                                      <p:cBhvr rctx="IE">
                                        <p:cTn id="53" dur="indefinite"/>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25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25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250"/>
                                        <p:tgtEl>
                                          <p:spTgt spid="12"/>
                                        </p:tgtEl>
                                      </p:cBhvr>
                                    </p:animEffect>
                                  </p:childTnLst>
                                </p:cTn>
                              </p:par>
                              <p:par>
                                <p:cTn id="69" presetID="9" presetClass="emph" presetSubtype="0" grpId="1" nodeType="withEffect">
                                  <p:stCondLst>
                                    <p:cond delay="0"/>
                                  </p:stCondLst>
                                  <p:childTnLst>
                                    <p:set>
                                      <p:cBhvr rctx="PPT">
                                        <p:cTn id="70" dur="indefinite"/>
                                        <p:tgtEl>
                                          <p:spTgt spid="10"/>
                                        </p:tgtEl>
                                        <p:attrNameLst>
                                          <p:attrName>style.opacity</p:attrName>
                                        </p:attrNameLst>
                                      </p:cBhvr>
                                      <p:to>
                                        <p:strVal val="0.25"/>
                                      </p:to>
                                    </p:set>
                                    <p:animEffect filter="image" prLst="opacity: 0.25">
                                      <p:cBhvr rctx="IE">
                                        <p:cTn id="71" dur="indefinite"/>
                                        <p:tgtEl>
                                          <p:spTgt spid="10"/>
                                        </p:tgtEl>
                                      </p:cBhvr>
                                    </p:animEffect>
                                  </p:childTnLst>
                                </p:cTn>
                              </p:par>
                              <p:par>
                                <p:cTn id="72" presetID="9" presetClass="emph" presetSubtype="0" grpId="1" nodeType="withEffect">
                                  <p:stCondLst>
                                    <p:cond delay="0"/>
                                  </p:stCondLst>
                                  <p:childTnLst>
                                    <p:set>
                                      <p:cBhvr rctx="PPT">
                                        <p:cTn id="73" dur="indefinite"/>
                                        <p:tgtEl>
                                          <p:spTgt spid="11"/>
                                        </p:tgtEl>
                                        <p:attrNameLst>
                                          <p:attrName>style.opacity</p:attrName>
                                        </p:attrNameLst>
                                      </p:cBhvr>
                                      <p:to>
                                        <p:strVal val="0.25"/>
                                      </p:to>
                                    </p:set>
                                    <p:animEffect filter="image" prLst="opacity: 0.25">
                                      <p:cBhvr rctx="IE">
                                        <p:cTn id="74" dur="indefinite"/>
                                        <p:tgtEl>
                                          <p:spTgt spid="1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250"/>
                                        <p:tgtEl>
                                          <p:spTgt spid="1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250"/>
                                        <p:tgtEl>
                                          <p:spTgt spid="14"/>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250"/>
                                        <p:tgtEl>
                                          <p:spTgt spid="15"/>
                                        </p:tgtEl>
                                      </p:cBhvr>
                                    </p:animEffect>
                                  </p:childTnLst>
                                </p:cTn>
                              </p:par>
                              <p:par>
                                <p:cTn id="90" presetID="9" presetClass="emph" presetSubtype="0" grpId="1" nodeType="withEffect">
                                  <p:stCondLst>
                                    <p:cond delay="0"/>
                                  </p:stCondLst>
                                  <p:childTnLst>
                                    <p:set>
                                      <p:cBhvr rctx="PPT">
                                        <p:cTn id="91" dur="indefinite"/>
                                        <p:tgtEl>
                                          <p:spTgt spid="13"/>
                                        </p:tgtEl>
                                        <p:attrNameLst>
                                          <p:attrName>style.opacity</p:attrName>
                                        </p:attrNameLst>
                                      </p:cBhvr>
                                      <p:to>
                                        <p:strVal val="0.25"/>
                                      </p:to>
                                    </p:set>
                                    <p:animEffect filter="image" prLst="opacity: 0.25">
                                      <p:cBhvr rctx="IE">
                                        <p:cTn id="92" dur="indefinite"/>
                                        <p:tgtEl>
                                          <p:spTgt spid="13"/>
                                        </p:tgtEl>
                                      </p:cBhvr>
                                    </p:animEffect>
                                  </p:childTnLst>
                                </p:cTn>
                              </p:par>
                              <p:par>
                                <p:cTn id="93" presetID="9" presetClass="emph" presetSubtype="0" grpId="1" nodeType="withEffect">
                                  <p:stCondLst>
                                    <p:cond delay="0"/>
                                  </p:stCondLst>
                                  <p:childTnLst>
                                    <p:set>
                                      <p:cBhvr rctx="PPT">
                                        <p:cTn id="94" dur="indefinite"/>
                                        <p:tgtEl>
                                          <p:spTgt spid="14"/>
                                        </p:tgtEl>
                                        <p:attrNameLst>
                                          <p:attrName>style.opacity</p:attrName>
                                        </p:attrNameLst>
                                      </p:cBhvr>
                                      <p:to>
                                        <p:strVal val="0.25"/>
                                      </p:to>
                                    </p:set>
                                    <p:animEffect filter="image" prLst="opacity: 0.25">
                                      <p:cBhvr rctx="IE">
                                        <p:cTn id="95" dur="indefinite"/>
                                        <p:tgtEl>
                                          <p:spTgt spid="14"/>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fade">
                                      <p:cBhvr>
                                        <p:cTn id="100" dur="250"/>
                                        <p:tgtEl>
                                          <p:spTgt spid="16"/>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250"/>
                                        <p:tgtEl>
                                          <p:spTgt spid="17"/>
                                        </p:tgtEl>
                                      </p:cBhvr>
                                    </p:animEffect>
                                  </p:childTnLst>
                                </p:cTn>
                              </p:par>
                            </p:childTnLst>
                          </p:cTn>
                        </p:par>
                      </p:childTnLst>
                    </p:cTn>
                  </p:par>
                  <p:par>
                    <p:cTn id="106" fill="hold">
                      <p:stCondLst>
                        <p:cond delay="indefinite"/>
                      </p:stCondLst>
                      <p:childTnLst>
                        <p:par>
                          <p:cTn id="107" fill="hold">
                            <p:stCondLst>
                              <p:cond delay="0"/>
                            </p:stCondLst>
                            <p:childTnLst>
                              <p:par>
                                <p:cTn id="108" presetID="9" presetClass="emph" presetSubtype="0" grpId="1" nodeType="clickEffect">
                                  <p:stCondLst>
                                    <p:cond delay="0"/>
                                  </p:stCondLst>
                                  <p:childTnLst>
                                    <p:set>
                                      <p:cBhvr rctx="PPT">
                                        <p:cTn id="109" dur="indefinite"/>
                                        <p:tgtEl>
                                          <p:spTgt spid="16"/>
                                        </p:tgtEl>
                                        <p:attrNameLst>
                                          <p:attrName>style.opacity</p:attrName>
                                        </p:attrNameLst>
                                      </p:cBhvr>
                                      <p:to>
                                        <p:strVal val="0.25"/>
                                      </p:to>
                                    </p:set>
                                    <p:animEffect filter="image" prLst="opacity: 0.25">
                                      <p:cBhvr rctx="IE">
                                        <p:cTn id="110" dur="indefinite"/>
                                        <p:tgtEl>
                                          <p:spTgt spid="1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fade">
                                      <p:cBhvr>
                                        <p:cTn id="113" dur="250"/>
                                        <p:tgtEl>
                                          <p:spTgt spid="18"/>
                                        </p:tgtEl>
                                      </p:cBhvr>
                                    </p:animEffect>
                                  </p:childTnLst>
                                </p:cTn>
                              </p:par>
                              <p:par>
                                <p:cTn id="114" presetID="9" presetClass="emph" presetSubtype="0" grpId="1" nodeType="withEffect">
                                  <p:stCondLst>
                                    <p:cond delay="0"/>
                                  </p:stCondLst>
                                  <p:childTnLst>
                                    <p:set>
                                      <p:cBhvr rctx="PPT">
                                        <p:cTn id="115" dur="indefinite"/>
                                        <p:tgtEl>
                                          <p:spTgt spid="17"/>
                                        </p:tgtEl>
                                        <p:attrNameLst>
                                          <p:attrName>style.opacity</p:attrName>
                                        </p:attrNameLst>
                                      </p:cBhvr>
                                      <p:to>
                                        <p:strVal val="0.25"/>
                                      </p:to>
                                    </p:set>
                                    <p:animEffect filter="image" prLst="opacity: 0.25">
                                      <p:cBhvr rctx="IE">
                                        <p:cTn id="116" dur="indefinite"/>
                                        <p:tgtEl>
                                          <p:spTgt spid="17"/>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19"/>
                                        </p:tgtEl>
                                        <p:attrNameLst>
                                          <p:attrName>style.visibility</p:attrName>
                                        </p:attrNameLst>
                                      </p:cBhvr>
                                      <p:to>
                                        <p:strVal val="visible"/>
                                      </p:to>
                                    </p:set>
                                    <p:animEffect transition="in" filter="fade">
                                      <p:cBhvr>
                                        <p:cTn id="121" dur="250"/>
                                        <p:tgtEl>
                                          <p:spTgt spid="19"/>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20"/>
                                        </p:tgtEl>
                                        <p:attrNameLst>
                                          <p:attrName>style.visibility</p:attrName>
                                        </p:attrNameLst>
                                      </p:cBhvr>
                                      <p:to>
                                        <p:strVal val="visible"/>
                                      </p:to>
                                    </p:set>
                                    <p:animEffect transition="in" filter="fade">
                                      <p:cBhvr>
                                        <p:cTn id="126" dur="250"/>
                                        <p:tgtEl>
                                          <p:spTgt spid="20"/>
                                        </p:tgtEl>
                                      </p:cBhvr>
                                    </p:animEffect>
                                  </p:childTnLst>
                                </p:cTn>
                              </p:par>
                              <p:par>
                                <p:cTn id="127" presetID="9" presetClass="emph" presetSubtype="0" grpId="1" nodeType="withEffect">
                                  <p:stCondLst>
                                    <p:cond delay="0"/>
                                  </p:stCondLst>
                                  <p:childTnLst>
                                    <p:set>
                                      <p:cBhvr rctx="PPT">
                                        <p:cTn id="128" dur="indefinite"/>
                                        <p:tgtEl>
                                          <p:spTgt spid="18"/>
                                        </p:tgtEl>
                                        <p:attrNameLst>
                                          <p:attrName>style.opacity</p:attrName>
                                        </p:attrNameLst>
                                      </p:cBhvr>
                                      <p:to>
                                        <p:strVal val="0.25"/>
                                      </p:to>
                                    </p:set>
                                    <p:animEffect filter="image" prLst="opacity: 0.25">
                                      <p:cBhvr rctx="IE">
                                        <p:cTn id="129" dur="indefinite"/>
                                        <p:tgtEl>
                                          <p:spTgt spid="18"/>
                                        </p:tgtEl>
                                      </p:cBhvr>
                                    </p:animEffect>
                                  </p:childTnLst>
                                </p:cTn>
                              </p:par>
                              <p:par>
                                <p:cTn id="130" presetID="9" presetClass="emph" presetSubtype="0" grpId="1" nodeType="withEffect">
                                  <p:stCondLst>
                                    <p:cond delay="0"/>
                                  </p:stCondLst>
                                  <p:childTnLst>
                                    <p:set>
                                      <p:cBhvr rctx="PPT">
                                        <p:cTn id="131" dur="indefinite"/>
                                        <p:tgtEl>
                                          <p:spTgt spid="19"/>
                                        </p:tgtEl>
                                        <p:attrNameLst>
                                          <p:attrName>style.opacity</p:attrName>
                                        </p:attrNameLst>
                                      </p:cBhvr>
                                      <p:to>
                                        <p:strVal val="0.25"/>
                                      </p:to>
                                    </p:set>
                                    <p:animEffect filter="image" prLst="opacity: 0.25">
                                      <p:cBhvr rctx="IE">
                                        <p:cTn id="132" dur="indefinite"/>
                                        <p:tgtEl>
                                          <p:spTgt spid="19"/>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21"/>
                                        </p:tgtEl>
                                        <p:attrNameLst>
                                          <p:attrName>style.visibility</p:attrName>
                                        </p:attrNameLst>
                                      </p:cBhvr>
                                      <p:to>
                                        <p:strVal val="visible"/>
                                      </p:to>
                                    </p:set>
                                    <p:animEffect transition="in" filter="fade">
                                      <p:cBhvr>
                                        <p:cTn id="137" dur="250"/>
                                        <p:tgtEl>
                                          <p:spTgt spid="21"/>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22"/>
                                        </p:tgtEl>
                                        <p:attrNameLst>
                                          <p:attrName>style.visibility</p:attrName>
                                        </p:attrNameLst>
                                      </p:cBhvr>
                                      <p:to>
                                        <p:strVal val="visible"/>
                                      </p:to>
                                    </p:set>
                                    <p:animEffect transition="in" filter="fade">
                                      <p:cBhvr>
                                        <p:cTn id="142"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P spid="5" grpId="0" animBg="1"/>
      <p:bldP spid="5" grpId="1" animBg="1"/>
      <p:bldP spid="6" grpId="0"/>
      <p:bldP spid="7" grpId="0" animBg="1"/>
      <p:bldP spid="7" grpId="1" animBg="1"/>
      <p:bldP spid="8" grpId="0" animBg="1"/>
      <p:bldP spid="8" grpId="1" animBg="1"/>
      <p:bldP spid="9" grpId="0"/>
      <p:bldP spid="10" grpId="0" animBg="1"/>
      <p:bldP spid="10" grpId="1" animBg="1"/>
      <p:bldP spid="11" grpId="0" animBg="1"/>
      <p:bldP spid="11" grpId="1" animBg="1"/>
      <p:bldP spid="12" grpId="0"/>
      <p:bldP spid="13" grpId="0" animBg="1"/>
      <p:bldP spid="13" grpId="1" animBg="1"/>
      <p:bldP spid="14" grpId="0" animBg="1"/>
      <p:bldP spid="14" grpId="1" animBg="1"/>
      <p:bldP spid="15" grpId="0"/>
      <p:bldP spid="16" grpId="0" animBg="1"/>
      <p:bldP spid="16" grpId="1" animBg="1"/>
      <p:bldP spid="17" grpId="0" animBg="1"/>
      <p:bldP spid="17" grpId="1" animBg="1"/>
      <p:bldP spid="18" grpId="0" animBg="1"/>
      <p:bldP spid="18" grpId="1" animBg="1"/>
      <p:bldP spid="19" grpId="0" animBg="1"/>
      <p:bldP spid="19" grpId="1" animBg="1"/>
      <p:bldP spid="20" grpId="0"/>
      <p:bldP spid="21" grpId="0" animBg="1"/>
      <p:bldP spid="22" grpId="0" animBg="1"/>
      <p:bldP spid="25"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2495552" y="5254062"/>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814_08</a:t>
            </a:r>
            <a:endParaRPr lang="en-US" sz="1600" dirty="0">
              <a:latin typeface="Arial" panose="020B0604020202020204" pitchFamily="34" charset="0"/>
              <a:cs typeface="Arial" panose="020B0604020202020204" pitchFamily="34" charset="0"/>
            </a:endParaRPr>
          </a:p>
        </p:txBody>
      </p:sp>
      <p:sp>
        <p:nvSpPr>
          <p:cNvPr id="67" name="Oval 66"/>
          <p:cNvSpPr/>
          <p:nvPr/>
        </p:nvSpPr>
        <p:spPr>
          <a:xfrm>
            <a:off x="7726853" y="5295887"/>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a:off x="3715788" y="5292290"/>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a:off x="5686664" y="3810626"/>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41" name="Oval 40"/>
          <p:cNvSpPr/>
          <p:nvPr/>
        </p:nvSpPr>
        <p:spPr>
          <a:xfrm>
            <a:off x="6361332" y="3807669"/>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42" name="Oval 41"/>
          <p:cNvSpPr/>
          <p:nvPr/>
        </p:nvSpPr>
        <p:spPr>
          <a:xfrm>
            <a:off x="3717229" y="3811077"/>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45" name="Oval 44"/>
          <p:cNvSpPr/>
          <p:nvPr/>
        </p:nvSpPr>
        <p:spPr>
          <a:xfrm>
            <a:off x="7042475" y="3796141"/>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46" name="Oval 45"/>
          <p:cNvSpPr/>
          <p:nvPr/>
        </p:nvSpPr>
        <p:spPr>
          <a:xfrm>
            <a:off x="4374157" y="4487509"/>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47" name="Oval 46"/>
          <p:cNvSpPr/>
          <p:nvPr/>
        </p:nvSpPr>
        <p:spPr>
          <a:xfrm>
            <a:off x="6374357" y="4487509"/>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54" name="Oval 53"/>
          <p:cNvSpPr/>
          <p:nvPr/>
        </p:nvSpPr>
        <p:spPr>
          <a:xfrm>
            <a:off x="8372059" y="4522376"/>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63" name="Oval 62"/>
          <p:cNvSpPr/>
          <p:nvPr/>
        </p:nvSpPr>
        <p:spPr>
          <a:xfrm>
            <a:off x="3717480" y="4481241"/>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30" name="Title 29"/>
          <p:cNvSpPr>
            <a:spLocks noGrp="1"/>
          </p:cNvSpPr>
          <p:nvPr>
            <p:ph type="title"/>
          </p:nvPr>
        </p:nvSpPr>
        <p:spPr/>
        <p:txBody>
          <a:bodyPr/>
          <a:lstStyle/>
          <a:p>
            <a:r>
              <a:rPr lang="en-US" dirty="0"/>
              <a:t>Checkpoint </a:t>
            </a:r>
            <a:r>
              <a:rPr lang="en-US" dirty="0" smtClean="0"/>
              <a:t>Exercise</a:t>
            </a:r>
            <a:endParaRPr lang="en-US" dirty="0"/>
          </a:p>
        </p:txBody>
      </p:sp>
      <p:sp>
        <p:nvSpPr>
          <p:cNvPr id="6" name="Rectangle 5"/>
          <p:cNvSpPr/>
          <p:nvPr/>
        </p:nvSpPr>
        <p:spPr>
          <a:xfrm>
            <a:off x="2496589" y="4543599"/>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814_09</a:t>
            </a:r>
            <a:endParaRPr lang="en-US" sz="1600" dirty="0">
              <a:latin typeface="Arial" panose="020B0604020202020204" pitchFamily="34" charset="0"/>
              <a:cs typeface="Arial" panose="020B0604020202020204" pitchFamily="34" charset="0"/>
            </a:endParaRPr>
          </a:p>
        </p:txBody>
      </p:sp>
      <p:sp>
        <p:nvSpPr>
          <p:cNvPr id="3" name="Rectangle 2"/>
          <p:cNvSpPr/>
          <p:nvPr/>
        </p:nvSpPr>
        <p:spPr>
          <a:xfrm>
            <a:off x="2496589" y="3832304"/>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814_08</a:t>
            </a:r>
            <a:endParaRPr lang="en-US" sz="1600" dirty="0">
              <a:latin typeface="Arial" panose="020B0604020202020204" pitchFamily="34" charset="0"/>
              <a:cs typeface="Arial" panose="020B0604020202020204" pitchFamily="34" charset="0"/>
            </a:endParaRPr>
          </a:p>
        </p:txBody>
      </p:sp>
      <p:sp>
        <p:nvSpPr>
          <p:cNvPr id="25" name="Rectangle 24"/>
          <p:cNvSpPr/>
          <p:nvPr/>
        </p:nvSpPr>
        <p:spPr>
          <a:xfrm>
            <a:off x="134390" y="3635137"/>
            <a:ext cx="8762999" cy="2250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34389" y="3279752"/>
            <a:ext cx="3346704" cy="35538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cxnSp>
        <p:nvCxnSpPr>
          <p:cNvPr id="29" name="Straight Connector 28"/>
          <p:cNvCxnSpPr/>
          <p:nvPr/>
        </p:nvCxnSpPr>
        <p:spPr>
          <a:xfrm flipH="1">
            <a:off x="3483786" y="2884715"/>
            <a:ext cx="3403" cy="3005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406655" y="3644422"/>
            <a:ext cx="13735" cy="2246223"/>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flipH="1">
            <a:off x="4251455" y="3272323"/>
            <a:ext cx="7289" cy="261832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flipH="1">
            <a:off x="4868849" y="3272323"/>
            <a:ext cx="849" cy="261832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6906474" y="3278944"/>
            <a:ext cx="9877" cy="2611701"/>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7562364" y="3272323"/>
            <a:ext cx="11190" cy="261832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134389" y="4351559"/>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134389" y="5061970"/>
            <a:ext cx="8763000" cy="0"/>
          </a:xfrm>
          <a:prstGeom prst="line">
            <a:avLst/>
          </a:prstGeom>
          <a:ln w="12700"/>
        </p:spPr>
        <p:style>
          <a:lnRef idx="1">
            <a:schemeClr val="dk1"/>
          </a:lnRef>
          <a:fillRef idx="0">
            <a:schemeClr val="dk1"/>
          </a:fillRef>
          <a:effectRef idx="0">
            <a:schemeClr val="dk1"/>
          </a:effectRef>
          <a:fontRef idx="minor">
            <a:schemeClr val="tx1"/>
          </a:fontRef>
        </p:style>
      </p:cxnSp>
      <p:sp>
        <p:nvSpPr>
          <p:cNvPr id="43" name="Rectangle 42"/>
          <p:cNvSpPr/>
          <p:nvPr/>
        </p:nvSpPr>
        <p:spPr>
          <a:xfrm>
            <a:off x="125931" y="3681541"/>
            <a:ext cx="2370657" cy="640080"/>
          </a:xfrm>
          <a:prstGeom prst="rect">
            <a:avLst/>
          </a:prstGeom>
        </p:spPr>
        <p:txBody>
          <a:bodyPr wrap="square" anchor="ctr">
            <a:noAutofit/>
          </a:bodyPr>
          <a:lstStyle/>
          <a:p>
            <a:r>
              <a:rPr lang="en-US" sz="1600" dirty="0" smtClean="0">
                <a:latin typeface="Arial" panose="020B0604020202020204" pitchFamily="34" charset="0"/>
                <a:cs typeface="Arial" panose="020B0604020202020204" pitchFamily="34" charset="0"/>
              </a:rPr>
              <a:t>Cancel Request – on day before MVI schedule</a:t>
            </a:r>
            <a:endParaRPr lang="en-US" sz="1600" dirty="0">
              <a:latin typeface="Arial" panose="020B0604020202020204" pitchFamily="34" charset="0"/>
              <a:cs typeface="Arial" panose="020B0604020202020204" pitchFamily="34" charset="0"/>
            </a:endParaRPr>
          </a:p>
        </p:txBody>
      </p:sp>
      <p:sp>
        <p:nvSpPr>
          <p:cNvPr id="44" name="Rectangle 43"/>
          <p:cNvSpPr/>
          <p:nvPr/>
        </p:nvSpPr>
        <p:spPr>
          <a:xfrm>
            <a:off x="125932" y="4392836"/>
            <a:ext cx="2286000" cy="640080"/>
          </a:xfrm>
          <a:prstGeom prst="rect">
            <a:avLst/>
          </a:prstGeom>
        </p:spPr>
        <p:txBody>
          <a:bodyPr wrap="square" tIns="45720" bIns="45720" anchor="ctr">
            <a:noAutofit/>
          </a:bodyPr>
          <a:lstStyle/>
          <a:p>
            <a:r>
              <a:rPr lang="en-US" sz="1600" dirty="0" smtClean="0">
                <a:latin typeface="Arial" panose="020B0604020202020204" pitchFamily="34" charset="0"/>
                <a:cs typeface="Arial" panose="020B0604020202020204" pitchFamily="34" charset="0"/>
              </a:rPr>
              <a:t>Cancel Response - Accept</a:t>
            </a:r>
            <a:endParaRPr lang="en-US" sz="1600" dirty="0">
              <a:latin typeface="Arial" panose="020B0604020202020204" pitchFamily="34" charset="0"/>
              <a:cs typeface="Arial" panose="020B0604020202020204" pitchFamily="34" charset="0"/>
            </a:endParaRPr>
          </a:p>
        </p:txBody>
      </p:sp>
      <p:sp>
        <p:nvSpPr>
          <p:cNvPr id="49" name="Rectangle 48"/>
          <p:cNvSpPr/>
          <p:nvPr/>
        </p:nvSpPr>
        <p:spPr>
          <a:xfrm>
            <a:off x="125932" y="3272567"/>
            <a:ext cx="8771457" cy="365760"/>
          </a:xfrm>
          <a:prstGeom prst="rect">
            <a:avLst/>
          </a:prstGeom>
          <a:ln w="12700">
            <a:solidFill>
              <a:schemeClr val="tx1"/>
            </a:solidFill>
          </a:ln>
        </p:spPr>
        <p:txBody>
          <a:bodyPr wrap="square" tIns="91440" rIns="91440" bIns="91440" anchor="ctr">
            <a:noAutofit/>
          </a:bodyPr>
          <a:lstStyle/>
          <a:p>
            <a:r>
              <a:rPr lang="en-US" sz="1600" dirty="0" smtClean="0">
                <a:latin typeface="Arial" panose="020B0604020202020204" pitchFamily="34" charset="0"/>
                <a:cs typeface="Arial" panose="020B0604020202020204" pitchFamily="34" charset="0"/>
              </a:rPr>
              <a:t>Transaction Type</a:t>
            </a:r>
            <a:endParaRPr lang="en-US" sz="1600" dirty="0">
              <a:latin typeface="Arial" panose="020B0604020202020204" pitchFamily="34" charset="0"/>
              <a:cs typeface="Arial" panose="020B0604020202020204" pitchFamily="34" charset="0"/>
            </a:endParaRPr>
          </a:p>
        </p:txBody>
      </p:sp>
      <p:sp>
        <p:nvSpPr>
          <p:cNvPr id="50" name="Rectangle 49"/>
          <p:cNvSpPr/>
          <p:nvPr/>
        </p:nvSpPr>
        <p:spPr>
          <a:xfrm>
            <a:off x="3493835" y="3285745"/>
            <a:ext cx="822960" cy="36576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ERCOT</a:t>
            </a:r>
            <a:endParaRPr lang="en-US" sz="1400" b="1" dirty="0">
              <a:latin typeface="Arial" panose="020B0604020202020204" pitchFamily="34" charset="0"/>
              <a:cs typeface="Arial" panose="020B0604020202020204" pitchFamily="34" charset="0"/>
            </a:endParaRPr>
          </a:p>
        </p:txBody>
      </p:sp>
      <p:sp>
        <p:nvSpPr>
          <p:cNvPr id="51" name="Rectangle 50"/>
          <p:cNvSpPr/>
          <p:nvPr/>
        </p:nvSpPr>
        <p:spPr>
          <a:xfrm>
            <a:off x="4148055" y="3290512"/>
            <a:ext cx="822960" cy="36576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TDSP</a:t>
            </a:r>
            <a:endParaRPr lang="en-US" sz="1400" b="1" dirty="0">
              <a:latin typeface="Arial" panose="020B0604020202020204" pitchFamily="34" charset="0"/>
              <a:cs typeface="Arial" panose="020B0604020202020204" pitchFamily="34" charset="0"/>
            </a:endParaRPr>
          </a:p>
        </p:txBody>
      </p:sp>
      <p:sp>
        <p:nvSpPr>
          <p:cNvPr id="52" name="Rectangle 51"/>
          <p:cNvSpPr/>
          <p:nvPr/>
        </p:nvSpPr>
        <p:spPr>
          <a:xfrm>
            <a:off x="4838798" y="3278944"/>
            <a:ext cx="822960" cy="40011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REP A</a:t>
            </a:r>
            <a:endParaRPr lang="en-US" sz="1400" b="1" dirty="0">
              <a:latin typeface="Arial" panose="020B0604020202020204" pitchFamily="34" charset="0"/>
              <a:cs typeface="Arial" panose="020B0604020202020204" pitchFamily="34" charset="0"/>
            </a:endParaRPr>
          </a:p>
        </p:txBody>
      </p:sp>
      <p:sp>
        <p:nvSpPr>
          <p:cNvPr id="57" name="Rectangle 56"/>
          <p:cNvSpPr/>
          <p:nvPr/>
        </p:nvSpPr>
        <p:spPr>
          <a:xfrm>
            <a:off x="6156217" y="3292902"/>
            <a:ext cx="822960" cy="36576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ERCOT</a:t>
            </a:r>
            <a:endParaRPr lang="en-US" sz="1400" b="1" dirty="0">
              <a:latin typeface="Arial" panose="020B0604020202020204" pitchFamily="34" charset="0"/>
              <a:cs typeface="Arial" panose="020B0604020202020204" pitchFamily="34" charset="0"/>
            </a:endParaRPr>
          </a:p>
        </p:txBody>
      </p:sp>
      <p:sp>
        <p:nvSpPr>
          <p:cNvPr id="58" name="Rectangle 57"/>
          <p:cNvSpPr/>
          <p:nvPr/>
        </p:nvSpPr>
        <p:spPr>
          <a:xfrm>
            <a:off x="6828301" y="3285404"/>
            <a:ext cx="822960" cy="36576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TDSP</a:t>
            </a:r>
            <a:endParaRPr lang="en-US" sz="1400" b="1" dirty="0">
              <a:latin typeface="Arial" panose="020B0604020202020204" pitchFamily="34" charset="0"/>
              <a:cs typeface="Arial" panose="020B0604020202020204" pitchFamily="34" charset="0"/>
            </a:endParaRPr>
          </a:p>
        </p:txBody>
      </p:sp>
      <p:sp>
        <p:nvSpPr>
          <p:cNvPr id="59" name="Rectangle 58"/>
          <p:cNvSpPr/>
          <p:nvPr/>
        </p:nvSpPr>
        <p:spPr>
          <a:xfrm>
            <a:off x="8118877" y="3276406"/>
            <a:ext cx="822960" cy="40011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REP B</a:t>
            </a:r>
            <a:endParaRPr lang="en-US" sz="1400" b="1" dirty="0">
              <a:latin typeface="Arial" panose="020B0604020202020204" pitchFamily="34" charset="0"/>
              <a:cs typeface="Arial" panose="020B0604020202020204" pitchFamily="34" charset="0"/>
            </a:endParaRPr>
          </a:p>
        </p:txBody>
      </p:sp>
      <p:sp>
        <p:nvSpPr>
          <p:cNvPr id="55" name="Rectangle 54"/>
          <p:cNvSpPr/>
          <p:nvPr/>
        </p:nvSpPr>
        <p:spPr>
          <a:xfrm>
            <a:off x="5465684" y="3286131"/>
            <a:ext cx="822960" cy="40011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REP B</a:t>
            </a:r>
            <a:endParaRPr lang="en-US" sz="1400" b="1" dirty="0">
              <a:latin typeface="Arial" panose="020B0604020202020204" pitchFamily="34" charset="0"/>
              <a:cs typeface="Arial" panose="020B0604020202020204" pitchFamily="34" charset="0"/>
            </a:endParaRPr>
          </a:p>
        </p:txBody>
      </p:sp>
      <p:cxnSp>
        <p:nvCxnSpPr>
          <p:cNvPr id="56" name="Straight Connector 55"/>
          <p:cNvCxnSpPr/>
          <p:nvPr/>
        </p:nvCxnSpPr>
        <p:spPr>
          <a:xfrm>
            <a:off x="5554142" y="3265405"/>
            <a:ext cx="5275" cy="2625240"/>
          </a:xfrm>
          <a:prstGeom prst="line">
            <a:avLst/>
          </a:prstGeom>
          <a:ln w="12700"/>
        </p:spPr>
        <p:style>
          <a:lnRef idx="1">
            <a:schemeClr val="dk1"/>
          </a:lnRef>
          <a:fillRef idx="0">
            <a:schemeClr val="dk1"/>
          </a:fillRef>
          <a:effectRef idx="0">
            <a:schemeClr val="dk1"/>
          </a:effectRef>
          <a:fontRef idx="minor">
            <a:schemeClr val="tx1"/>
          </a:fontRef>
        </p:style>
      </p:cxnSp>
      <p:sp>
        <p:nvSpPr>
          <p:cNvPr id="61" name="Rectangle 60"/>
          <p:cNvSpPr/>
          <p:nvPr/>
        </p:nvSpPr>
        <p:spPr>
          <a:xfrm>
            <a:off x="7472864" y="3277941"/>
            <a:ext cx="822960" cy="40011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REP A</a:t>
            </a:r>
            <a:endParaRPr lang="en-US" sz="1400" b="1" dirty="0">
              <a:latin typeface="Arial" panose="020B0604020202020204" pitchFamily="34" charset="0"/>
              <a:cs typeface="Arial" panose="020B0604020202020204" pitchFamily="34" charset="0"/>
            </a:endParaRPr>
          </a:p>
        </p:txBody>
      </p:sp>
      <p:cxnSp>
        <p:nvCxnSpPr>
          <p:cNvPr id="62" name="Straight Connector 61"/>
          <p:cNvCxnSpPr/>
          <p:nvPr/>
        </p:nvCxnSpPr>
        <p:spPr>
          <a:xfrm flipH="1">
            <a:off x="8219567" y="3278944"/>
            <a:ext cx="1576" cy="2611701"/>
          </a:xfrm>
          <a:prstGeom prst="line">
            <a:avLst/>
          </a:prstGeom>
          <a:ln w="12700"/>
        </p:spPr>
        <p:style>
          <a:lnRef idx="1">
            <a:schemeClr val="dk1"/>
          </a:lnRef>
          <a:fillRef idx="0">
            <a:schemeClr val="dk1"/>
          </a:fillRef>
          <a:effectRef idx="0">
            <a:schemeClr val="dk1"/>
          </a:effectRef>
          <a:fontRef idx="minor">
            <a:schemeClr val="tx1"/>
          </a:fontRef>
        </p:style>
      </p:cxnSp>
      <p:sp>
        <p:nvSpPr>
          <p:cNvPr id="48" name="Rectangle 47"/>
          <p:cNvSpPr/>
          <p:nvPr/>
        </p:nvSpPr>
        <p:spPr>
          <a:xfrm>
            <a:off x="190790" y="1595572"/>
            <a:ext cx="8641740" cy="646331"/>
          </a:xfrm>
          <a:prstGeom prst="rect">
            <a:avLst/>
          </a:prstGeom>
        </p:spPr>
        <p:txBody>
          <a:bodyPr wrap="square">
            <a:spAutoFit/>
          </a:bodyPr>
          <a:lstStyle/>
          <a:p>
            <a:pPr algn="ctr"/>
            <a:r>
              <a:rPr lang="en-US" b="1" i="1" dirty="0">
                <a:solidFill>
                  <a:schemeClr val="accent1">
                    <a:lumMod val="75000"/>
                  </a:schemeClr>
                </a:solidFill>
              </a:rPr>
              <a:t>Customer </a:t>
            </a:r>
            <a:r>
              <a:rPr lang="en-US" b="1" i="1" dirty="0" smtClean="0">
                <a:solidFill>
                  <a:schemeClr val="accent1">
                    <a:lumMod val="75000"/>
                  </a:schemeClr>
                </a:solidFill>
              </a:rPr>
              <a:t>calls Rep B to cancel the move in the day before the scheduled date…</a:t>
            </a:r>
            <a:endParaRPr lang="en-US" dirty="0">
              <a:solidFill>
                <a:schemeClr val="accent1">
                  <a:lumMod val="75000"/>
                </a:schemeClr>
              </a:solidFill>
            </a:endParaRPr>
          </a:p>
        </p:txBody>
      </p:sp>
      <p:sp>
        <p:nvSpPr>
          <p:cNvPr id="2" name="Date Placeholder 1"/>
          <p:cNvSpPr>
            <a:spLocks noGrp="1"/>
          </p:cNvSpPr>
          <p:nvPr>
            <p:ph type="dt" sz="half" idx="10"/>
          </p:nvPr>
        </p:nvSpPr>
        <p:spPr/>
        <p:txBody>
          <a:bodyPr/>
          <a:lstStyle/>
          <a:p>
            <a:fld id="{CC817C7D-EAEA-4858-9B1E-2197DC7D03BA}" type="datetime1">
              <a:rPr lang="en-US" smtClean="0"/>
              <a:t>9/4/2018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94</a:t>
            </a:fld>
            <a:endParaRPr lang="en-US" dirty="0"/>
          </a:p>
        </p:txBody>
      </p:sp>
      <p:sp>
        <p:nvSpPr>
          <p:cNvPr id="39" name="Rectangle 38"/>
          <p:cNvSpPr/>
          <p:nvPr/>
        </p:nvSpPr>
        <p:spPr>
          <a:xfrm>
            <a:off x="2420471" y="3272323"/>
            <a:ext cx="1055901" cy="366004"/>
          </a:xfrm>
          <a:prstGeom prst="rect">
            <a:avLst/>
          </a:prstGeom>
          <a:solidFill>
            <a:srgbClr val="CCCCCC"/>
          </a:solidFill>
          <a:ln w="12700">
            <a:solidFill>
              <a:schemeClr val="tx1"/>
            </a:solidFill>
          </a:ln>
        </p:spPr>
        <p:txBody>
          <a:bodyPr wrap="square" tIns="91440" rIns="91440" bIns="91440" anchor="ctr">
            <a:noAutofit/>
          </a:bodyPr>
          <a:lstStyle/>
          <a:p>
            <a:r>
              <a:rPr lang="en-US" sz="1600" dirty="0" smtClean="0">
                <a:latin typeface="Arial" panose="020B0604020202020204" pitchFamily="34" charset="0"/>
                <a:cs typeface="Arial" panose="020B0604020202020204" pitchFamily="34" charset="0"/>
              </a:rPr>
              <a:t>Trans #</a:t>
            </a:r>
            <a:endParaRPr lang="en-US" sz="1600" dirty="0">
              <a:latin typeface="Arial" panose="020B0604020202020204" pitchFamily="34" charset="0"/>
              <a:cs typeface="Arial" panose="020B0604020202020204" pitchFamily="34" charset="0"/>
            </a:endParaRPr>
          </a:p>
        </p:txBody>
      </p:sp>
      <p:cxnSp>
        <p:nvCxnSpPr>
          <p:cNvPr id="53" name="Straight Connector 52"/>
          <p:cNvCxnSpPr/>
          <p:nvPr/>
        </p:nvCxnSpPr>
        <p:spPr>
          <a:xfrm>
            <a:off x="191690" y="5890645"/>
            <a:ext cx="8763000" cy="0"/>
          </a:xfrm>
          <a:prstGeom prst="line">
            <a:avLst/>
          </a:prstGeom>
          <a:ln w="12700"/>
        </p:spPr>
        <p:style>
          <a:lnRef idx="1">
            <a:schemeClr val="dk1"/>
          </a:lnRef>
          <a:fillRef idx="0">
            <a:schemeClr val="dk1"/>
          </a:fillRef>
          <a:effectRef idx="0">
            <a:schemeClr val="dk1"/>
          </a:effectRef>
          <a:fontRef idx="minor">
            <a:schemeClr val="tx1"/>
          </a:fontRef>
        </p:style>
      </p:cxnSp>
      <p:sp>
        <p:nvSpPr>
          <p:cNvPr id="64" name="Rectangle 63"/>
          <p:cNvSpPr/>
          <p:nvPr/>
        </p:nvSpPr>
        <p:spPr>
          <a:xfrm>
            <a:off x="123065" y="5162750"/>
            <a:ext cx="2671295" cy="640080"/>
          </a:xfrm>
          <a:prstGeom prst="rect">
            <a:avLst/>
          </a:prstGeom>
        </p:spPr>
        <p:txBody>
          <a:bodyPr wrap="square" anchor="ctr">
            <a:noAutofit/>
          </a:bodyPr>
          <a:lstStyle/>
          <a:p>
            <a:r>
              <a:rPr lang="en-US" sz="1600" dirty="0" smtClean="0">
                <a:latin typeface="Arial" panose="020B0604020202020204" pitchFamily="34" charset="0"/>
                <a:cs typeface="Arial" panose="020B0604020202020204" pitchFamily="34" charset="0"/>
              </a:rPr>
              <a:t>Cancel Request – Response to Cancel Accept</a:t>
            </a:r>
            <a:endParaRPr lang="en-US" sz="1600" dirty="0">
              <a:latin typeface="Arial" panose="020B0604020202020204" pitchFamily="34" charset="0"/>
              <a:cs typeface="Arial" panose="020B0604020202020204" pitchFamily="34" charset="0"/>
            </a:endParaRPr>
          </a:p>
        </p:txBody>
      </p:sp>
      <p:sp>
        <p:nvSpPr>
          <p:cNvPr id="27" name="Rectangle 26"/>
          <p:cNvSpPr/>
          <p:nvPr/>
        </p:nvSpPr>
        <p:spPr>
          <a:xfrm>
            <a:off x="3503116" y="2884714"/>
            <a:ext cx="2688336" cy="39319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anose="020B0604020202020204" pitchFamily="34" charset="0"/>
                <a:cs typeface="Arial" panose="020B0604020202020204" pitchFamily="34" charset="0"/>
              </a:rPr>
              <a:t>From</a:t>
            </a:r>
            <a:endParaRPr lang="en-US" sz="1600" b="1" dirty="0">
              <a:solidFill>
                <a:schemeClr val="tx1"/>
              </a:solidFill>
              <a:latin typeface="Arial" panose="020B0604020202020204" pitchFamily="34" charset="0"/>
              <a:cs typeface="Arial" panose="020B0604020202020204" pitchFamily="34" charset="0"/>
            </a:endParaRPr>
          </a:p>
        </p:txBody>
      </p:sp>
      <p:sp>
        <p:nvSpPr>
          <p:cNvPr id="60" name="Rectangle 59"/>
          <p:cNvSpPr/>
          <p:nvPr/>
        </p:nvSpPr>
        <p:spPr>
          <a:xfrm>
            <a:off x="6218196" y="2884714"/>
            <a:ext cx="2688336" cy="39319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anose="020B0604020202020204" pitchFamily="34" charset="0"/>
                <a:cs typeface="Arial" panose="020B0604020202020204" pitchFamily="34" charset="0"/>
              </a:rPr>
              <a:t>To</a:t>
            </a:r>
            <a:endParaRPr lang="en-US" sz="1600" b="1" dirty="0">
              <a:solidFill>
                <a:schemeClr val="tx1"/>
              </a:solidFill>
              <a:latin typeface="Arial" panose="020B0604020202020204" pitchFamily="34" charset="0"/>
              <a:cs typeface="Arial" panose="020B0604020202020204" pitchFamily="34" charset="0"/>
            </a:endParaRPr>
          </a:p>
        </p:txBody>
      </p:sp>
      <p:cxnSp>
        <p:nvCxnSpPr>
          <p:cNvPr id="28" name="Straight Connector 27"/>
          <p:cNvCxnSpPr/>
          <p:nvPr/>
        </p:nvCxnSpPr>
        <p:spPr>
          <a:xfrm>
            <a:off x="6205455" y="2884715"/>
            <a:ext cx="1098" cy="30006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856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5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25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25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250"/>
                                        <p:tgtEl>
                                          <p:spTgt spid="42"/>
                                        </p:tgtEl>
                                      </p:cBhvr>
                                    </p:animEffect>
                                  </p:childTnLst>
                                </p:cTn>
                              </p:par>
                              <p:par>
                                <p:cTn id="31" presetID="9" presetClass="emph" presetSubtype="0" grpId="1" nodeType="withEffect">
                                  <p:stCondLst>
                                    <p:cond delay="0"/>
                                  </p:stCondLst>
                                  <p:childTnLst>
                                    <p:set>
                                      <p:cBhvr rctx="PPT">
                                        <p:cTn id="32" dur="indefinite"/>
                                        <p:tgtEl>
                                          <p:spTgt spid="40"/>
                                        </p:tgtEl>
                                        <p:attrNameLst>
                                          <p:attrName>style.opacity</p:attrName>
                                        </p:attrNameLst>
                                      </p:cBhvr>
                                      <p:to>
                                        <p:strVal val="0.25"/>
                                      </p:to>
                                    </p:set>
                                    <p:animEffect filter="image" prLst="opacity: 0.25">
                                      <p:cBhvr rctx="IE">
                                        <p:cTn id="33" dur="indefinite"/>
                                        <p:tgtEl>
                                          <p:spTgt spid="40"/>
                                        </p:tgtEl>
                                      </p:cBhvr>
                                    </p:animEffect>
                                  </p:childTnLst>
                                </p:cTn>
                              </p:par>
                              <p:par>
                                <p:cTn id="34" presetID="9" presetClass="emph" presetSubtype="0" grpId="1" nodeType="withEffect">
                                  <p:stCondLst>
                                    <p:cond delay="0"/>
                                  </p:stCondLst>
                                  <p:childTnLst>
                                    <p:set>
                                      <p:cBhvr rctx="PPT">
                                        <p:cTn id="35" dur="indefinite"/>
                                        <p:tgtEl>
                                          <p:spTgt spid="41"/>
                                        </p:tgtEl>
                                        <p:attrNameLst>
                                          <p:attrName>style.opacity</p:attrName>
                                        </p:attrNameLst>
                                      </p:cBhvr>
                                      <p:to>
                                        <p:strVal val="0.25"/>
                                      </p:to>
                                    </p:set>
                                    <p:animEffect filter="image" prLst="opacity: 0.25">
                                      <p:cBhvr rctx="IE">
                                        <p:cTn id="36" dur="indefinite"/>
                                        <p:tgtEl>
                                          <p:spTgt spid="4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50"/>
                                        <p:tgtEl>
                                          <p:spTgt spid="4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250"/>
                                        <p:tgtEl>
                                          <p:spTgt spid="6"/>
                                        </p:tgtEl>
                                      </p:cBhvr>
                                    </p:animEffect>
                                  </p:childTnLst>
                                </p:cTn>
                              </p:par>
                              <p:par>
                                <p:cTn id="47" presetID="9" presetClass="emph" presetSubtype="0" grpId="1" nodeType="withEffect">
                                  <p:stCondLst>
                                    <p:cond delay="0"/>
                                  </p:stCondLst>
                                  <p:childTnLst>
                                    <p:set>
                                      <p:cBhvr rctx="PPT">
                                        <p:cTn id="48" dur="indefinite"/>
                                        <p:tgtEl>
                                          <p:spTgt spid="42"/>
                                        </p:tgtEl>
                                        <p:attrNameLst>
                                          <p:attrName>style.opacity</p:attrName>
                                        </p:attrNameLst>
                                      </p:cBhvr>
                                      <p:to>
                                        <p:strVal val="0.25"/>
                                      </p:to>
                                    </p:set>
                                    <p:animEffect filter="image" prLst="opacity: 0.25">
                                      <p:cBhvr rctx="IE">
                                        <p:cTn id="49" dur="indefinite"/>
                                        <p:tgtEl>
                                          <p:spTgt spid="42"/>
                                        </p:tgtEl>
                                      </p:cBhvr>
                                    </p:animEffect>
                                  </p:childTnLst>
                                </p:cTn>
                              </p:par>
                              <p:par>
                                <p:cTn id="50" presetID="9" presetClass="emph" presetSubtype="0" grpId="1" nodeType="withEffect">
                                  <p:stCondLst>
                                    <p:cond delay="0"/>
                                  </p:stCondLst>
                                  <p:childTnLst>
                                    <p:set>
                                      <p:cBhvr rctx="PPT">
                                        <p:cTn id="51" dur="indefinite"/>
                                        <p:tgtEl>
                                          <p:spTgt spid="45"/>
                                        </p:tgtEl>
                                        <p:attrNameLst>
                                          <p:attrName>style.opacity</p:attrName>
                                        </p:attrNameLst>
                                      </p:cBhvr>
                                      <p:to>
                                        <p:strVal val="0.25"/>
                                      </p:to>
                                    </p:set>
                                    <p:animEffect filter="image" prLst="opacity: 0.25">
                                      <p:cBhvr rctx="IE">
                                        <p:cTn id="52" dur="indefinite"/>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250"/>
                                        <p:tgtEl>
                                          <p:spTgt spid="4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250"/>
                                        <p:tgtEl>
                                          <p:spTgt spid="4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fade">
                                      <p:cBhvr>
                                        <p:cTn id="67" dur="250"/>
                                        <p:tgtEl>
                                          <p:spTgt spid="63"/>
                                        </p:tgtEl>
                                      </p:cBhvr>
                                    </p:animEffect>
                                  </p:childTnLst>
                                </p:cTn>
                              </p:par>
                              <p:par>
                                <p:cTn id="68" presetID="9" presetClass="emph" presetSubtype="0" grpId="1" nodeType="withEffect">
                                  <p:stCondLst>
                                    <p:cond delay="0"/>
                                  </p:stCondLst>
                                  <p:childTnLst>
                                    <p:set>
                                      <p:cBhvr rctx="PPT">
                                        <p:cTn id="69" dur="indefinite"/>
                                        <p:tgtEl>
                                          <p:spTgt spid="46"/>
                                        </p:tgtEl>
                                        <p:attrNameLst>
                                          <p:attrName>style.opacity</p:attrName>
                                        </p:attrNameLst>
                                      </p:cBhvr>
                                      <p:to>
                                        <p:strVal val="0.25"/>
                                      </p:to>
                                    </p:set>
                                    <p:animEffect filter="image" prLst="opacity: 0.25">
                                      <p:cBhvr rctx="IE">
                                        <p:cTn id="70" dur="indefinite"/>
                                        <p:tgtEl>
                                          <p:spTgt spid="46"/>
                                        </p:tgtEl>
                                      </p:cBhvr>
                                    </p:animEffect>
                                  </p:childTnLst>
                                </p:cTn>
                              </p:par>
                              <p:par>
                                <p:cTn id="71" presetID="9" presetClass="emph" presetSubtype="0" grpId="1" nodeType="withEffect">
                                  <p:stCondLst>
                                    <p:cond delay="0"/>
                                  </p:stCondLst>
                                  <p:childTnLst>
                                    <p:set>
                                      <p:cBhvr rctx="PPT">
                                        <p:cTn id="72" dur="indefinite"/>
                                        <p:tgtEl>
                                          <p:spTgt spid="47"/>
                                        </p:tgtEl>
                                        <p:attrNameLst>
                                          <p:attrName>style.opacity</p:attrName>
                                        </p:attrNameLst>
                                      </p:cBhvr>
                                      <p:to>
                                        <p:strVal val="0.25"/>
                                      </p:to>
                                    </p:set>
                                    <p:animEffect filter="image" prLst="opacity: 0.25">
                                      <p:cBhvr rctx="IE">
                                        <p:cTn id="73" dur="indefinite"/>
                                        <p:tgtEl>
                                          <p:spTgt spid="4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fade">
                                      <p:cBhvr>
                                        <p:cTn id="78" dur="250"/>
                                        <p:tgtEl>
                                          <p:spTgt spid="54"/>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65"/>
                                        </p:tgtEl>
                                        <p:attrNameLst>
                                          <p:attrName>style.visibility</p:attrName>
                                        </p:attrNameLst>
                                      </p:cBhvr>
                                      <p:to>
                                        <p:strVal val="visible"/>
                                      </p:to>
                                    </p:set>
                                    <p:animEffect transition="in" filter="fade">
                                      <p:cBhvr>
                                        <p:cTn id="83" dur="250"/>
                                        <p:tgtEl>
                                          <p:spTgt spid="65"/>
                                        </p:tgtEl>
                                      </p:cBhvr>
                                    </p:animEffect>
                                  </p:childTnLst>
                                </p:cTn>
                              </p:par>
                              <p:par>
                                <p:cTn id="84" presetID="9" presetClass="emph" presetSubtype="0" grpId="1" nodeType="withEffect">
                                  <p:stCondLst>
                                    <p:cond delay="0"/>
                                  </p:stCondLst>
                                  <p:childTnLst>
                                    <p:set>
                                      <p:cBhvr rctx="PPT">
                                        <p:cTn id="85" dur="indefinite"/>
                                        <p:tgtEl>
                                          <p:spTgt spid="63"/>
                                        </p:tgtEl>
                                        <p:attrNameLst>
                                          <p:attrName>style.opacity</p:attrName>
                                        </p:attrNameLst>
                                      </p:cBhvr>
                                      <p:to>
                                        <p:strVal val="0.5"/>
                                      </p:to>
                                    </p:set>
                                    <p:animEffect filter="image" prLst="opacity: 0.5">
                                      <p:cBhvr rctx="IE">
                                        <p:cTn id="86" dur="indefinite"/>
                                        <p:tgtEl>
                                          <p:spTgt spid="63"/>
                                        </p:tgtEl>
                                      </p:cBhvr>
                                    </p:animEffect>
                                  </p:childTnLst>
                                </p:cTn>
                              </p:par>
                              <p:par>
                                <p:cTn id="87" presetID="9" presetClass="emph" presetSubtype="0" grpId="1" nodeType="withEffect">
                                  <p:stCondLst>
                                    <p:cond delay="0"/>
                                  </p:stCondLst>
                                  <p:childTnLst>
                                    <p:set>
                                      <p:cBhvr rctx="PPT">
                                        <p:cTn id="88" dur="indefinite"/>
                                        <p:tgtEl>
                                          <p:spTgt spid="54"/>
                                        </p:tgtEl>
                                        <p:attrNameLst>
                                          <p:attrName>style.opacity</p:attrName>
                                        </p:attrNameLst>
                                      </p:cBhvr>
                                      <p:to>
                                        <p:strVal val="0.5"/>
                                      </p:to>
                                    </p:set>
                                    <p:animEffect filter="image" prLst="opacity: 0.5">
                                      <p:cBhvr rctx="IE">
                                        <p:cTn id="89" dur="indefinite"/>
                                        <p:tgtEl>
                                          <p:spTgt spid="54"/>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250"/>
                                        <p:tgtEl>
                                          <p:spTgt spid="66"/>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67"/>
                                        </p:tgtEl>
                                        <p:attrNameLst>
                                          <p:attrName>style.visibility</p:attrName>
                                        </p:attrNameLst>
                                      </p:cBhvr>
                                      <p:to>
                                        <p:strVal val="visible"/>
                                      </p:to>
                                    </p:set>
                                    <p:animEffect transition="in" filter="fade">
                                      <p:cBhvr>
                                        <p:cTn id="99" dur="2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animBg="1"/>
      <p:bldP spid="66" grpId="0" animBg="1"/>
      <p:bldP spid="40" grpId="0" animBg="1"/>
      <p:bldP spid="40" grpId="1" animBg="1"/>
      <p:bldP spid="41" grpId="0" animBg="1"/>
      <p:bldP spid="41" grpId="1" animBg="1"/>
      <p:bldP spid="42" grpId="0" animBg="1"/>
      <p:bldP spid="42" grpId="1" animBg="1"/>
      <p:bldP spid="45" grpId="0" animBg="1"/>
      <p:bldP spid="45" grpId="1" animBg="1"/>
      <p:bldP spid="46" grpId="0" animBg="1"/>
      <p:bldP spid="46" grpId="1" animBg="1"/>
      <p:bldP spid="47" grpId="0" animBg="1"/>
      <p:bldP spid="47" grpId="1" animBg="1"/>
      <p:bldP spid="54" grpId="0" animBg="1"/>
      <p:bldP spid="54" grpId="1" animBg="1"/>
      <p:bldP spid="63" grpId="0" animBg="1"/>
      <p:bldP spid="63" grpId="1" animBg="1"/>
      <p:bldP spid="6" grpId="0"/>
      <p:bldP spid="3" grpId="0"/>
      <p:bldP spid="25" grpId="0" animBg="1"/>
      <p:bldP spid="48"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A46D88B-74C7-4DFA-B1C5-4B855AB207C1}" type="datetime1">
              <a:rPr lang="en-US" smtClean="0"/>
              <a:t>9/4/2018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95</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Questions</a:t>
            </a:r>
            <a:endParaRPr lang="en-US" dirty="0"/>
          </a:p>
        </p:txBody>
      </p:sp>
      <p:sp>
        <p:nvSpPr>
          <p:cNvPr id="2" name="Content Placeholder 1">
            <a:extLst>
              <a:ext uri="{FF2B5EF4-FFF2-40B4-BE49-F238E27FC236}">
                <a16:creationId xmlns:a16="http://schemas.microsoft.com/office/drawing/2014/main" xmlns="" id="{1EFB95EA-9ECE-4124-B2E2-EA630B9863E8}"/>
              </a:ext>
            </a:extLst>
          </p:cNvPr>
          <p:cNvSpPr>
            <a:spLocks noGrp="1"/>
          </p:cNvSpPr>
          <p:nvPr>
            <p:ph sz="quarter" idx="4294967295"/>
          </p:nvPr>
        </p:nvSpPr>
        <p:spPr>
          <a:xfrm>
            <a:off x="457200" y="1423116"/>
            <a:ext cx="8439150" cy="3067050"/>
          </a:xfrm>
        </p:spPr>
        <p:txBody>
          <a:bodyPr>
            <a:normAutofit/>
          </a:bodyPr>
          <a:lstStyle/>
          <a:p>
            <a:pPr marL="0" indent="0">
              <a:lnSpc>
                <a:spcPct val="100000"/>
              </a:lnSpc>
              <a:spcBef>
                <a:spcPts val="3600"/>
              </a:spcBef>
              <a:spcAft>
                <a:spcPts val="0"/>
              </a:spcAft>
              <a:buClr>
                <a:schemeClr val="accent1">
                  <a:lumMod val="75000"/>
                </a:schemeClr>
              </a:buClr>
              <a:buNone/>
            </a:pPr>
            <a:r>
              <a:rPr lang="en-US" sz="2400" dirty="0" smtClean="0"/>
              <a:t>If the Cancel is Rejected, </a:t>
            </a:r>
            <a:r>
              <a:rPr lang="en-US" sz="2400" dirty="0"/>
              <a:t>who is the REP of Record</a:t>
            </a:r>
            <a:r>
              <a:rPr lang="en-US" sz="2400" dirty="0" smtClean="0"/>
              <a:t>?</a:t>
            </a:r>
          </a:p>
          <a:p>
            <a:pPr marL="0" indent="0" algn="ctr">
              <a:lnSpc>
                <a:spcPct val="100000"/>
              </a:lnSpc>
              <a:spcBef>
                <a:spcPts val="3600"/>
              </a:spcBef>
              <a:spcAft>
                <a:spcPts val="0"/>
              </a:spcAft>
              <a:buClr>
                <a:schemeClr val="accent1">
                  <a:lumMod val="75000"/>
                </a:schemeClr>
              </a:buClr>
              <a:buNone/>
            </a:pPr>
            <a:r>
              <a:rPr lang="en-US" sz="2400" b="1" dirty="0" smtClean="0">
                <a:solidFill>
                  <a:schemeClr val="accent1">
                    <a:lumMod val="75000"/>
                  </a:schemeClr>
                </a:solidFill>
              </a:rPr>
              <a:t>REP B</a:t>
            </a:r>
            <a:endParaRPr lang="en-US" sz="2400" b="1" dirty="0">
              <a:solidFill>
                <a:schemeClr val="accent1">
                  <a:lumMod val="75000"/>
                </a:schemeClr>
              </a:solidFill>
            </a:endParaRPr>
          </a:p>
          <a:p>
            <a:pPr marL="0" indent="0">
              <a:lnSpc>
                <a:spcPct val="100000"/>
              </a:lnSpc>
              <a:spcBef>
                <a:spcPts val="3600"/>
              </a:spcBef>
              <a:spcAft>
                <a:spcPts val="0"/>
              </a:spcAft>
              <a:buClr>
                <a:schemeClr val="accent1">
                  <a:lumMod val="75000"/>
                </a:schemeClr>
              </a:buClr>
              <a:buNone/>
            </a:pPr>
            <a:r>
              <a:rPr lang="en-US" sz="2400" dirty="0" smtClean="0"/>
              <a:t>BONUS: What </a:t>
            </a:r>
            <a:r>
              <a:rPr lang="en-US" sz="2400" dirty="0"/>
              <a:t>is the </a:t>
            </a:r>
            <a:r>
              <a:rPr lang="en-US" sz="2400" dirty="0" smtClean="0"/>
              <a:t>end result if the Cancel is Rejected?</a:t>
            </a:r>
          </a:p>
          <a:p>
            <a:pPr marL="0" indent="0" algn="ctr">
              <a:lnSpc>
                <a:spcPct val="100000"/>
              </a:lnSpc>
              <a:spcBef>
                <a:spcPts val="3600"/>
              </a:spcBef>
              <a:spcAft>
                <a:spcPts val="0"/>
              </a:spcAft>
              <a:buClr>
                <a:schemeClr val="accent1">
                  <a:lumMod val="75000"/>
                </a:schemeClr>
              </a:buClr>
              <a:buNone/>
            </a:pPr>
            <a:r>
              <a:rPr lang="en-US" sz="2400" b="1" dirty="0" smtClean="0">
                <a:solidFill>
                  <a:schemeClr val="accent1">
                    <a:lumMod val="75000"/>
                  </a:schemeClr>
                </a:solidFill>
              </a:rPr>
              <a:t>Inadvertent Gain</a:t>
            </a:r>
            <a:endParaRPr lang="en-US" sz="2400" b="1" dirty="0">
              <a:solidFill>
                <a:schemeClr val="accent1">
                  <a:lumMod val="75000"/>
                </a:schemeClr>
              </a:solidFill>
            </a:endParaRPr>
          </a:p>
        </p:txBody>
      </p:sp>
      <p:sp>
        <p:nvSpPr>
          <p:cNvPr id="7" name="Rectangle 6"/>
          <p:cNvSpPr/>
          <p:nvPr/>
        </p:nvSpPr>
        <p:spPr>
          <a:xfrm>
            <a:off x="3784924" y="2065714"/>
            <a:ext cx="1331354" cy="76030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45420" y="3729864"/>
            <a:ext cx="3171289" cy="76030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720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0" presetClass="entr" presetSubtype="0"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7" grpId="0" animBg="1"/>
      <p:bldP spid="8"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solidFill>
                  <a:srgbClr val="B45F07"/>
                </a:solidFill>
              </a:rPr>
              <a:t>TX SET Working Group</a:t>
            </a:r>
            <a:endParaRPr lang="en-US" dirty="0">
              <a:solidFill>
                <a:srgbClr val="B45F07"/>
              </a:solidFill>
            </a:endParaRPr>
          </a:p>
        </p:txBody>
      </p:sp>
      <p:sp>
        <p:nvSpPr>
          <p:cNvPr id="3" name="Date Placeholder 2"/>
          <p:cNvSpPr>
            <a:spLocks noGrp="1"/>
          </p:cNvSpPr>
          <p:nvPr>
            <p:ph type="dt" sz="half" idx="10"/>
          </p:nvPr>
        </p:nvSpPr>
        <p:spPr/>
        <p:txBody>
          <a:bodyPr/>
          <a:lstStyle/>
          <a:p>
            <a:fld id="{54060718-8BF0-42CA-AA83-2C752D8E260A}" type="datetime1">
              <a:rPr lang="en-US" smtClean="0"/>
              <a:t>9/4/2018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96</a:t>
            </a:fld>
            <a:endParaRPr lang="en-US" dirty="0"/>
          </a:p>
        </p:txBody>
      </p:sp>
    </p:spTree>
    <p:extLst>
      <p:ext uri="{BB962C8B-B14F-4D97-AF65-F5344CB8AC3E}">
        <p14:creationId xmlns:p14="http://schemas.microsoft.com/office/powerpoint/2010/main" val="147831483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TX SET Working Group</a:t>
            </a:r>
            <a:endParaRPr lang="en-US" dirty="0"/>
          </a:p>
        </p:txBody>
      </p:sp>
      <p:sp>
        <p:nvSpPr>
          <p:cNvPr id="3" name="Content Placeholder 2"/>
          <p:cNvSpPr>
            <a:spLocks noGrp="1"/>
          </p:cNvSpPr>
          <p:nvPr>
            <p:ph sz="quarter" idx="4294967295"/>
          </p:nvPr>
        </p:nvSpPr>
        <p:spPr>
          <a:xfrm>
            <a:off x="457200" y="1181100"/>
            <a:ext cx="5499100" cy="5029200"/>
          </a:xfrm>
        </p:spPr>
        <p:txBody>
          <a:bodyPr>
            <a:normAutofit/>
          </a:bodyPr>
          <a:lstStyle/>
          <a:p>
            <a:pPr marL="0" indent="0" hangingPunct="0">
              <a:buNone/>
            </a:pPr>
            <a:r>
              <a:rPr lang="en-US" sz="2200" dirty="0"/>
              <a:t>Texas Standard Electronic Transaction (</a:t>
            </a:r>
            <a:r>
              <a:rPr lang="en-US" sz="2200" dirty="0" smtClean="0"/>
              <a:t>TX </a:t>
            </a:r>
            <a:r>
              <a:rPr lang="en-US" sz="2200" dirty="0"/>
              <a:t>SET) Working Group:</a:t>
            </a:r>
          </a:p>
          <a:p>
            <a:pPr hangingPunct="0"/>
            <a:r>
              <a:rPr lang="en-US" sz="2000" b="1" dirty="0"/>
              <a:t>R</a:t>
            </a:r>
            <a:r>
              <a:rPr lang="en-US" sz="1700" b="1" dirty="0"/>
              <a:t>eports</a:t>
            </a:r>
            <a:r>
              <a:rPr lang="en-US" sz="1700" dirty="0"/>
              <a:t> to the Retail Market Subcommittee (RMS</a:t>
            </a:r>
            <a:r>
              <a:rPr lang="en-US" sz="1700" dirty="0" smtClean="0"/>
              <a:t>)</a:t>
            </a:r>
            <a:endParaRPr lang="en-US" sz="1700" dirty="0"/>
          </a:p>
          <a:p>
            <a:pPr hangingPunct="0"/>
            <a:r>
              <a:rPr lang="en-US" sz="2000" b="1" dirty="0"/>
              <a:t>A</a:t>
            </a:r>
            <a:r>
              <a:rPr lang="en-US" sz="1700" b="1" dirty="0"/>
              <a:t>nalyzes</a:t>
            </a:r>
            <a:r>
              <a:rPr lang="en-US" sz="1700" dirty="0"/>
              <a:t> the need for new or modifications to existing electronic </a:t>
            </a:r>
            <a:r>
              <a:rPr lang="en-US" sz="1700" dirty="0" smtClean="0"/>
              <a:t>transactions</a:t>
            </a:r>
            <a:endParaRPr lang="en-US" sz="1700" dirty="0"/>
          </a:p>
          <a:p>
            <a:pPr hangingPunct="0"/>
            <a:r>
              <a:rPr lang="en-US" sz="2000" b="1" dirty="0"/>
              <a:t>R</a:t>
            </a:r>
            <a:r>
              <a:rPr lang="en-US" sz="1700" b="1" dirty="0"/>
              <a:t>ecommends</a:t>
            </a:r>
            <a:r>
              <a:rPr lang="en-US" sz="1700" dirty="0"/>
              <a:t> changes to retail market </a:t>
            </a:r>
            <a:r>
              <a:rPr lang="en-US" sz="1700" dirty="0" smtClean="0"/>
              <a:t>processes </a:t>
            </a:r>
            <a:endParaRPr lang="en-US" sz="1700" dirty="0"/>
          </a:p>
          <a:p>
            <a:pPr hangingPunct="0"/>
            <a:r>
              <a:rPr lang="en-US" sz="2000" b="1" dirty="0"/>
              <a:t>W</a:t>
            </a:r>
            <a:r>
              <a:rPr lang="en-US" sz="1700" b="1" dirty="0"/>
              <a:t>orks </a:t>
            </a:r>
            <a:r>
              <a:rPr lang="en-US" sz="1700" dirty="0"/>
              <a:t>with the ERCOT Flight Administrator to ensure that testing processes and procedures are defined and </a:t>
            </a:r>
            <a:r>
              <a:rPr lang="en-US" sz="1700" dirty="0" smtClean="0"/>
              <a:t>administered</a:t>
            </a:r>
            <a:endParaRPr lang="en-US" sz="1700" dirty="0"/>
          </a:p>
          <a:p>
            <a:pPr hangingPunct="0"/>
            <a:r>
              <a:rPr lang="en-US" sz="2000" b="1" dirty="0"/>
              <a:t>M</a:t>
            </a:r>
            <a:r>
              <a:rPr lang="en-US" sz="1700" b="1" dirty="0"/>
              <a:t>aintains</a:t>
            </a:r>
            <a:r>
              <a:rPr lang="en-US" sz="1700" dirty="0"/>
              <a:t> the Texas SET Implementation Guides and the Texas Market Test Plan </a:t>
            </a:r>
            <a:r>
              <a:rPr lang="en-US" sz="1700" dirty="0" smtClean="0"/>
              <a:t>Guide</a:t>
            </a:r>
            <a:endParaRPr lang="en-US" sz="1700" dirty="0"/>
          </a:p>
          <a:p>
            <a:pPr hangingPunct="0"/>
            <a:r>
              <a:rPr lang="en-US" sz="2000" b="1" dirty="0"/>
              <a:t>C</a:t>
            </a:r>
            <a:r>
              <a:rPr lang="en-US" sz="1700" b="1" dirty="0"/>
              <a:t>ollaborates</a:t>
            </a:r>
            <a:r>
              <a:rPr lang="en-US" sz="1700" dirty="0"/>
              <a:t> with other Working Groups and Taskforces as directed by </a:t>
            </a:r>
            <a:r>
              <a:rPr lang="en-US" sz="1700" dirty="0" smtClean="0"/>
              <a:t>RMS</a:t>
            </a:r>
            <a:endParaRPr lang="en-US" sz="1700" dirty="0"/>
          </a:p>
          <a:p>
            <a:pPr hangingPunct="0"/>
            <a:r>
              <a:rPr lang="en-US" sz="1700" dirty="0">
                <a:hlinkClick r:id="rId2"/>
              </a:rPr>
              <a:t>http://</a:t>
            </a:r>
            <a:r>
              <a:rPr lang="en-US" sz="1700" dirty="0" smtClean="0">
                <a:hlinkClick r:id="rId2"/>
              </a:rPr>
              <a:t>ercot.com/committee/txset</a:t>
            </a:r>
            <a:endParaRPr lang="en-US" sz="1700" dirty="0"/>
          </a:p>
        </p:txBody>
      </p:sp>
      <p:grpSp>
        <p:nvGrpSpPr>
          <p:cNvPr id="6" name="Group 5"/>
          <p:cNvGrpSpPr/>
          <p:nvPr/>
        </p:nvGrpSpPr>
        <p:grpSpPr>
          <a:xfrm>
            <a:off x="6096000" y="2514603"/>
            <a:ext cx="2903470" cy="3124197"/>
            <a:chOff x="5562599" y="3586552"/>
            <a:chExt cx="3208269" cy="2912973"/>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599" y="3657598"/>
              <a:ext cx="3208269" cy="2841927"/>
            </a:xfrm>
            <a:prstGeom prst="rect">
              <a:avLst/>
            </a:prstGeom>
          </p:spPr>
        </p:pic>
        <p:sp>
          <p:nvSpPr>
            <p:cNvPr id="8" name="TextBox 7"/>
            <p:cNvSpPr txBox="1"/>
            <p:nvPr/>
          </p:nvSpPr>
          <p:spPr>
            <a:xfrm>
              <a:off x="7667583" y="3586552"/>
              <a:ext cx="1066974" cy="573936"/>
            </a:xfrm>
            <a:prstGeom prst="rect">
              <a:avLst/>
            </a:prstGeom>
            <a:noFill/>
            <a:scene3d>
              <a:camera prst="isometricOffAxis1Right">
                <a:rot lat="1080001" lon="20039996" rev="21179996"/>
              </a:camera>
              <a:lightRig rig="threePt" dir="t"/>
            </a:scene3d>
          </p:spPr>
          <p:txBody>
            <a:bodyPr wrap="square" rtlCol="0">
              <a:spAutoFit/>
            </a:bodyPr>
            <a:lstStyle/>
            <a:p>
              <a:endParaRPr lang="en-US" sz="900" b="1" dirty="0">
                <a:solidFill>
                  <a:prstClr val="black"/>
                </a:solidFill>
                <a:latin typeface="Arial" panose="020B0604020202020204"/>
              </a:endParaRPr>
            </a:p>
            <a:p>
              <a:pPr algn="ctr"/>
              <a:r>
                <a:rPr lang="en-US" sz="900" dirty="0">
                  <a:solidFill>
                    <a:prstClr val="black"/>
                  </a:solidFill>
                  <a:latin typeface="Arial" panose="020B0604020202020204" pitchFamily="34" charset="0"/>
                  <a:cs typeface="Arial" panose="020B0604020202020204" pitchFamily="34" charset="0"/>
                </a:rPr>
                <a:t>Review &amp; Recommend RMGRR153 &amp; 2019 Test Flight</a:t>
              </a:r>
            </a:p>
          </p:txBody>
        </p:sp>
      </p:grpSp>
      <p:sp>
        <p:nvSpPr>
          <p:cNvPr id="4" name="Date Placeholder 3"/>
          <p:cNvSpPr>
            <a:spLocks noGrp="1"/>
          </p:cNvSpPr>
          <p:nvPr>
            <p:ph type="dt" sz="half" idx="10"/>
          </p:nvPr>
        </p:nvSpPr>
        <p:spPr/>
        <p:txBody>
          <a:bodyPr/>
          <a:lstStyle/>
          <a:p>
            <a:fld id="{8CC00031-65A2-4224-B09E-C5CEBB03A378}" type="datetime1">
              <a:rPr lang="en-US" smtClean="0"/>
              <a:t>9/4/2018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97</a:t>
            </a:fld>
            <a:endParaRPr lang="en-US" dirty="0"/>
          </a:p>
        </p:txBody>
      </p:sp>
    </p:spTree>
    <p:extLst>
      <p:ext uri="{BB962C8B-B14F-4D97-AF65-F5344CB8AC3E}">
        <p14:creationId xmlns:p14="http://schemas.microsoft.com/office/powerpoint/2010/main" val="79007453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TX SET Issue Submission Process</a:t>
            </a:r>
            <a:endParaRPr lang="en-US" dirty="0"/>
          </a:p>
        </p:txBody>
      </p:sp>
      <p:sp>
        <p:nvSpPr>
          <p:cNvPr id="3" name="Content Placeholder 2"/>
          <p:cNvSpPr>
            <a:spLocks noGrp="1"/>
          </p:cNvSpPr>
          <p:nvPr>
            <p:ph sz="quarter" idx="4294967295"/>
          </p:nvPr>
        </p:nvSpPr>
        <p:spPr>
          <a:xfrm>
            <a:off x="381000" y="1018953"/>
            <a:ext cx="8623300" cy="5867400"/>
          </a:xfrm>
        </p:spPr>
        <p:txBody>
          <a:bodyPr/>
          <a:lstStyle/>
          <a:p>
            <a:pPr marL="0" indent="0">
              <a:buNone/>
            </a:pPr>
            <a:r>
              <a:rPr lang="en-US" sz="2400" dirty="0" smtClean="0">
                <a:solidFill>
                  <a:schemeClr val="tx1">
                    <a:lumMod val="65000"/>
                    <a:lumOff val="35000"/>
                  </a:schemeClr>
                </a:solidFill>
              </a:rPr>
              <a:t>Formal method to initiate review of issues</a:t>
            </a:r>
          </a:p>
          <a:p>
            <a:pPr marL="0" indent="0">
              <a:buNone/>
            </a:pPr>
            <a:endParaRPr lang="en-US" sz="2400" dirty="0">
              <a:solidFill>
                <a:schemeClr val="tx1">
                  <a:lumMod val="65000"/>
                  <a:lumOff val="35000"/>
                </a:schemeClr>
              </a:solidFill>
            </a:endParaRPr>
          </a:p>
          <a:p>
            <a:pPr marL="0" indent="0">
              <a:buNone/>
            </a:pPr>
            <a:r>
              <a:rPr lang="en-US" sz="3200" i="1" dirty="0">
                <a:solidFill>
                  <a:schemeClr val="tx1">
                    <a:lumMod val="65000"/>
                    <a:lumOff val="35000"/>
                  </a:schemeClr>
                </a:solidFill>
              </a:rPr>
              <a:t/>
            </a:r>
            <a:br>
              <a:rPr lang="en-US" sz="3200" i="1" dirty="0">
                <a:solidFill>
                  <a:schemeClr val="tx1">
                    <a:lumMod val="65000"/>
                    <a:lumOff val="35000"/>
                  </a:schemeClr>
                </a:solidFill>
              </a:rPr>
            </a:br>
            <a:endParaRPr lang="en-US" sz="3200" i="1" dirty="0">
              <a:solidFill>
                <a:schemeClr val="tx1">
                  <a:lumMod val="65000"/>
                  <a:lumOff val="35000"/>
                </a:schemeClr>
              </a:solidFill>
            </a:endParaRPr>
          </a:p>
          <a:p>
            <a:pPr marL="0" indent="0" hangingPunct="0">
              <a:buNone/>
            </a:pPr>
            <a:endParaRPr lang="en-US" sz="1700" dirty="0">
              <a:hlinkClick r:id="rId3"/>
            </a:endParaRPr>
          </a:p>
          <a:p>
            <a:pPr algn="ctr" hangingPunct="0"/>
            <a:endParaRPr lang="en-US" sz="17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181" y="1447800"/>
            <a:ext cx="6956638" cy="4724400"/>
          </a:xfrm>
          <a:prstGeom prst="rect">
            <a:avLst/>
          </a:prstGeom>
        </p:spPr>
      </p:pic>
      <p:sp>
        <p:nvSpPr>
          <p:cNvPr id="6" name="Rectangle 5"/>
          <p:cNvSpPr/>
          <p:nvPr/>
        </p:nvSpPr>
        <p:spPr>
          <a:xfrm>
            <a:off x="1755949" y="3433643"/>
            <a:ext cx="5375005" cy="10149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 name="Rectangle 6"/>
          <p:cNvSpPr/>
          <p:nvPr/>
        </p:nvSpPr>
        <p:spPr>
          <a:xfrm>
            <a:off x="1750062" y="5222543"/>
            <a:ext cx="5380892" cy="3593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5" name="Date Placeholder 4"/>
          <p:cNvSpPr>
            <a:spLocks noGrp="1"/>
          </p:cNvSpPr>
          <p:nvPr>
            <p:ph type="dt" sz="half" idx="10"/>
          </p:nvPr>
        </p:nvSpPr>
        <p:spPr/>
        <p:txBody>
          <a:bodyPr/>
          <a:lstStyle/>
          <a:p>
            <a:fld id="{381D73FC-8232-4433-9358-5926957C0A2A}" type="datetime1">
              <a:rPr lang="en-US" smtClean="0"/>
              <a:t>9/4/2018</a:t>
            </a:fld>
            <a:endParaRPr lang="en-US" dirty="0"/>
          </a:p>
        </p:txBody>
      </p:sp>
      <p:sp>
        <p:nvSpPr>
          <p:cNvPr id="8" name="Footer Placeholder 7"/>
          <p:cNvSpPr>
            <a:spLocks noGrp="1"/>
          </p:cNvSpPr>
          <p:nvPr>
            <p:ph type="ftr" sz="quarter" idx="11"/>
          </p:nvPr>
        </p:nvSpPr>
        <p:spPr/>
        <p:txBody>
          <a:bodyPr/>
          <a:lstStyle/>
          <a:p>
            <a:r>
              <a:rPr lang="en-US" smtClean="0"/>
              <a:t>TxSET</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98</a:t>
            </a:fld>
            <a:endParaRPr lang="en-US" dirty="0"/>
          </a:p>
        </p:txBody>
      </p:sp>
    </p:spTree>
    <p:extLst>
      <p:ext uri="{BB962C8B-B14F-4D97-AF65-F5344CB8AC3E}">
        <p14:creationId xmlns:p14="http://schemas.microsoft.com/office/powerpoint/2010/main" val="371076375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B726B2-D9F2-4E2A-9C29-012AFEB4CCC6}" type="datetime1">
              <a:rPr lang="en-US" smtClean="0"/>
              <a:t>9/4/2018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Retail Market Testing</a:t>
            </a:r>
            <a:endParaRPr lang="en-US" dirty="0"/>
          </a:p>
        </p:txBody>
      </p:sp>
      <p:sp>
        <p:nvSpPr>
          <p:cNvPr id="6" name="TextBox 5"/>
          <p:cNvSpPr txBox="1"/>
          <p:nvPr/>
        </p:nvSpPr>
        <p:spPr>
          <a:xfrm>
            <a:off x="457200" y="1371600"/>
            <a:ext cx="7645536" cy="3416320"/>
          </a:xfrm>
          <a:prstGeom prst="rect">
            <a:avLst/>
          </a:prstGeom>
          <a:noFill/>
        </p:spPr>
        <p:txBody>
          <a:bodyPr wrap="square" rtlCol="0">
            <a:spAutoFit/>
          </a:bodyPr>
          <a:lstStyle/>
          <a:p>
            <a:r>
              <a:rPr lang="en-US" sz="2400" dirty="0" smtClean="0">
                <a:solidFill>
                  <a:schemeClr val="tx1">
                    <a:lumMod val="75000"/>
                    <a:lumOff val="25000"/>
                  </a:schemeClr>
                </a:solidFill>
              </a:rPr>
              <a:t>Flight Testing:</a:t>
            </a:r>
          </a:p>
          <a:p>
            <a:endParaRPr lang="en-US" sz="2400" dirty="0" smtClean="0">
              <a:solidFill>
                <a:schemeClr val="tx1">
                  <a:lumMod val="75000"/>
                  <a:lumOff val="25000"/>
                </a:schemeClr>
              </a:solidFill>
            </a:endParaRPr>
          </a:p>
          <a:p>
            <a:pPr marL="365760" lvl="1" indent="-365760">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All retail Market </a:t>
            </a:r>
            <a:r>
              <a:rPr lang="en-US" sz="2400" dirty="0">
                <a:solidFill>
                  <a:schemeClr val="tx1">
                    <a:lumMod val="75000"/>
                    <a:lumOff val="25000"/>
                  </a:schemeClr>
                </a:solidFill>
              </a:rPr>
              <a:t>P</a:t>
            </a:r>
            <a:r>
              <a:rPr lang="en-US" sz="2400" dirty="0" smtClean="0">
                <a:solidFill>
                  <a:schemeClr val="tx1">
                    <a:lumMod val="75000"/>
                    <a:lumOff val="25000"/>
                  </a:schemeClr>
                </a:solidFill>
              </a:rPr>
              <a:t>articipants are required to test for ERCOT certification</a:t>
            </a:r>
          </a:p>
          <a:p>
            <a:pPr marL="365760" lvl="1" indent="-365760">
              <a:buClr>
                <a:schemeClr val="accent1">
                  <a:lumMod val="75000"/>
                </a:schemeClr>
              </a:buClr>
              <a:buFont typeface="Arial" panose="020B0604020202020204" pitchFamily="34" charset="0"/>
              <a:buChar char="•"/>
            </a:pPr>
            <a:endParaRPr lang="en-US" sz="2400" dirty="0" smtClean="0">
              <a:solidFill>
                <a:schemeClr val="tx1">
                  <a:lumMod val="75000"/>
                  <a:lumOff val="25000"/>
                </a:schemeClr>
              </a:solidFill>
            </a:endParaRPr>
          </a:p>
          <a:p>
            <a:pPr marL="365760" lvl="1" indent="-365760">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Three </a:t>
            </a:r>
            <a:r>
              <a:rPr lang="en-US" sz="2400" dirty="0">
                <a:solidFill>
                  <a:schemeClr val="tx1">
                    <a:lumMod val="75000"/>
                    <a:lumOff val="25000"/>
                  </a:schemeClr>
                </a:solidFill>
              </a:rPr>
              <a:t>Market flights </a:t>
            </a:r>
            <a:r>
              <a:rPr lang="en-US" sz="2400" dirty="0" smtClean="0">
                <a:solidFill>
                  <a:schemeClr val="tx1">
                    <a:lumMod val="75000"/>
                    <a:lumOff val="25000"/>
                  </a:schemeClr>
                </a:solidFill>
              </a:rPr>
              <a:t>per year</a:t>
            </a:r>
          </a:p>
          <a:p>
            <a:pPr marL="365760" lvl="1" indent="-365760">
              <a:buClr>
                <a:schemeClr val="accent1">
                  <a:lumMod val="75000"/>
                </a:schemeClr>
              </a:buClr>
              <a:buFont typeface="Arial" panose="020B0604020202020204" pitchFamily="34" charset="0"/>
              <a:buChar char="•"/>
            </a:pPr>
            <a:endParaRPr lang="en-US" sz="2400" dirty="0" smtClean="0">
              <a:solidFill>
                <a:schemeClr val="tx1">
                  <a:lumMod val="75000"/>
                  <a:lumOff val="25000"/>
                </a:schemeClr>
              </a:solidFill>
            </a:endParaRPr>
          </a:p>
          <a:p>
            <a:pPr marL="365760" lvl="1" indent="-365760">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End to End test scripts (</a:t>
            </a:r>
            <a:r>
              <a:rPr lang="en-US" sz="2400" dirty="0" err="1" smtClean="0">
                <a:solidFill>
                  <a:schemeClr val="tx1">
                    <a:lumMod val="75000"/>
                    <a:lumOff val="25000"/>
                  </a:schemeClr>
                </a:solidFill>
              </a:rPr>
              <a:t>i.e</a:t>
            </a:r>
            <a:r>
              <a:rPr lang="en-US" sz="2400" dirty="0" smtClean="0">
                <a:solidFill>
                  <a:schemeClr val="tx1">
                    <a:lumMod val="75000"/>
                    <a:lumOff val="25000"/>
                  </a:schemeClr>
                </a:solidFill>
              </a:rPr>
              <a:t> connectivity, penny test)</a:t>
            </a:r>
          </a:p>
          <a:p>
            <a:pPr marL="800100" lvl="1" indent="-342900">
              <a:buFont typeface="Arial" panose="020B0604020202020204" pitchFamily="34" charset="0"/>
              <a:buChar char="•"/>
            </a:pPr>
            <a:endParaRPr lang="en-US" sz="2400"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D57F1E4F-1CFF-5643-939E-02111984F565}" type="slidenum">
              <a:rPr lang="en-US" smtClean="0"/>
              <a:pPr/>
              <a:t>99</a:t>
            </a:fld>
            <a:endParaRPr lang="en-US" dirty="0"/>
          </a:p>
        </p:txBody>
      </p:sp>
    </p:spTree>
    <p:extLst>
      <p:ext uri="{BB962C8B-B14F-4D97-AF65-F5344CB8AC3E}">
        <p14:creationId xmlns:p14="http://schemas.microsoft.com/office/powerpoint/2010/main" val="26275553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CHECK" val="0"/>
  <p:tag name="ARTICULATE_PROJECT_OPEN" val="0"/>
</p:tagLst>
</file>

<file path=ppt/theme/theme1.xml><?xml version="1.0" encoding="utf-8"?>
<a:theme xmlns:a="http://schemas.openxmlformats.org/drawingml/2006/main" name="Retro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53D4C82DD29542891445BE5C81F62D" ma:contentTypeVersion="0" ma:contentTypeDescription="Create a new document." ma:contentTypeScope="" ma:versionID="7a19983c0c1bae5af897eaf517cf63f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A71BE7-5E54-4BB6-8FC9-B225C52A5D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353A6B-6B00-46BF-98A3-4F7C641BE3CB}">
  <ds:schemaRefs>
    <ds:schemaRef ds:uri="c34af464-7aa1-4edd-9be4-83dffc1cb926"/>
    <ds:schemaRef ds:uri="http://schemas.microsoft.com/office/infopath/2007/PartnerControls"/>
    <ds:schemaRef ds:uri="http://purl.org/dc/dcmitype/"/>
    <ds:schemaRef ds:uri="http://www.w3.org/XML/1998/namespace"/>
    <ds:schemaRef ds:uri="http://purl.org/dc/elements/1.1/"/>
    <ds:schemaRef ds:uri="http://purl.org/dc/terms/"/>
    <ds:schemaRef ds:uri="http://schemas.microsoft.com/office/2006/metadata/properties"/>
    <ds:schemaRef ds:uri="http://schemas.microsoft.com/office/2006/documentManagement/types"/>
    <ds:schemaRef ds:uri="http://schemas.openxmlformats.org/package/2006/metadata/core-properties"/>
  </ds:schemaRefs>
</ds:datastoreItem>
</file>

<file path=customXml/itemProps3.xml><?xml version="1.0" encoding="utf-8"?>
<ds:datastoreItem xmlns:ds="http://schemas.openxmlformats.org/officeDocument/2006/customXml" ds:itemID="{969B9D4C-C537-40A0-BD2B-3F0EFA0140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9340</TotalTime>
  <Words>5939</Words>
  <Application>Microsoft Office PowerPoint</Application>
  <PresentationFormat>On-screen Show (4:3)</PresentationFormat>
  <Paragraphs>1499</Paragraphs>
  <Slides>116</Slides>
  <Notes>32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116</vt:i4>
      </vt:variant>
    </vt:vector>
  </HeadingPairs>
  <TitlesOfParts>
    <vt:vector size="123" baseType="lpstr">
      <vt:lpstr>Arial</vt:lpstr>
      <vt:lpstr>Calibri</vt:lpstr>
      <vt:lpstr>Myriad Pro</vt:lpstr>
      <vt:lpstr>Osaka</vt:lpstr>
      <vt:lpstr>Wingdings</vt:lpstr>
      <vt:lpstr>Retrospect</vt:lpstr>
      <vt:lpstr>Acrobat Document</vt:lpstr>
      <vt:lpstr>Texas  Standard  Electronic  Transactions</vt:lpstr>
      <vt:lpstr>Housekeeping</vt:lpstr>
      <vt:lpstr>Antitrust Admonition</vt:lpstr>
      <vt:lpstr>Course Objectives</vt:lpstr>
      <vt:lpstr>Agenda</vt:lpstr>
      <vt:lpstr>Introduction</vt:lpstr>
      <vt:lpstr>What is TX SET?</vt:lpstr>
      <vt:lpstr>Benefits of TX SET</vt:lpstr>
      <vt:lpstr>When are TX SETs used?</vt:lpstr>
      <vt:lpstr>How are TX SET Delivered</vt:lpstr>
      <vt:lpstr>Transaction Flows</vt:lpstr>
      <vt:lpstr>Acronyms</vt:lpstr>
      <vt:lpstr>Acronyms</vt:lpstr>
      <vt:lpstr>Governing Documents</vt:lpstr>
      <vt:lpstr>Hierarchy of Rules</vt:lpstr>
      <vt:lpstr>ERCOT Protocols</vt:lpstr>
      <vt:lpstr>ERCOT Protocols</vt:lpstr>
      <vt:lpstr>Relevant ERCOT Protocol Sections</vt:lpstr>
      <vt:lpstr>Section 15  - Customer Registration</vt:lpstr>
      <vt:lpstr>Section 19 – Texas Standard Electronic Transaction</vt:lpstr>
      <vt:lpstr>Section 24 – Retail Point to Point Communications</vt:lpstr>
      <vt:lpstr>ERCOT Market Guides</vt:lpstr>
      <vt:lpstr>ERCOT Market Guides</vt:lpstr>
      <vt:lpstr>ERCOT Retail Market Guide</vt:lpstr>
      <vt:lpstr>Section 7 – Market Processes</vt:lpstr>
      <vt:lpstr>Appendicies</vt:lpstr>
      <vt:lpstr>Section 11- Solution to Stacking</vt:lpstr>
      <vt:lpstr>TX SET Guides</vt:lpstr>
      <vt:lpstr>Texas SET Swimlanes </vt:lpstr>
      <vt:lpstr>TX SET Swimlanes</vt:lpstr>
      <vt:lpstr>Texas SET Implementation Guides (IG)</vt:lpstr>
      <vt:lpstr>Transactions</vt:lpstr>
      <vt:lpstr>Overview of transaction flow</vt:lpstr>
      <vt:lpstr>Texas Standard Electronic Transactions (TX SET) </vt:lpstr>
      <vt:lpstr>Texas Standard Electronic Transactions (TX SET) </vt:lpstr>
      <vt:lpstr>Transaction Names</vt:lpstr>
      <vt:lpstr>Transaction Names – 650_01 Service Orders</vt:lpstr>
      <vt:lpstr>MVI vs SWI – 814_16 vs 814_01</vt:lpstr>
      <vt:lpstr>Transactions Initiating Business Process Instance</vt:lpstr>
      <vt:lpstr>Transactions Initiating Business Process Instance</vt:lpstr>
      <vt:lpstr>Checkpoint Questions</vt:lpstr>
      <vt:lpstr>Checkpoint Questions</vt:lpstr>
      <vt:lpstr>Transaction Process Flow</vt:lpstr>
      <vt:lpstr>Move In (MVI) – Reject</vt:lpstr>
      <vt:lpstr>Move In – Accept</vt:lpstr>
      <vt:lpstr>Move In w/ Permit Required – New Installation</vt:lpstr>
      <vt:lpstr>Move In w/ Permit Not Received</vt:lpstr>
      <vt:lpstr>Move In w/ Cancel</vt:lpstr>
      <vt:lpstr>Move In w/ Date Change</vt:lpstr>
      <vt:lpstr>Checkpoint Questions</vt:lpstr>
      <vt:lpstr>Switch – Rejected</vt:lpstr>
      <vt:lpstr>Switch – Accept</vt:lpstr>
      <vt:lpstr>Switch Hold – Add – Deferred Payment Plan (DPP)</vt:lpstr>
      <vt:lpstr>Switch Hold – Add - Tampering</vt:lpstr>
      <vt:lpstr>Switch Hold – Remove – DPP / Tampering</vt:lpstr>
      <vt:lpstr>Switch w/ Switch Hold</vt:lpstr>
      <vt:lpstr>Checkpoint Questions</vt:lpstr>
      <vt:lpstr>Checkpoint Questions</vt:lpstr>
      <vt:lpstr>Move Out (MVO) – Reject</vt:lpstr>
      <vt:lpstr>Move Out – Accept</vt:lpstr>
      <vt:lpstr>Checkpoint Questions</vt:lpstr>
      <vt:lpstr>Checkpoint Questions</vt:lpstr>
      <vt:lpstr>Transaction Solution to Stacking</vt:lpstr>
      <vt:lpstr>Transaction Solution to Stacking</vt:lpstr>
      <vt:lpstr>Checkpoint Question</vt:lpstr>
      <vt:lpstr>Checkpoint Question</vt:lpstr>
      <vt:lpstr>Checkpoint Question</vt:lpstr>
      <vt:lpstr>Checkpoint Question</vt:lpstr>
      <vt:lpstr>Move Out to Continuous Service Agreement (CSA)</vt:lpstr>
      <vt:lpstr>Checkpoint Question</vt:lpstr>
      <vt:lpstr>Checkpoint Question</vt:lpstr>
      <vt:lpstr>Disconnect for Non-Pay (DNP)*</vt:lpstr>
      <vt:lpstr>Reconnect after DNP*</vt:lpstr>
      <vt:lpstr>Checkpoint Question</vt:lpstr>
      <vt:lpstr>MIS Portal</vt:lpstr>
      <vt:lpstr>Market Information System</vt:lpstr>
      <vt:lpstr>Find ESI ID</vt:lpstr>
      <vt:lpstr>Find ESI ID</vt:lpstr>
      <vt:lpstr>Find ESI ID – Additional information</vt:lpstr>
      <vt:lpstr>Find Transactions</vt:lpstr>
      <vt:lpstr>Find Transactions – MVI w/ permit required </vt:lpstr>
      <vt:lpstr>Find Transactions – MVO w/ date change &amp; cancel</vt:lpstr>
      <vt:lpstr>Find Transactions – MVO w/ date change &amp; cancel – cont.</vt:lpstr>
      <vt:lpstr>Find Transactions – MVO to CSA</vt:lpstr>
      <vt:lpstr>Find Transactions – MVO trumps SWI</vt:lpstr>
      <vt:lpstr>Find Transactions – MVO trumps SWI</vt:lpstr>
      <vt:lpstr>Find Transactions – MVO trumps SWI</vt:lpstr>
      <vt:lpstr>TX SET Implementation Guides w/ Examples</vt:lpstr>
      <vt:lpstr>TX SET Implementation Guides w/ Examples</vt:lpstr>
      <vt:lpstr>Electronic Data Interface (EDI) Transactions </vt:lpstr>
      <vt:lpstr>Checkpoint Question</vt:lpstr>
      <vt:lpstr>Checkpoint Exercise</vt:lpstr>
      <vt:lpstr>Checkpoint Exercise</vt:lpstr>
      <vt:lpstr>Checkpoint Exercise</vt:lpstr>
      <vt:lpstr>Checkpoint Questions</vt:lpstr>
      <vt:lpstr>TX SET Working Group</vt:lpstr>
      <vt:lpstr>TX SET Working Group</vt:lpstr>
      <vt:lpstr>TX SET Issue Submission Process</vt:lpstr>
      <vt:lpstr>Retail Market Testing</vt:lpstr>
      <vt:lpstr>Retail Market Testing</vt:lpstr>
      <vt:lpstr>ListServe</vt:lpstr>
      <vt:lpstr>Additional resources</vt:lpstr>
      <vt:lpstr>Available Training</vt:lpstr>
      <vt:lpstr>Survey</vt:lpstr>
      <vt:lpstr>Appendix</vt:lpstr>
      <vt:lpstr>ERCOT Retail Market Guide</vt:lpstr>
      <vt:lpstr>Texas SET Swimlanes </vt:lpstr>
      <vt:lpstr>Texas SET Swimlanes </vt:lpstr>
      <vt:lpstr>TX SET Implementation Guides (IG)</vt:lpstr>
      <vt:lpstr>Texas SET Implementation Guides  </vt:lpstr>
      <vt:lpstr>Texas SET Implementation Guides  </vt:lpstr>
      <vt:lpstr>Texas SET Implementation Guides  </vt:lpstr>
      <vt:lpstr>Registration and Qualification/Certification </vt:lpstr>
      <vt:lpstr>Retail Market Testing </vt:lpstr>
      <vt:lpstr>Retail Market Testing </vt:lpstr>
      <vt:lpstr>Retail Market Testing </vt:lpstr>
    </vt:vector>
  </TitlesOfParts>
  <Company>Oncor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Pak, Sam</dc:creator>
  <cp:lastModifiedBy>Deller, Art</cp:lastModifiedBy>
  <cp:revision>341</cp:revision>
  <cp:lastPrinted>2018-08-01T16:10:22Z</cp:lastPrinted>
  <dcterms:created xsi:type="dcterms:W3CDTF">2018-02-28T17:04:58Z</dcterms:created>
  <dcterms:modified xsi:type="dcterms:W3CDTF">2018-09-04T21:08:33Z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Possible Training Idea</vt:lpwstr>
  </property>
  <property fmtid="{D5CDD505-2E9C-101B-9397-08002B2CF9AE}" pid="4" name="ArticulateGUID">
    <vt:lpwstr>C648DACD-074A-4C97-B6CD-3128809AC62E</vt:lpwstr>
  </property>
  <property fmtid="{D5CDD505-2E9C-101B-9397-08002B2CF9AE}" pid="5" name="ArticulateProjectFull">
    <vt:lpwstr>C:\Users\bkettlewell\Documents\Market Education\EMT Template_v05-2016.ppta</vt:lpwstr>
  </property>
  <property fmtid="{D5CDD505-2E9C-101B-9397-08002B2CF9AE}" pid="6" name="ContentTypeId">
    <vt:lpwstr>0x0101003153D4C82DD29542891445BE5C81F62D</vt:lpwstr>
  </property>
</Properties>
</file>