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13"/>
  </p:notesMasterIdLst>
  <p:handoutMasterIdLst>
    <p:handoutMasterId r:id="rId14"/>
  </p:handoutMasterIdLst>
  <p:sldIdLst>
    <p:sldId id="260" r:id="rId6"/>
    <p:sldId id="338" r:id="rId7"/>
    <p:sldId id="339" r:id="rId8"/>
    <p:sldId id="340" r:id="rId9"/>
    <p:sldId id="341" r:id="rId10"/>
    <p:sldId id="342" r:id="rId11"/>
    <p:sldId id="343" r:id="rId1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79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205" autoAdjust="0"/>
  </p:normalViewPr>
  <p:slideViewPr>
    <p:cSldViewPr showGuides="1">
      <p:cViewPr varScale="1">
        <p:scale>
          <a:sx n="125" d="100"/>
          <a:sy n="125" d="100"/>
        </p:scale>
        <p:origin x="1194" y="96"/>
      </p:cViewPr>
      <p:guideLst>
        <p:guide orient="horz" pos="2160"/>
        <p:guide pos="3792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8/31/2018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8/31/2018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172200"/>
            <a:ext cx="6096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299284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Footer text goes here.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70951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534400" cy="485323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172200"/>
            <a:ext cx="6096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299284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Footer text goes here.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231350" y="0"/>
            <a:ext cx="591265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/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286000"/>
            <a:ext cx="2473960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299284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223084"/>
            <a:ext cx="6096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223084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223084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/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891" y="6223084"/>
            <a:ext cx="942109" cy="509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sreedy@potomaceconomics.com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505200" y="1843951"/>
            <a:ext cx="5553740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2017 Real-Time Co-optimization </a:t>
            </a:r>
            <a:r>
              <a:rPr lang="en-US" sz="2000" b="1" dirty="0" err="1" smtClean="0"/>
              <a:t>Backcast</a:t>
            </a:r>
            <a:endParaRPr lang="en-US" sz="2000" b="1" dirty="0"/>
          </a:p>
          <a:p>
            <a:endParaRPr lang="en-US" sz="2000" dirty="0"/>
          </a:p>
          <a:p>
            <a:endParaRPr lang="en-US" b="1" dirty="0" smtClean="0"/>
          </a:p>
          <a:p>
            <a:r>
              <a:rPr lang="en-US" i="1" dirty="0" smtClean="0"/>
              <a:t>Steve Reedy</a:t>
            </a:r>
            <a:endParaRPr lang="en-US" i="1" dirty="0"/>
          </a:p>
          <a:p>
            <a:r>
              <a:rPr lang="en-US" i="1" dirty="0" smtClean="0"/>
              <a:t>Deputy Director</a:t>
            </a:r>
            <a:r>
              <a:rPr lang="en-US" i="1" dirty="0" smtClean="0"/>
              <a:t>, ERCOT IMM</a:t>
            </a:r>
          </a:p>
          <a:p>
            <a:r>
              <a:rPr lang="en-US" i="1" dirty="0" smtClean="0">
                <a:hlinkClick r:id="rId2"/>
              </a:rPr>
              <a:t>sreedy@potomaceconomics.com</a:t>
            </a:r>
            <a:endParaRPr lang="en-US" i="1" dirty="0" smtClean="0"/>
          </a:p>
          <a:p>
            <a:r>
              <a:rPr lang="en-US" i="1" dirty="0" smtClean="0"/>
              <a:t>512-225-7139</a:t>
            </a:r>
            <a:endParaRPr lang="en-US" i="1" dirty="0" smtClean="0"/>
          </a:p>
          <a:p>
            <a:endParaRPr lang="en-US" dirty="0"/>
          </a:p>
          <a:p>
            <a:r>
              <a:rPr lang="en-US" dirty="0" smtClean="0"/>
              <a:t>Austin Electricity Conference</a:t>
            </a:r>
          </a:p>
          <a:p>
            <a:endParaRPr lang="en-US" dirty="0"/>
          </a:p>
          <a:p>
            <a:r>
              <a:rPr lang="en-US" dirty="0" smtClean="0"/>
              <a:t>September 6, </a:t>
            </a:r>
            <a:r>
              <a:rPr lang="en-US" dirty="0" smtClean="0"/>
              <a:t>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Real-Time Co-optimization (of Energy and Reserves)?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534400" cy="462463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Co-optimization of Energy and Reserves: Awarding the least cost providers of energy and reserves</a:t>
            </a:r>
          </a:p>
          <a:p>
            <a:r>
              <a:rPr lang="en-US" dirty="0" smtClean="0"/>
              <a:t>Current Market Design</a:t>
            </a:r>
          </a:p>
          <a:p>
            <a:pPr lvl="1"/>
            <a:r>
              <a:rPr lang="en-US" dirty="0" smtClean="0"/>
              <a:t>Awards co-optimized reserves and energy in the Day-Ahead Market</a:t>
            </a:r>
          </a:p>
          <a:p>
            <a:pPr lvl="1"/>
            <a:r>
              <a:rPr lang="en-US" dirty="0" smtClean="0"/>
              <a:t>QSEs can redistribute reserve awards within their fleet (or trade with other QSEs)</a:t>
            </a:r>
          </a:p>
          <a:p>
            <a:pPr lvl="1"/>
            <a:r>
              <a:rPr lang="en-US" dirty="0" smtClean="0"/>
              <a:t>Final provision of reserves is not optimized by ERCOT. </a:t>
            </a:r>
          </a:p>
          <a:p>
            <a:r>
              <a:rPr lang="en-US" dirty="0" smtClean="0"/>
              <a:t>Real-Time Co-optimization Design</a:t>
            </a:r>
          </a:p>
          <a:p>
            <a:pPr lvl="1"/>
            <a:r>
              <a:rPr lang="en-US" dirty="0" smtClean="0"/>
              <a:t>Awards co-optimized reserves and energy in both Day-Ahead and Real-Time markets</a:t>
            </a:r>
          </a:p>
          <a:p>
            <a:pPr lvl="1"/>
            <a:r>
              <a:rPr lang="en-US" dirty="0" smtClean="0"/>
              <a:t>Final provision of reserves is optimized by ERCOT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57641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IMM Real-Time Co-optimization Study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“</a:t>
            </a:r>
            <a:r>
              <a:rPr lang="en-US" dirty="0" err="1" smtClean="0"/>
              <a:t>Backcast</a:t>
            </a:r>
            <a:r>
              <a:rPr lang="en-US" dirty="0" smtClean="0"/>
              <a:t>” of 2017</a:t>
            </a:r>
          </a:p>
          <a:p>
            <a:r>
              <a:rPr lang="en-US" dirty="0" smtClean="0"/>
              <a:t>Uses 2017 data for:</a:t>
            </a:r>
          </a:p>
          <a:p>
            <a:pPr lvl="1"/>
            <a:r>
              <a:rPr lang="en-US" dirty="0" smtClean="0"/>
              <a:t>Commitment status of resources (ON, OFF, etc.)</a:t>
            </a:r>
          </a:p>
          <a:p>
            <a:pPr lvl="1"/>
            <a:r>
              <a:rPr lang="en-US" dirty="0" smtClean="0"/>
              <a:t>Energy offers</a:t>
            </a:r>
          </a:p>
          <a:p>
            <a:pPr lvl="1"/>
            <a:r>
              <a:rPr lang="en-US" dirty="0" smtClean="0"/>
              <a:t>Ramp Rates</a:t>
            </a:r>
          </a:p>
          <a:p>
            <a:pPr lvl="1"/>
            <a:r>
              <a:rPr lang="en-US" dirty="0" smtClean="0"/>
              <a:t>Network Conditions (binding constraints, shift factors)</a:t>
            </a:r>
          </a:p>
          <a:p>
            <a:r>
              <a:rPr lang="en-US" dirty="0" smtClean="0"/>
              <a:t>Every 15 minutes</a:t>
            </a:r>
          </a:p>
          <a:p>
            <a:pPr lvl="1"/>
            <a:r>
              <a:rPr lang="en-US" dirty="0" smtClean="0"/>
              <a:t>Data published in 60 day SCED reports</a:t>
            </a:r>
          </a:p>
          <a:p>
            <a:r>
              <a:rPr lang="en-US" dirty="0" smtClean="0"/>
              <a:t>Not “Sequential”</a:t>
            </a:r>
          </a:p>
          <a:p>
            <a:pPr lvl="1"/>
            <a:r>
              <a:rPr lang="en-US" dirty="0" smtClean="0"/>
              <a:t>The results of the simulation of 12:15 do not affect the input the simulation of 12:30</a:t>
            </a:r>
          </a:p>
          <a:p>
            <a:pPr lvl="1"/>
            <a:r>
              <a:rPr lang="en-US" dirty="0" smtClean="0"/>
              <a:t>Sequential simulation would:</a:t>
            </a:r>
          </a:p>
          <a:p>
            <a:pPr lvl="2"/>
            <a:r>
              <a:rPr lang="en-US" dirty="0" smtClean="0"/>
              <a:t>Require assumptions of market behavior (to what extent do generators follow their </a:t>
            </a:r>
            <a:r>
              <a:rPr lang="en-US" dirty="0" err="1" smtClean="0"/>
              <a:t>basepoints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/>
              <a:t>Reduce the accuracy of the simulation inputs(binding constraints, shift factors, ramp rates, loss factors, etc. valid for actual system conditions, not necessarily for different input conditions)</a:t>
            </a:r>
          </a:p>
          <a:p>
            <a:pPr lvl="2"/>
            <a:r>
              <a:rPr lang="en-US" dirty="0" smtClean="0"/>
              <a:t>Increase the simulation time (impossible to run simulation with several computers in parallel,  would increase run time by at least 30x)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38708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the simulation tool does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385763" indent="-385763">
              <a:buAutoNum type="arabicParenR"/>
            </a:pPr>
            <a:r>
              <a:rPr lang="en-US" dirty="0" smtClean="0"/>
              <a:t>Takes all inputs and re-runs SCED</a:t>
            </a:r>
          </a:p>
          <a:p>
            <a:pPr lvl="1">
              <a:buFontTx/>
              <a:buChar char="-"/>
            </a:pPr>
            <a:r>
              <a:rPr lang="en-US" dirty="0" smtClean="0"/>
              <a:t>Confirms validity of inputs (Results of simulation close to actual SCED results?)</a:t>
            </a:r>
          </a:p>
          <a:p>
            <a:pPr lvl="2">
              <a:buFontTx/>
              <a:buChar char="-"/>
            </a:pPr>
            <a:r>
              <a:rPr lang="en-US" dirty="0" smtClean="0"/>
              <a:t>In the few instances where this happened results were discarded</a:t>
            </a:r>
          </a:p>
          <a:p>
            <a:pPr lvl="1">
              <a:buFontTx/>
              <a:buChar char="-"/>
            </a:pPr>
            <a:r>
              <a:rPr lang="en-US" dirty="0" smtClean="0"/>
              <a:t>Enables comparison of a simulation to a simulation</a:t>
            </a:r>
          </a:p>
          <a:p>
            <a:pPr marL="385763" indent="-385763">
              <a:buAutoNum type="arabicParenR" startAt="2"/>
            </a:pPr>
            <a:r>
              <a:rPr lang="en-US" dirty="0" smtClean="0"/>
              <a:t>Linearizes offer curves and determines best RRS awards using a Mixed Integer Program (MIPCL-PY)</a:t>
            </a:r>
          </a:p>
          <a:p>
            <a:pPr lvl="1">
              <a:buFontTx/>
              <a:buChar char="-"/>
            </a:pPr>
            <a:r>
              <a:rPr lang="en-US" dirty="0" smtClean="0"/>
              <a:t>If a resource provides RRS and has some NFRC (non-frequency responsive capacity) then the NFRC has to be subtracted from the High Limit.  This binary behavior requires a special solving algorithm (MIP).</a:t>
            </a:r>
            <a:endParaRPr lang="en-US" dirty="0"/>
          </a:p>
          <a:p>
            <a:pPr marL="385763" indent="-385763">
              <a:buAutoNum type="arabicParenR" startAt="3"/>
            </a:pPr>
            <a:r>
              <a:rPr lang="en-US" dirty="0" smtClean="0"/>
              <a:t>Takes RRS awards from Step 2 and all inputs and determines energy and reserve awards and prices with a Quadratic Program (QP).</a:t>
            </a:r>
          </a:p>
          <a:p>
            <a:pPr marL="385763" indent="-385763">
              <a:buAutoNum type="arabicParenR" startAt="3"/>
            </a:pPr>
            <a:r>
              <a:rPr lang="en-US" dirty="0" smtClean="0"/>
              <a:t>Publishes detailed and summary results files for each day.</a:t>
            </a:r>
          </a:p>
          <a:p>
            <a:pPr marL="0" indent="0">
              <a:buNone/>
            </a:pPr>
            <a:r>
              <a:rPr lang="en-US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359488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Assumptions and Likely Effects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Assumes that commitment remains constant.  i.e. everyone would have had the exact same units on for the exact same times in a Real-Time Co-optimized world.</a:t>
            </a:r>
          </a:p>
          <a:p>
            <a:pPr lvl="1"/>
            <a:r>
              <a:rPr lang="en-US" sz="2400" dirty="0" smtClean="0"/>
              <a:t>It would be likely that generator owners would respond to lower prices by not turning on as many units.  This would tend to </a:t>
            </a:r>
            <a:r>
              <a:rPr lang="en-US" sz="2400" b="1" dirty="0" smtClean="0"/>
              <a:t>raise production cost savings </a:t>
            </a:r>
            <a:r>
              <a:rPr lang="en-US" sz="2400" dirty="0" smtClean="0"/>
              <a:t>and </a:t>
            </a:r>
            <a:r>
              <a:rPr lang="en-US" sz="2400" b="1" dirty="0" smtClean="0"/>
              <a:t>raise energy and reserve prices.</a:t>
            </a:r>
          </a:p>
          <a:p>
            <a:pPr lvl="1"/>
            <a:r>
              <a:rPr lang="en-US" sz="2400" dirty="0" smtClean="0"/>
              <a:t>This can be simulated by turning units “OFF” in 60d_SCED input file and redistributing missing MWs to other units.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94120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Assumptions and Likely Effects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Assumes that offers for reserves would be $0/</a:t>
            </a:r>
            <a:r>
              <a:rPr lang="en-US" sz="2400" dirty="0" err="1" smtClean="0"/>
              <a:t>MWh</a:t>
            </a:r>
            <a:r>
              <a:rPr lang="en-US" sz="2400" dirty="0" smtClean="0"/>
              <a:t>.</a:t>
            </a:r>
          </a:p>
          <a:p>
            <a:pPr lvl="1"/>
            <a:r>
              <a:rPr lang="en-US" sz="2000" dirty="0" smtClean="0"/>
              <a:t>Raising the offer price would tend to raise reserve prices.</a:t>
            </a:r>
          </a:p>
          <a:p>
            <a:pPr lvl="1"/>
            <a:r>
              <a:rPr lang="en-US" sz="2000" dirty="0" smtClean="0"/>
              <a:t>This can be simulated by:</a:t>
            </a:r>
          </a:p>
          <a:p>
            <a:pPr lvl="2"/>
            <a:r>
              <a:rPr lang="en-US" sz="1800" dirty="0" smtClean="0"/>
              <a:t>Modifying the Objective Function in the MIP portion of the code, and</a:t>
            </a:r>
          </a:p>
          <a:p>
            <a:pPr lvl="2"/>
            <a:r>
              <a:rPr lang="en-US" sz="1800" dirty="0" smtClean="0"/>
              <a:t>Modifying the q vector in the QP portion of the code</a:t>
            </a:r>
          </a:p>
          <a:p>
            <a:r>
              <a:rPr lang="en-US" sz="2400" dirty="0" smtClean="0"/>
              <a:t>The results of one interval do not effect the next (Non-Sequential)</a:t>
            </a:r>
          </a:p>
          <a:p>
            <a:pPr lvl="1"/>
            <a:r>
              <a:rPr lang="en-US" sz="2000" dirty="0" smtClean="0"/>
              <a:t>Modeling sequential effects would tend to increase the production cost savings and reduce the energy and reserve prices.</a:t>
            </a:r>
          </a:p>
          <a:p>
            <a:pPr lvl="1"/>
            <a:r>
              <a:rPr lang="en-US" sz="2000" dirty="0" smtClean="0"/>
              <a:t>This can be simulated by:</a:t>
            </a:r>
          </a:p>
          <a:p>
            <a:pPr lvl="2"/>
            <a:r>
              <a:rPr lang="en-US" sz="1800" dirty="0" smtClean="0"/>
              <a:t>Producing a set of input files for the next interval with each simulation run</a:t>
            </a:r>
          </a:p>
          <a:p>
            <a:pPr lvl="2"/>
            <a:r>
              <a:rPr lang="en-US" sz="1800" dirty="0" smtClean="0"/>
              <a:t>Would require simulating every five minutes (instead of published 15 minutes)</a:t>
            </a:r>
            <a:endParaRPr lang="en-US" sz="1800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24103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Findings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$11.6M reduction in production costs (likely a floor due to commitment assumptions)</a:t>
            </a:r>
          </a:p>
          <a:p>
            <a:r>
              <a:rPr lang="en-US" dirty="0" smtClean="0"/>
              <a:t>$4.3M improvement in system reliability (likely a floor due to non-sequential nature of model)</a:t>
            </a:r>
          </a:p>
          <a:p>
            <a:r>
              <a:rPr lang="en-US" dirty="0" smtClean="0"/>
              <a:t>$155M reduction in reserve costs (likely a ceiling due to commitment assumptions)</a:t>
            </a:r>
          </a:p>
          <a:p>
            <a:r>
              <a:rPr lang="en-US" dirty="0" smtClean="0"/>
              <a:t>$1.6B reduction in energy costs (likely a ceiling due to commitment assumptions)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8939301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Inside pages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163D459-1C05-483F-85D1-C9E478EC32CC}">
  <ds:schemaRefs>
    <ds:schemaRef ds:uri="http://www.w3.org/XML/1998/namespace"/>
    <ds:schemaRef ds:uri="http://purl.org/dc/elements/1.1/"/>
    <ds:schemaRef ds:uri="http://purl.org/dc/terms/"/>
    <ds:schemaRef ds:uri="http://schemas.microsoft.com/office/2006/metadata/properties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c34af464-7aa1-4edd-9be4-83dffc1cb926"/>
  </ds:schemaRefs>
</ds:datastoreItem>
</file>

<file path=customXml/itemProps2.xml><?xml version="1.0" encoding="utf-8"?>
<ds:datastoreItem xmlns:ds="http://schemas.openxmlformats.org/officeDocument/2006/customXml" ds:itemID="{A75107C8-DC22-41ED-81EF-363FA845221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9968CB8-5FF8-44D7-A459-A3FC34AC4F7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19885</TotalTime>
  <Words>657</Words>
  <Application>Microsoft Office PowerPoint</Application>
  <PresentationFormat>On-screen Show (4:3)</PresentationFormat>
  <Paragraphs>65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1_Custom Design</vt:lpstr>
      <vt:lpstr>Inside pages</vt:lpstr>
      <vt:lpstr>PowerPoint Presentation</vt:lpstr>
      <vt:lpstr>What is Real-Time Co-optimization (of Energy and Reserves)?</vt:lpstr>
      <vt:lpstr>IMM Real-Time Co-optimization Study</vt:lpstr>
      <vt:lpstr>What the simulation tool does</vt:lpstr>
      <vt:lpstr>Key Assumptions and Likely Effects</vt:lpstr>
      <vt:lpstr>Key Assumptions and Likely Effects (2)</vt:lpstr>
      <vt:lpstr>Key Findings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Reedy, Stephen</cp:lastModifiedBy>
  <cp:revision>147</cp:revision>
  <cp:lastPrinted>2017-11-07T19:16:58Z</cp:lastPrinted>
  <dcterms:created xsi:type="dcterms:W3CDTF">2016-01-21T15:20:31Z</dcterms:created>
  <dcterms:modified xsi:type="dcterms:W3CDTF">2018-08-31T17:21:35Z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