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642" r:id="rId2"/>
    <p:sldId id="703" r:id="rId3"/>
    <p:sldId id="704" r:id="rId4"/>
    <p:sldId id="706" r:id="rId5"/>
    <p:sldId id="705" r:id="rId6"/>
  </p:sldIdLst>
  <p:sldSz cx="118872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6B871"/>
    <a:srgbClr val="38B674"/>
    <a:srgbClr val="349E69"/>
    <a:srgbClr val="3333CC"/>
    <a:srgbClr val="37A76F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40" autoAdjust="0"/>
    <p:restoredTop sz="95565" autoAdjust="0"/>
  </p:normalViewPr>
  <p:slideViewPr>
    <p:cSldViewPr>
      <p:cViewPr varScale="1">
        <p:scale>
          <a:sx n="75" d="100"/>
          <a:sy n="75" d="100"/>
        </p:scale>
        <p:origin x="739" y="48"/>
      </p:cViewPr>
      <p:guideLst>
        <p:guide orient="horz" pos="2160"/>
        <p:guide pos="37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1650" y="704850"/>
            <a:ext cx="609917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F0AB23-F649-4F37-9278-5A22CB6D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0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4019550" y="8918575"/>
            <a:ext cx="30813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22275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9925" algn="l"/>
                <a:tab pos="1338263" algn="l"/>
                <a:tab pos="2008188" algn="l"/>
                <a:tab pos="2678113" algn="l"/>
              </a:tabLst>
            </a:pPr>
            <a:fld id="{04F4AF34-097F-4874-B41F-D04155D43D10}" type="slidenum">
              <a:rPr lang="en-US" altLang="en-US" sz="130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r" defTabSz="422275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69925" algn="l"/>
                  <a:tab pos="1338263" algn="l"/>
                  <a:tab pos="2008188" algn="l"/>
                  <a:tab pos="2678113" algn="l"/>
                </a:tabLst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0063" y="712788"/>
            <a:ext cx="6103937" cy="352107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4459288"/>
            <a:ext cx="5681663" cy="4224337"/>
          </a:xfrm>
          <a:noFill/>
        </p:spPr>
        <p:txBody>
          <a:bodyPr wrap="none" lIns="0" tIns="0" rIns="0" bIns="0" anchor="ctr"/>
          <a:lstStyle/>
          <a:p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0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A1C1-C328-40CE-8527-64C07B8F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2CF3-64C5-437B-A893-17340A7294E0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7C1F-E698-4C20-8D3F-AE3449E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0B35-FE58-452A-94DA-E25076F42D0E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863725"/>
            <a:ext cx="5568950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475" y="1863725"/>
            <a:ext cx="557053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48EC-BA65-4518-941B-82C4873B2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0184-FF06-4928-9456-F0A62AD0CDA4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29ED-6E80-483F-92E1-5C83058C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5A2-866F-4CF6-AE13-26148FC6C3BF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45BA-63AE-41DE-9DB3-B4B3D88E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B228-EFFD-40A9-A616-BB25DB2B5075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8125" y="457200"/>
            <a:ext cx="11291888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4057-B1A0-4E96-B963-49CF14D9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7809-080E-4D78-BD9D-ED3EAE20D5D7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457200"/>
            <a:ext cx="11291888" cy="511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863725"/>
            <a:ext cx="11291888" cy="44910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433-5FDA-465C-B897-9F45FD418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8DFA-E905-4723-8996-751A366FD889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57200"/>
            <a:ext cx="112918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863725"/>
            <a:ext cx="1129188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81000" y="968375"/>
            <a:ext cx="11172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28600" y="6553200"/>
            <a:ext cx="476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AABA4B6F-0F1F-425A-BB37-383E3C9E5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306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8/29/2018</a:t>
            </a:fld>
            <a:endParaRPr lang="en-US" altLang="en-US"/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pic>
        <p:nvPicPr>
          <p:cNvPr id="1033" name="Picture 8" descr="SMT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3200" y="152400"/>
            <a:ext cx="1244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37000" y="6356350"/>
            <a:ext cx="401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Smart Meter Texas (SMT)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57" r:id="rId8"/>
    <p:sldLayoutId id="2147483656" r:id="rId9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Aharoni" pitchFamily="2" charset="-79"/>
              </a:rPr>
              <a:t>SMT Update </a:t>
            </a:r>
            <a:r>
              <a:rPr lang="en-US" sz="3600" b="1" dirty="0">
                <a:solidFill>
                  <a:schemeClr val="tx1"/>
                </a:solidFill>
              </a:rPr>
              <a:t>To AMWG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62" name="Subtitle 11"/>
          <p:cNvSpPr>
            <a:spLocks noGrp="1"/>
          </p:cNvSpPr>
          <p:nvPr>
            <p:ph type="subTitle" idx="1"/>
          </p:nvPr>
        </p:nvSpPr>
        <p:spPr>
          <a:xfrm>
            <a:off x="1782763" y="4191000"/>
            <a:ext cx="8321675" cy="1752600"/>
          </a:xfrm>
        </p:spPr>
        <p:txBody>
          <a:bodyPr/>
          <a:lstStyle/>
          <a:p>
            <a:r>
              <a:rPr lang="en-US" sz="2000" b="1" dirty="0">
                <a:cs typeface="Aharoni" pitchFamily="2" charset="-79"/>
              </a:rPr>
              <a:t>July 2018</a:t>
            </a:r>
            <a:br>
              <a:rPr lang="en-US" sz="2000" b="1" dirty="0">
                <a:cs typeface="Aharoni" pitchFamily="2" charset="-79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4" name="Rectangle 251"/>
          <p:cNvSpPr txBox="1">
            <a:spLocks noGrp="1" noChangeArrowheads="1"/>
          </p:cNvSpPr>
          <p:nvPr/>
        </p:nvSpPr>
        <p:spPr bwMode="black">
          <a:xfrm>
            <a:off x="200025" y="6502400"/>
            <a:ext cx="13081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fld id="{210B9116-3E37-4AA4-B52D-D808177C8942}" type="slidenum">
              <a:rPr lang="en-US" altLang="en-US" sz="1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n-US" sz="1000" b="1">
              <a:solidFill>
                <a:schemeClr val="bg1"/>
              </a:solidFill>
            </a:endParaRPr>
          </a:p>
        </p:txBody>
      </p:sp>
      <p:sp>
        <p:nvSpPr>
          <p:cNvPr id="43035" name="TextBox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04800"/>
            <a:ext cx="9601200" cy="498475"/>
          </a:xfrm>
        </p:spPr>
        <p:txBody>
          <a:bodyPr anchor="ctr"/>
          <a:lstStyle/>
          <a:p>
            <a:pPr eaLnBrk="1" hangingPunct="1"/>
            <a:r>
              <a:rPr lang="en-US" altLang="en-US" sz="2400" b="1" dirty="0">
                <a:solidFill>
                  <a:srgbClr val="758CFF"/>
                </a:solidFill>
              </a:rPr>
              <a:t>Monthly SMT Data Timelines AMWG CR 2014 002</a:t>
            </a:r>
            <a:br>
              <a:rPr lang="en-US" altLang="en-US" sz="2400" b="1" dirty="0">
                <a:solidFill>
                  <a:srgbClr val="758CFF"/>
                </a:solidFill>
              </a:rPr>
            </a:br>
            <a:r>
              <a:rPr lang="en-US" altLang="en-US" sz="2400" b="1" dirty="0">
                <a:solidFill>
                  <a:srgbClr val="758CFF"/>
                </a:solidFill>
              </a:rPr>
              <a:t>End to End File Processing Completeness – July 2018</a:t>
            </a:r>
          </a:p>
        </p:txBody>
      </p:sp>
      <p:sp>
        <p:nvSpPr>
          <p:cNvPr id="43036" name="Text Box 6"/>
          <p:cNvSpPr txBox="1">
            <a:spLocks noChangeArrowheads="1"/>
          </p:cNvSpPr>
          <p:nvPr/>
        </p:nvSpPr>
        <p:spPr bwMode="auto">
          <a:xfrm>
            <a:off x="854075" y="5462081"/>
            <a:ext cx="10655300" cy="142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i="1" u="sng" dirty="0"/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Timely Market Delivery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posted to market (FTPS) by 11:00pm out of # of files received by SMT by 11:00pm.</a:t>
            </a:r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Portal Data Availability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loaded to the database for data availability on portal by 6:00am next day for the files received by 11:00pm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000" dirty="0"/>
              <a:t>A LSE file includes usage data for up to 50,000 ESIIDs.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23rd July : SMT received an excessive number of files than the normal expected number 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15072DD-86DD-46D8-82ED-130CCF2B3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28" y="990600"/>
            <a:ext cx="10806545" cy="45929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"/>
          <p:cNvSpPr>
            <a:spLocks noChangeArrowheads="1"/>
          </p:cNvSpPr>
          <p:nvPr/>
        </p:nvSpPr>
        <p:spPr bwMode="auto">
          <a:xfrm>
            <a:off x="1447800" y="228600"/>
            <a:ext cx="9677400" cy="498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ea typeface="Microsoft YaHei" pitchFamily="34" charset="-122"/>
              </a:rPr>
              <a:t>                  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SMT </a:t>
            </a:r>
            <a:r>
              <a:rPr lang="en-US" altLang="en-US" sz="2000" dirty="0">
                <a:solidFill>
                  <a:schemeClr val="accent1"/>
                </a:solidFill>
                <a:ea typeface="Microsoft YaHei" pitchFamily="34" charset="-122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API and FTPS Services Availability </a:t>
            </a:r>
            <a:r>
              <a:rPr lang="en-US" altLang="en-US" sz="2000" b="1" dirty="0">
                <a:solidFill>
                  <a:schemeClr val="accent1"/>
                </a:solidFill>
              </a:rPr>
              <a:t>– July 2018</a:t>
            </a:r>
          </a:p>
        </p:txBody>
      </p:sp>
      <p:sp>
        <p:nvSpPr>
          <p:cNvPr id="44048" name="Rectangle 2"/>
          <p:cNvSpPr>
            <a:spLocks noChangeArrowheads="1"/>
          </p:cNvSpPr>
          <p:nvPr/>
        </p:nvSpPr>
        <p:spPr bwMode="auto">
          <a:xfrm>
            <a:off x="1031697" y="4640116"/>
            <a:ext cx="10058400" cy="24476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57200">
              <a:spcBef>
                <a:spcPts val="9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i="1" dirty="0">
                <a:solidFill>
                  <a:srgbClr val="000000"/>
                </a:solidFill>
                <a:ea typeface="Microsoft YaHei" pitchFamily="34" charset="-122"/>
              </a:rPr>
              <a:t>The service availability is measured as a percentage of number of minutes the service was available out of the total number of minutes in a month, excluding planned outages.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6442" y="5272903"/>
            <a:ext cx="10655300" cy="132198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Mar-Apr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SMT outage and subsequent recovery/catch-up impacted API availability. FTPS was available for most of the part except on 03/21-03/22 for 36 hours.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26 Jul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12 hours due to Flash storage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25 Jan 2016: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19 hours due to storage configuration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07 Mar 2016: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API Services were unavailable for 7hours due to Oracle </a:t>
            </a:r>
            <a:r>
              <a:rPr lang="en-US" sz="1000" dirty="0"/>
              <a:t>archiver issue.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12 Jul 2017: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Due to network Outage FTP &amp; API services are down for 20 minutes</a:t>
            </a:r>
            <a:r>
              <a:rPr lang="en-US" sz="1000" dirty="0"/>
              <a:t>. FTPS &amp; API availability is 99.95%.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26442" y="4995904"/>
            <a:ext cx="1794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b="1" dirty="0"/>
              <a:t>Observed Anomalies</a:t>
            </a:r>
            <a:r>
              <a:rPr lang="en-US" altLang="en-US" sz="1200" dirty="0"/>
              <a:t>: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5517DAA-DEDC-4573-955B-C20CA0E45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03149"/>
            <a:ext cx="11887200" cy="324025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219198" y="152400"/>
            <a:ext cx="1005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758CFF"/>
                </a:solidFill>
              </a:rPr>
              <a:t>       SMT Number of Accounts by Type AMWG CR 2014 009 – July 2018</a:t>
            </a:r>
            <a:br>
              <a:rPr lang="en-US" altLang="en-US" sz="2000" b="1" dirty="0">
                <a:solidFill>
                  <a:srgbClr val="758CFF"/>
                </a:solidFill>
              </a:rPr>
            </a:br>
            <a:endParaRPr lang="en-US" altLang="en-US" sz="2000" b="1" dirty="0">
              <a:solidFill>
                <a:srgbClr val="758C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2400" y="457200"/>
            <a:ext cx="11506200" cy="158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228598" y="6528816"/>
            <a:ext cx="476250" cy="184150"/>
          </a:xfrm>
        </p:spPr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33567F5-FD57-4EAE-9048-333FD4A91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400"/>
            <a:ext cx="11887200" cy="623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6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600200" y="76200"/>
            <a:ext cx="967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altLang="en-US" sz="2300" b="1" dirty="0">
              <a:solidFill>
                <a:srgbClr val="758C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300" b="1" dirty="0">
                <a:solidFill>
                  <a:srgbClr val="758CFF"/>
                </a:solidFill>
              </a:rPr>
              <a:t>SMT ODR Details – July 2018</a:t>
            </a:r>
            <a:br>
              <a:rPr lang="en-US" altLang="en-US" sz="2300" b="1" dirty="0">
                <a:solidFill>
                  <a:srgbClr val="758CFF"/>
                </a:solidFill>
              </a:rPr>
            </a:br>
            <a:endParaRPr lang="en-US" altLang="en-US" sz="2300" b="1" dirty="0">
              <a:solidFill>
                <a:srgbClr val="758C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62800" y="11430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User type statistics:</a:t>
            </a:r>
            <a:endParaRPr lang="en-US" altLang="en-US" sz="1200" u="sng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5400" y="11430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TDSP wise statistics:</a:t>
            </a:r>
            <a:endParaRPr lang="en-US" altLang="en-US" sz="12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6A56950-D23D-4B11-B755-8BD1277DE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64" y="1609292"/>
            <a:ext cx="5749636" cy="17058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7EC5E6B-CD0F-47E2-A94B-235980414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3981450"/>
            <a:ext cx="5543550" cy="22669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5267377-8596-4A1A-8939-64DA951B1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7845" y="1609292"/>
            <a:ext cx="5766955" cy="17058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ED46EB2-DF2A-4FC5-B049-D4C62F42DB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8411" y="3595885"/>
            <a:ext cx="5297789" cy="2881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127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30256</TotalTime>
  <Words>279</Words>
  <Application>Microsoft Office PowerPoint</Application>
  <PresentationFormat>Custom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Microsoft YaHei</vt:lpstr>
      <vt:lpstr>Aharoni</vt:lpstr>
      <vt:lpstr>Arial</vt:lpstr>
      <vt:lpstr>Times New Roman</vt:lpstr>
      <vt:lpstr>Wingdings</vt:lpstr>
      <vt:lpstr>S&amp;C-2010</vt:lpstr>
      <vt:lpstr>SMT Update To AMWG </vt:lpstr>
      <vt:lpstr>Monthly SMT Data Timelines AMWG CR 2014 002 End to End File Processing Completeness – July 2018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 Usability</dc:title>
  <dc:creator>akhandu</dc:creator>
  <cp:lastModifiedBy>Andrea O'Flaherty</cp:lastModifiedBy>
  <cp:revision>1528</cp:revision>
  <cp:lastPrinted>2014-05-01T16:40:31Z</cp:lastPrinted>
  <dcterms:modified xsi:type="dcterms:W3CDTF">2018-08-29T17:35:26Z</dcterms:modified>
</cp:coreProperties>
</file>