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289" r:id="rId8"/>
    <p:sldId id="270" r:id="rId9"/>
    <p:sldId id="279" r:id="rId10"/>
    <p:sldId id="273" r:id="rId11"/>
    <p:sldId id="265" r:id="rId12"/>
    <p:sldId id="269" r:id="rId13"/>
    <p:sldId id="266" r:id="rId14"/>
    <p:sldId id="267" r:id="rId15"/>
    <p:sldId id="268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298" r:id="rId24"/>
    <p:sldId id="299" r:id="rId25"/>
    <p:sldId id="292" r:id="rId26"/>
    <p:sldId id="284" r:id="rId27"/>
    <p:sldId id="285" r:id="rId28"/>
    <p:sldId id="286" r:id="rId29"/>
    <p:sldId id="296" r:id="rId30"/>
    <p:sldId id="297" r:id="rId31"/>
    <p:sldId id="264" r:id="rId32"/>
    <p:sldId id="294" r:id="rId33"/>
    <p:sldId id="29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04" autoAdjust="0"/>
  </p:normalViewPr>
  <p:slideViewPr>
    <p:cSldViewPr showGuides="1">
      <p:cViewPr varScale="1">
        <p:scale>
          <a:sx n="103" d="100"/>
          <a:sy n="103" d="100"/>
        </p:scale>
        <p:origin x="185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</a:t>
            </a:r>
            <a:r>
              <a:rPr lang="en-US" dirty="0" smtClean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14.19%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</a:t>
            </a:r>
            <a:r>
              <a:rPr lang="en-US" baseline="0" dirty="0" smtClean="0"/>
              <a:t>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August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279,620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305,709</a:t>
            </a:r>
            <a:r>
              <a:rPr lang="en-US" baseline="0" dirty="0" smtClean="0"/>
              <a:t> </a:t>
            </a:r>
            <a:r>
              <a:rPr lang="en-US" baseline="0" dirty="0" smtClean="0"/>
              <a:t>on </a:t>
            </a:r>
            <a:r>
              <a:rPr lang="en-US" baseline="0" dirty="0" smtClean="0"/>
              <a:t>August 21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258,972</a:t>
            </a:r>
            <a:r>
              <a:rPr lang="en-US" baseline="0" dirty="0" smtClean="0"/>
              <a:t> </a:t>
            </a:r>
            <a:r>
              <a:rPr lang="en-US" baseline="0" dirty="0" smtClean="0"/>
              <a:t>on </a:t>
            </a:r>
            <a:r>
              <a:rPr lang="en-US" baseline="0" dirty="0" smtClean="0"/>
              <a:t>August 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Bias</a:t>
            </a:r>
            <a:r>
              <a:rPr lang="en-US" baseline="0" dirty="0" smtClean="0"/>
              <a:t> updated from 764 to 759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</a:t>
            </a:r>
            <a:r>
              <a:rPr lang="en-US" baseline="0" dirty="0" smtClean="0"/>
              <a:t>14.63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</a:t>
            </a:r>
            <a:r>
              <a:rPr lang="en-US" dirty="0" smtClean="0"/>
              <a:t>15.02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</a:t>
            </a:r>
            <a:r>
              <a:rPr lang="en-US" baseline="0" dirty="0" smtClean="0"/>
              <a:t>13.19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</a:t>
            </a:r>
            <a:r>
              <a:rPr lang="en-US" baseline="0" dirty="0" smtClean="0"/>
              <a:t>17.08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8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39,226,907</a:t>
            </a:r>
            <a:r>
              <a:rPr lang="en-US" dirty="0" smtClean="0"/>
              <a:t>  </a:t>
            </a:r>
            <a:r>
              <a:rPr lang="en-US" dirty="0" smtClean="0"/>
              <a:t>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5,566,606</a:t>
            </a:r>
            <a:r>
              <a:rPr lang="en-US" dirty="0" smtClean="0"/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July 2018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September 12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23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9625624"/>
              </p:ext>
            </p:extLst>
          </p:nvPr>
        </p:nvGraphicFramePr>
        <p:xfrm>
          <a:off x="349249" y="838200"/>
          <a:ext cx="8470901" cy="2524125"/>
        </p:xfrm>
        <a:graphic>
          <a:graphicData uri="http://schemas.openxmlformats.org/drawingml/2006/table">
            <a:tbl>
              <a:tblPr/>
              <a:tblGrid>
                <a:gridCol w="1284144"/>
                <a:gridCol w="486322"/>
                <a:gridCol w="648429"/>
                <a:gridCol w="813715"/>
                <a:gridCol w="648429"/>
                <a:gridCol w="686572"/>
                <a:gridCol w="581679"/>
                <a:gridCol w="686572"/>
                <a:gridCol w="581679"/>
                <a:gridCol w="734251"/>
                <a:gridCol w="734251"/>
                <a:gridCol w="584858"/>
              </a:tblGrid>
              <a:tr h="171450"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Value "A" Information (MW)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 Value "B" Information (MW)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SEFRD (FRM)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Exclude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Date/Time (t-0)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 to 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Bias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for Bias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for R1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for data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BA Time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Zone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DelFreq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Time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DelFreq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Load Loss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Adjust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Load Loss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Adjust.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(MW/0.1Hz)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(MW/0.1Hz)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1" i="0" u="none" strike="noStrike">
                          <a:effectLst/>
                          <a:latin typeface="Arial" panose="020B0604020202020204" pitchFamily="34" charset="0"/>
                        </a:rPr>
                        <a:t>error *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2/5/2018 14:04:41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14:04:46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816.0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-829.9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-829.9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2/14/2018 06:30:17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6:30:21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784.2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-747.7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-747.7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3/5/2018 00:51:20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CST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6:51:20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513.5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-1552.2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-1552.2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3/24/2018 15:47:15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20:47:15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797.3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-943.3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-943.3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3/29/2018 10:09:40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16:09:40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434.1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-1049.1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-1049.1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4/13/2018 20:02:08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-0.076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2:02:08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438.0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-577.9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-577.9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4/14/2018 19:11:25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1:11:25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349.0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4/28/2018 12:15:43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18:15:43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408.0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9C0006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Y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5/5/2018 10:19:04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16:19:04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-0.095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536.3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-563.5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5/21/2018 02:06:23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CDT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8:06:23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-0.081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460.5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-568.4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-568.4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04800" y="2590800"/>
            <a:ext cx="85344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3782298"/>
            <a:ext cx="1981200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 smtClean="0"/>
              <a:t>Maybe. Will be valuated at the end of the year.</a:t>
            </a:r>
            <a:endParaRPr lang="en-US" sz="1400" dirty="0"/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6705600" y="2971800"/>
            <a:ext cx="304800" cy="81049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2952285"/>
          <a:ext cx="8534400" cy="1105829"/>
        </p:xfrm>
        <a:graphic>
          <a:graphicData uri="http://schemas.openxmlformats.org/drawingml/2006/table">
            <a:tbl>
              <a:tblPr/>
              <a:tblGrid>
                <a:gridCol w="1189463"/>
                <a:gridCol w="7344937"/>
              </a:tblGrid>
              <a:tr h="17395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 FRM Performance Results for 2018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2018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Current data year (December thru November)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-381.0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Operating Year 2019 BA Frequency Response Obligation (FRO) for next year's FRM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-381.0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Operating Year 2018 BA Frequency Response Obligation (FRO)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01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effectLst/>
                          <a:latin typeface="Arial" panose="020B0604020202020204" pitchFamily="34" charset="0"/>
                        </a:rPr>
                        <a:t>-788.77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effectLst/>
                          <a:latin typeface="Arial" panose="020B0604020202020204" pitchFamily="34" charset="0"/>
                        </a:rPr>
                        <a:t>2018 FRM - Median Estimated Frequency Response MW/0.1Hz for BA Compliance to R1, minimum Frequency Response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-854.0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2018 FRM - Average Estimated Frequency Response MW/0.1 Hz using SEFRD for R1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6117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effectLst/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 marL="7434" marR="7434" marT="743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effectLst/>
                          <a:latin typeface="Arial" panose="020B0604020202020204" pitchFamily="34" charset="0"/>
                        </a:rPr>
                        <a:t>2018 FRM - Regression Estimated Frequency Response MW/0.1Hz using SEFRD for R1</a:t>
                      </a:r>
                    </a:p>
                  </a:txBody>
                  <a:tcPr marL="7434" marR="7434" marT="74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58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2017 BAL-003 </a:t>
            </a:r>
            <a:r>
              <a:rPr lang="en-US" dirty="0" smtClean="0"/>
              <a:t>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Op. </a:t>
            </a:r>
            <a:r>
              <a:rPr lang="en-US" dirty="0"/>
              <a:t>Y</a:t>
            </a:r>
            <a:r>
              <a:rPr lang="en-US" dirty="0" smtClean="0"/>
              <a:t>ear 2017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432552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961489" y="5879068"/>
            <a:ext cx="31598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August-18 </a:t>
            </a:r>
            <a:r>
              <a:rPr lang="en-US" dirty="0" smtClean="0"/>
              <a:t>CPS1 (%): </a:t>
            </a:r>
            <a:r>
              <a:rPr lang="en-US" dirty="0" smtClean="0"/>
              <a:t>174.82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</a:t>
            </a:r>
            <a:r>
              <a:rPr lang="en-US" sz="2400" dirty="0" smtClean="0"/>
              <a:t>2 </a:t>
            </a:r>
            <a:r>
              <a:rPr lang="en-US" sz="2400" dirty="0" smtClean="0"/>
              <a:t>BAAL </a:t>
            </a:r>
            <a:r>
              <a:rPr lang="en-US" sz="2400" dirty="0" smtClean="0"/>
              <a:t>exceedances</a:t>
            </a:r>
          </a:p>
          <a:p>
            <a:pPr lvl="1"/>
            <a:r>
              <a:rPr lang="en-US" sz="2000" dirty="0" smtClean="0"/>
              <a:t>August 13, 2018</a:t>
            </a:r>
          </a:p>
          <a:p>
            <a:pPr lvl="2"/>
            <a:r>
              <a:rPr lang="en-US" sz="1600" dirty="0" smtClean="0"/>
              <a:t>FME at 22:59:57</a:t>
            </a:r>
          </a:p>
          <a:p>
            <a:pPr lvl="2"/>
            <a:r>
              <a:rPr lang="en-US" sz="1600" dirty="0" smtClean="0"/>
              <a:t>Loss of 1,198 MW</a:t>
            </a:r>
          </a:p>
          <a:p>
            <a:pPr lvl="2"/>
            <a:r>
              <a:rPr lang="en-US" sz="1600" dirty="0" smtClean="0"/>
              <a:t>Less than 59.91 Hz for 1 minute</a:t>
            </a:r>
          </a:p>
          <a:p>
            <a:pPr lvl="1"/>
            <a:r>
              <a:rPr lang="en-US" sz="2000" dirty="0" smtClean="0"/>
              <a:t>August 15, 2018</a:t>
            </a:r>
          </a:p>
          <a:p>
            <a:pPr lvl="2"/>
            <a:r>
              <a:rPr lang="en-US" sz="1600" dirty="0" smtClean="0"/>
              <a:t>Unit trip at 18:10:42</a:t>
            </a:r>
          </a:p>
          <a:p>
            <a:pPr lvl="2"/>
            <a:r>
              <a:rPr lang="en-US" sz="1600" smtClean="0"/>
              <a:t>Loss </a:t>
            </a:r>
            <a:r>
              <a:rPr lang="en-US" sz="1600" dirty="0" smtClean="0"/>
              <a:t>of 487 MW</a:t>
            </a:r>
          </a:p>
          <a:p>
            <a:pPr lvl="2"/>
            <a:r>
              <a:rPr lang="en-US" sz="1600" dirty="0" smtClean="0"/>
              <a:t>Less than 59.91 Hz for 1 minute</a:t>
            </a:r>
          </a:p>
          <a:p>
            <a:pPr lvl="2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32889" y="821556"/>
            <a:ext cx="315983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August-18 </a:t>
            </a:r>
            <a:r>
              <a:rPr lang="en-US" dirty="0" smtClean="0"/>
              <a:t>CPS1 (%): </a:t>
            </a:r>
            <a:r>
              <a:rPr lang="en-US" dirty="0" smtClean="0"/>
              <a:t>174.82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0999" y="914400"/>
            <a:ext cx="8229601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176.26%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c34af464-7aa1-4edd-9be4-83dffc1cb926"/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18521</TotalTime>
  <Words>636</Words>
  <Application>Microsoft Office PowerPoint</Application>
  <PresentationFormat>On-screen Show (4:3)</PresentationFormat>
  <Paragraphs>258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  <vt:lpstr>Op. Year 2017 BAL-003 Selected Events</vt:lpstr>
      <vt:lpstr>Op. Year 2017 BAL-003 FRM Performance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Lavi, Yamit</cp:lastModifiedBy>
  <cp:revision>315</cp:revision>
  <cp:lastPrinted>2016-01-21T20:53:15Z</cp:lastPrinted>
  <dcterms:created xsi:type="dcterms:W3CDTF">2016-01-21T15:20:31Z</dcterms:created>
  <dcterms:modified xsi:type="dcterms:W3CDTF">2018-09-04T17:27:50Z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