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4386" r:id="rId2"/>
    <p:sldMasterId id="2147485236" r:id="rId3"/>
    <p:sldMasterId id="2147485831" r:id="rId4"/>
  </p:sldMasterIdLst>
  <p:notesMasterIdLst>
    <p:notesMasterId r:id="rId8"/>
  </p:notesMasterIdLst>
  <p:handoutMasterIdLst>
    <p:handoutMasterId r:id="rId9"/>
  </p:handoutMasterIdLst>
  <p:sldIdLst>
    <p:sldId id="389" r:id="rId5"/>
    <p:sldId id="661" r:id="rId6"/>
    <p:sldId id="400" r:id="rId7"/>
  </p:sldIdLst>
  <p:sldSz cx="9144000" cy="6858000" type="screen4x3"/>
  <p:notesSz cx="6950075" cy="9236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224">
          <p15:clr>
            <a:srgbClr val="A4A3A4"/>
          </p15:clr>
        </p15:guide>
        <p15:guide id="2" pos="15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CC"/>
    <a:srgbClr val="DDDDDD"/>
    <a:srgbClr val="40949A"/>
    <a:srgbClr val="FF9900"/>
    <a:srgbClr val="5469A2"/>
    <a:srgbClr val="2941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18" autoAdjust="0"/>
    <p:restoredTop sz="94660"/>
  </p:normalViewPr>
  <p:slideViewPr>
    <p:cSldViewPr>
      <p:cViewPr varScale="1">
        <p:scale>
          <a:sx n="92" d="100"/>
          <a:sy n="92" d="100"/>
        </p:scale>
        <p:origin x="-1619" y="-76"/>
      </p:cViewPr>
      <p:guideLst>
        <p:guide orient="horz" pos="4224"/>
        <p:guide pos="15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1963"/>
          </a:xfrm>
          <a:prstGeom prst="rect">
            <a:avLst/>
          </a:prstGeom>
        </p:spPr>
        <p:txBody>
          <a:bodyPr vert="horz" lIns="91435" tIns="45717" rIns="91435" bIns="45717" rtlCol="0"/>
          <a:lstStyle>
            <a:lvl1pPr algn="l" eaLnBrk="1" hangingPunct="1">
              <a:defRPr sz="1200" dirty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7000" y="0"/>
            <a:ext cx="3011488" cy="461963"/>
          </a:xfrm>
          <a:prstGeom prst="rect">
            <a:avLst/>
          </a:prstGeom>
        </p:spPr>
        <p:txBody>
          <a:bodyPr vert="horz" lIns="91435" tIns="45717" rIns="91435" bIns="45717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8A6BB71A-0003-4C21-878A-6E33609DDFD2}" type="datetimeFigureOut">
              <a:rPr lang="en-US"/>
              <a:pPr>
                <a:defRPr/>
              </a:pPr>
              <a:t>9/4/2018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525"/>
            <a:ext cx="3011488" cy="461963"/>
          </a:xfrm>
          <a:prstGeom prst="rect">
            <a:avLst/>
          </a:prstGeom>
        </p:spPr>
        <p:txBody>
          <a:bodyPr vert="horz" lIns="91435" tIns="45717" rIns="91435" bIns="45717" rtlCol="0" anchor="b"/>
          <a:lstStyle>
            <a:lvl1pPr algn="l" eaLnBrk="1" hangingPunct="1">
              <a:defRPr sz="1200" dirty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7000" y="8772525"/>
            <a:ext cx="3011488" cy="461963"/>
          </a:xfrm>
          <a:prstGeom prst="rect">
            <a:avLst/>
          </a:prstGeom>
        </p:spPr>
        <p:txBody>
          <a:bodyPr vert="horz" wrap="square" lIns="91435" tIns="45717" rIns="91435" bIns="4571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337002B-42E5-4DC6-BFB2-46069658F9C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397394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6" tIns="46243" rIns="92486" bIns="4624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7000" y="0"/>
            <a:ext cx="3011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6" tIns="46243" rIns="92486" bIns="4624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dirty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6813" y="692150"/>
            <a:ext cx="4616450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325" y="4387850"/>
            <a:ext cx="5559425" cy="415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6" tIns="46243" rIns="92486" bIns="462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525"/>
            <a:ext cx="3011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6" tIns="46243" rIns="92486" bIns="46243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7000" y="8772525"/>
            <a:ext cx="3011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6" tIns="46243" rIns="92486" bIns="4624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3E18E33-0EFD-4523-ADBC-772E3CCBF56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1946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 dirty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 dirty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Meeting Title (optional)</a:t>
            </a:r>
          </a:p>
        </p:txBody>
      </p:sp>
    </p:spTree>
    <p:extLst>
      <p:ext uri="{BB962C8B-B14F-4D97-AF65-F5344CB8AC3E}">
        <p14:creationId xmlns:p14="http://schemas.microsoft.com/office/powerpoint/2010/main" val="767830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B2D252-8E72-4823-8FA0-189BCC9CE81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Meeting Title (optional)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328320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11F27C-F784-434C-9FFD-C6F86F99C04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Meeting Title (optional)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5861498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066800"/>
            <a:ext cx="8229600" cy="47244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1AD39B-94A5-466C-A2F5-232C80EFE67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Meeting Title (optional)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540224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 defTabSz="914400" fontAlgn="base">
              <a:spcBef>
                <a:spcPct val="0"/>
              </a:spcBef>
              <a:spcAft>
                <a:spcPct val="0"/>
              </a:spcAft>
              <a:defRPr sz="1200" dirty="0"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8424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lvl1pPr defTabSz="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fld id="{BB831C1F-7D36-4A32-A29C-307547D5A0CC}" type="slidenum">
              <a:rPr lang="en-US" altLang="en-US" sz="1200" smtClean="0">
                <a:solidFill>
                  <a:srgbClr val="000000"/>
                </a:solidFill>
              </a:rPr>
              <a:pPr algn="r" eaLnBrk="1" hangingPunct="1">
                <a:defRPr/>
              </a:pPr>
              <a:t>‹#›</a:t>
            </a:fld>
            <a:endParaRPr lang="en-US" altLang="en-US" sz="1200" dirty="0">
              <a:solidFill>
                <a:srgbClr val="000000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 defTabSz="914400" fontAlgn="base">
              <a:spcBef>
                <a:spcPct val="0"/>
              </a:spcBef>
              <a:spcAft>
                <a:spcPct val="0"/>
              </a:spcAft>
              <a:defRPr sz="1200" dirty="0"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816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98729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Meeting Title (optional)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Meeting Title (optional)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6EB808-759E-4248-B10A-82109D682488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Meeting Title (optional)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844D05-E469-4E2F-AAA7-E1B2A0EF2D9D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Meeting Title (optional)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E4BBE2-B9D0-4F69-BDAE-95E413D817C7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EB808-759E-4248-B10A-82109D68248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Meeting Title (optional)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4217929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Meeting Title (optional)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AFA16B-3E29-4810-BDFA-6DBD814FB575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Meeting Title (optional)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DE4F3E-3D5B-40F0-877B-FA4695E971C6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Meeting Title (optional)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6C0B6F-6A06-4CCF-A0FE-7B6B6049975D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Meeting Title (optional)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C0AA885-38C5-44C9-8470-2D8988C078F5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Meeting Title (optional)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EA207-E4FE-40C6-BD93-B56D4E6F479D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Meeting Title (optional)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B2D252-8E72-4823-8FA0-189BCC9CE81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Meeting Title (optional)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11F27C-F784-434C-9FFD-C6F86F99C04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844D05-E469-4E2F-AAA7-E1B2A0EF2D9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Meeting Title (optional)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503518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E4BBE2-B9D0-4F69-BDAE-95E413D817C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Meeting Title (optional)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397661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AFA16B-3E29-4810-BDFA-6DBD814FB57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Meeting Title (optional)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185937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DE4F3E-3D5B-40F0-877B-FA4695E971C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Meeting Title (optional)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338544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6C0B6F-6A06-4CCF-A0FE-7B6B6049975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Meeting Title (optional)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816149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0AA885-38C5-44C9-8470-2D8988C078F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Meeting Title (optional)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46037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AEA207-E4FE-40C6-BD93-B56D4E6F479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Meeting Title (optional)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338996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B8D40A47-3DD9-4C1E-BC60-5C5DFBAF17E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028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dirty="0">
                <a:latin typeface="Arial" charset="0"/>
              </a:defRPr>
            </a:lvl1pPr>
          </a:lstStyle>
          <a:p>
            <a:pPr>
              <a:defRPr/>
            </a:pPr>
            <a:r>
              <a:rPr lang="en-US" dirty="0"/>
              <a:t>Meeting Title (optional)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Arial" charset="0"/>
              </a:defRPr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  <p:sp>
        <p:nvSpPr>
          <p:cNvPr id="1032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034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fld id="{F1DF9C0A-5BB2-4EC4-80B6-B62649C667F0}" type="slidenum">
              <a:rPr lang="en-US" altLang="en-US" sz="1200" smtClean="0"/>
              <a:pPr algn="ctr" eaLnBrk="1" hangingPunct="1">
                <a:defRPr/>
              </a:pPr>
              <a:t>‹#›</a:t>
            </a:fld>
            <a:endParaRPr lang="en-US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828" r:id="rId1"/>
    <p:sldLayoutId id="2147485816" r:id="rId2"/>
    <p:sldLayoutId id="2147485817" r:id="rId3"/>
    <p:sldLayoutId id="2147485818" r:id="rId4"/>
    <p:sldLayoutId id="2147485819" r:id="rId5"/>
    <p:sldLayoutId id="2147485820" r:id="rId6"/>
    <p:sldLayoutId id="2147485821" r:id="rId7"/>
    <p:sldLayoutId id="2147485822" r:id="rId8"/>
    <p:sldLayoutId id="2147485823" r:id="rId9"/>
    <p:sldLayoutId id="2147485824" r:id="rId10"/>
    <p:sldLayoutId id="2147485825" r:id="rId11"/>
    <p:sldLayoutId id="2147485826" r:id="rId12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168275"/>
            <a:ext cx="9144000" cy="72167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2" name="Picture 11"/>
          <p:cNvPicPr>
            <a:picLocks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457200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Arial"/>
              </a:defRPr>
            </a:lvl1pPr>
          </a:lstStyle>
          <a:p>
            <a:pPr>
              <a:defRPr/>
            </a:pPr>
            <a:fld id="{6ECE9855-A38A-4A5F-8F2F-06FFABD34A01}" type="datetime1">
              <a:rPr lang="en-US"/>
              <a:pPr>
                <a:defRPr/>
              </a:pPr>
              <a:t>9/4/2018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457200" eaLnBrk="1" fontAlgn="auto" hangingPunct="1">
              <a:spcBef>
                <a:spcPts val="0"/>
              </a:spcBef>
              <a:spcAft>
                <a:spcPts val="0"/>
              </a:spcAft>
              <a:defRPr sz="1200" dirty="0">
                <a:solidFill>
                  <a:prstClr val="black">
                    <a:tint val="75000"/>
                  </a:prstClr>
                </a:solidFill>
                <a:latin typeface="Arial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457200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2A5F010-3F29-44CA-9E29-651C5229D50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829" r:id="rId1"/>
    <p:sldLayoutId id="2147485830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0563" y="0"/>
            <a:ext cx="5913437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3075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850" y="2876550"/>
            <a:ext cx="28575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827" r:id="rId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Meeting Title (optional)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8D40A47-3DD9-4C1E-BC60-5C5DFBAF17EF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9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/>
          </a:p>
        </p:txBody>
      </p:sp>
      <p:sp>
        <p:nvSpPr>
          <p:cNvPr id="10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832" r:id="rId1"/>
    <p:sldLayoutId id="2147485833" r:id="rId2"/>
    <p:sldLayoutId id="2147485834" r:id="rId3"/>
    <p:sldLayoutId id="2147485835" r:id="rId4"/>
    <p:sldLayoutId id="2147485836" r:id="rId5"/>
    <p:sldLayoutId id="2147485837" r:id="rId6"/>
    <p:sldLayoutId id="2147485838" r:id="rId7"/>
    <p:sldLayoutId id="2147485839" r:id="rId8"/>
    <p:sldLayoutId id="2147485840" r:id="rId9"/>
    <p:sldLayoutId id="2147485841" r:id="rId10"/>
    <p:sldLayoutId id="2147485842" r:id="rId11"/>
  </p:sldLayoutIdLst>
  <p:hf sldNum="0" hdr="0"/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381000" y="1219200"/>
            <a:ext cx="8305800" cy="4114800"/>
          </a:xfrm>
        </p:spPr>
        <p:txBody>
          <a:bodyPr/>
          <a:lstStyle/>
          <a:p>
            <a:pPr algn="ctr"/>
            <a:r>
              <a:rPr lang="en-US" altLang="en-US" dirty="0" smtClean="0"/>
              <a:t>MSWG</a:t>
            </a:r>
            <a:br>
              <a:rPr lang="en-US" altLang="en-US" dirty="0" smtClean="0"/>
            </a:b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Update to WMS</a:t>
            </a:r>
            <a:br>
              <a:rPr lang="en-US" altLang="en-US" dirty="0" smtClean="0"/>
            </a:br>
            <a:r>
              <a:rPr lang="en-US" altLang="en-US" dirty="0" smtClean="0"/>
              <a:t>09/5/2018</a:t>
            </a: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"/>
            <a:ext cx="7520940" cy="548640"/>
          </a:xfrm>
        </p:spPr>
        <p:txBody>
          <a:bodyPr/>
          <a:lstStyle/>
          <a:p>
            <a:pPr algn="ctr"/>
            <a:r>
              <a:rPr lang="en-US" altLang="en-US" b="1" dirty="0" smtClean="0">
                <a:solidFill>
                  <a:srgbClr val="C00000"/>
                </a:solidFill>
              </a:rPr>
              <a:t>MSWG </a:t>
            </a:r>
            <a:r>
              <a:rPr lang="en-US" altLang="en-US" b="1" dirty="0">
                <a:solidFill>
                  <a:srgbClr val="C00000"/>
                </a:solidFill>
              </a:rPr>
              <a:t>Meeting </a:t>
            </a:r>
            <a:r>
              <a:rPr lang="en-US" altLang="en-US" b="1" dirty="0" smtClean="0">
                <a:solidFill>
                  <a:srgbClr val="C00000"/>
                </a:solidFill>
              </a:rPr>
              <a:t>8/8/18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776172"/>
          </a:xfrm>
        </p:spPr>
        <p:txBody>
          <a:bodyPr>
            <a:normAutofit/>
          </a:bodyPr>
          <a:lstStyle/>
          <a:p>
            <a:pPr marL="514350" lvl="4" indent="-457200">
              <a:spcBef>
                <a:spcPts val="800"/>
              </a:spcBef>
              <a:buNone/>
              <a:defRPr/>
            </a:pPr>
            <a:r>
              <a:rPr lang="en-US" sz="2800" b="1" dirty="0" smtClean="0"/>
              <a:t>ON Going  Activities</a:t>
            </a:r>
          </a:p>
          <a:p>
            <a:pPr marL="514350" lvl="4" indent="-457200">
              <a:spcBef>
                <a:spcPts val="800"/>
              </a:spcBef>
              <a:defRPr/>
            </a:pPr>
            <a:r>
              <a:rPr lang="en-US" sz="2800" b="1" dirty="0" smtClean="0"/>
              <a:t>CRR Balancing </a:t>
            </a:r>
            <a:r>
              <a:rPr lang="en-US" sz="2800" b="1" dirty="0" smtClean="0"/>
              <a:t>Account</a:t>
            </a:r>
          </a:p>
          <a:p>
            <a:pPr marL="752094" lvl="5" indent="-457200">
              <a:spcBef>
                <a:spcPts val="800"/>
              </a:spcBef>
              <a:defRPr/>
            </a:pPr>
            <a:r>
              <a:rPr lang="en-US" sz="2600" b="1" dirty="0" smtClean="0"/>
              <a:t>NPRR will be presented at OCT meeting</a:t>
            </a:r>
            <a:endParaRPr lang="en-US" sz="2600" b="1" dirty="0" smtClean="0"/>
          </a:p>
          <a:p>
            <a:pPr marL="514350" lvl="4" indent="-457200">
              <a:spcBef>
                <a:spcPts val="800"/>
              </a:spcBef>
              <a:defRPr/>
            </a:pPr>
            <a:r>
              <a:rPr lang="en-US" sz="2200" dirty="0" smtClean="0"/>
              <a:t>Nodal </a:t>
            </a:r>
            <a:r>
              <a:rPr lang="en-US" sz="2200" dirty="0"/>
              <a:t>Handbook</a:t>
            </a:r>
          </a:p>
          <a:p>
            <a:pPr marL="514350" lvl="4" indent="-457200">
              <a:spcBef>
                <a:spcPts val="800"/>
              </a:spcBef>
              <a:defRPr/>
            </a:pPr>
            <a:r>
              <a:rPr lang="en-US" sz="2200" dirty="0" smtClean="0"/>
              <a:t>NPRR889 Replace Non-Modeled Generator with Settlement only Generator</a:t>
            </a:r>
          </a:p>
          <a:p>
            <a:pPr marL="1008126" lvl="6" indent="-457200">
              <a:spcBef>
                <a:spcPts val="800"/>
              </a:spcBef>
              <a:defRPr/>
            </a:pPr>
            <a:r>
              <a:rPr lang="en-US" sz="2000" dirty="0" smtClean="0"/>
              <a:t>Concern about precedence being set that Acronym did not change</a:t>
            </a:r>
            <a:endParaRPr lang="en-US" sz="2000" dirty="0" smtClean="0"/>
          </a:p>
          <a:p>
            <a:pPr marL="752094" lvl="5" indent="-457200">
              <a:spcBef>
                <a:spcPts val="800"/>
              </a:spcBef>
              <a:defRPr/>
            </a:pPr>
            <a:endParaRPr lang="en-US" sz="2000" dirty="0"/>
          </a:p>
          <a:p>
            <a:pPr marL="2114550" lvl="4" indent="-285750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Meeting Title (optional)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634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33400" y="685800"/>
            <a:ext cx="8077200" cy="2590800"/>
          </a:xfrm>
        </p:spPr>
        <p:txBody>
          <a:bodyPr/>
          <a:lstStyle/>
          <a:p>
            <a:pPr marL="0" indent="0" algn="ctr">
              <a:buFontTx/>
              <a:buNone/>
              <a:defRPr/>
            </a:pPr>
            <a:r>
              <a:rPr lang="en-US" altLang="en-US" sz="2800" dirty="0" smtClean="0"/>
              <a:t>Questions?</a:t>
            </a:r>
          </a:p>
          <a:p>
            <a:pPr marL="0" indent="0" algn="ctr">
              <a:buFontTx/>
              <a:buNone/>
              <a:defRPr/>
            </a:pPr>
            <a:r>
              <a:rPr lang="en-US" altLang="en-US" sz="2800" dirty="0" smtClean="0"/>
              <a:t>Next Meeting </a:t>
            </a:r>
            <a:r>
              <a:rPr lang="en-US" altLang="en-US" sz="2800" dirty="0" smtClean="0"/>
              <a:t>9/12/2018</a:t>
            </a:r>
            <a:endParaRPr lang="en-US" altLang="en-US" sz="2800" dirty="0">
              <a:solidFill>
                <a:srgbClr val="C00000"/>
              </a:solidFill>
            </a:endParaRPr>
          </a:p>
          <a:p>
            <a:pPr marL="0" indent="0">
              <a:buNone/>
              <a:defRPr/>
            </a:pPr>
            <a:endParaRPr lang="en-US" alt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9962" y="2484407"/>
            <a:ext cx="1984075" cy="18891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48189</TotalTime>
  <Words>48</Words>
  <Application>Microsoft Office PowerPoint</Application>
  <PresentationFormat>On-screen Show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Custom Design</vt:lpstr>
      <vt:lpstr>1_Custom Design</vt:lpstr>
      <vt:lpstr>2_Custom Design</vt:lpstr>
      <vt:lpstr>Angles</vt:lpstr>
      <vt:lpstr>MSWG  Update to WMS 09/5/2018</vt:lpstr>
      <vt:lpstr>MSWG Meeting 8/8/18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Basaran, Harika</dc:creator>
  <cp:lastModifiedBy>Lookadoo, Heddie</cp:lastModifiedBy>
  <cp:revision>1957</cp:revision>
  <cp:lastPrinted>2016-10-21T15:37:14Z</cp:lastPrinted>
  <dcterms:created xsi:type="dcterms:W3CDTF">2005-04-21T14:28:35Z</dcterms:created>
  <dcterms:modified xsi:type="dcterms:W3CDTF">2018-09-04T14:02:09Z</dcterms:modified>
</cp:coreProperties>
</file>