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90" r:id="rId4"/>
    <p:sldId id="295" r:id="rId5"/>
    <p:sldId id="296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99" autoAdjust="0"/>
    <p:restoredTop sz="97021" autoAdjust="0"/>
  </p:normalViewPr>
  <p:slideViewPr>
    <p:cSldViewPr>
      <p:cViewPr>
        <p:scale>
          <a:sx n="100" d="100"/>
          <a:sy n="100" d="100"/>
        </p:scale>
        <p:origin x="-1128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25551AF-8CD8-497C-8229-57D58853C0B0}" type="datetimeFigureOut">
              <a:rPr lang="en-US" smtClean="0"/>
              <a:t>8/30/2018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F923BE-09A6-4E62-B431-38AFC7D8D71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54688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69463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72966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2962B-8953-476D-9E2A-850698B2E256}" type="datetime1">
              <a:rPr lang="en-US" smtClean="0"/>
              <a:t>8/30/2018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D266F-74CA-4AE2-8527-C8E6ACD37FD0}" type="datetime1">
              <a:rPr lang="en-US" smtClean="0"/>
              <a:t>8/30/2018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1E059-F9D8-49BF-895D-2A6AAB33C8C2}" type="datetime1">
              <a:rPr lang="en-US" smtClean="0"/>
              <a:t>8/30/2018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4D6B8-0739-41D1-8BCF-1D86B5945B7B}" type="datetime1">
              <a:rPr lang="en-US" smtClean="0"/>
              <a:t>8/30/2018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3FB8D-3742-491E-87CE-54E1DB8CE097}" type="datetime1">
              <a:rPr lang="en-US" smtClean="0"/>
              <a:t>8/30/2018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475F-F24F-4404-A159-B2E0868CB43E}" type="datetime1">
              <a:rPr lang="en-US" smtClean="0"/>
              <a:t>8/30/2018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B5F40-1724-45AC-9E8F-3995753F3C41}" type="datetime1">
              <a:rPr lang="en-US" smtClean="0"/>
              <a:t>8/30/2018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22F0C-1B97-4759-8D52-88ECF6F80EA6}" type="datetime1">
              <a:rPr lang="en-US" smtClean="0"/>
              <a:t>8/30/2018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531ED-07C5-4639-9994-6E2680624364}" type="datetime1">
              <a:rPr lang="en-US" smtClean="0"/>
              <a:t>8/30/2018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C82AF-1224-4BBE-8389-7110B741EE02}" type="datetime1">
              <a:rPr lang="en-US" smtClean="0"/>
              <a:t>8/30/2018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63AAD-494F-4935-9B32-6C017EC59661}" type="datetime1">
              <a:rPr lang="en-US" smtClean="0"/>
              <a:t>8/30/2018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D6EC76-C7BB-4B64-AB2C-4CA666B08B18}" type="datetime1">
              <a:rPr lang="en-US" smtClean="0"/>
              <a:t>8/30/2018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676400"/>
          </a:xfrm>
        </p:spPr>
        <p:txBody>
          <a:bodyPr>
            <a:noAutofit/>
          </a:bodyPr>
          <a:lstStyle/>
          <a:p>
            <a:r>
              <a:rPr lang="en-US" sz="3600" b="1" dirty="0" smtClean="0">
                <a:latin typeface="+mn-lt"/>
              </a:rPr>
              <a:t>Market Credit Working Group update to the Wholesale Market Subcommittee</a:t>
            </a:r>
            <a:endParaRPr lang="en-US" sz="3600" b="1" dirty="0">
              <a:latin typeface="+mn-l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85404" y="5181600"/>
            <a:ext cx="6400800" cy="685800"/>
          </a:xfrm>
        </p:spPr>
        <p:txBody>
          <a:bodyPr>
            <a:normAutofit/>
          </a:bodyPr>
          <a:lstStyle/>
          <a:p>
            <a:r>
              <a:rPr lang="en-US" sz="2400" dirty="0" smtClean="0"/>
              <a:t>09/5/2018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042604" y="3962400"/>
            <a:ext cx="5486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 </a:t>
            </a:r>
            <a:r>
              <a:rPr lang="en-US" b="1" dirty="0" smtClean="0"/>
              <a:t>Bill Barnes NRG, Chair</a:t>
            </a:r>
          </a:p>
          <a:p>
            <a:pPr algn="ctr"/>
            <a:r>
              <a:rPr lang="en-US" b="1" dirty="0" smtClean="0"/>
              <a:t>Josephine Wan AE, Vice Chair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329429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81000"/>
            <a:ext cx="8229600" cy="838200"/>
          </a:xfrm>
        </p:spPr>
        <p:txBody>
          <a:bodyPr/>
          <a:lstStyle/>
          <a:p>
            <a:r>
              <a:rPr lang="en-US" dirty="0" smtClean="0"/>
              <a:t>MCWG </a:t>
            </a:r>
            <a:r>
              <a:rPr lang="en-US" dirty="0" smtClean="0">
                <a:latin typeface="+mn-lt"/>
              </a:rPr>
              <a:t>update</a:t>
            </a:r>
            <a:r>
              <a:rPr lang="en-US" dirty="0" smtClean="0"/>
              <a:t> to WMS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600200"/>
            <a:ext cx="8229600" cy="48006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sz="3000" b="1" dirty="0"/>
              <a:t>General Update</a:t>
            </a:r>
          </a:p>
          <a:p>
            <a:pPr marL="457200" lvl="1" indent="0">
              <a:spcBef>
                <a:spcPts val="0"/>
              </a:spcBef>
              <a:buNone/>
              <a:defRPr/>
            </a:pPr>
            <a:endParaRPr lang="en-US" sz="2000" dirty="0"/>
          </a:p>
          <a:p>
            <a:pPr lvl="1">
              <a:spcBef>
                <a:spcPts val="0"/>
              </a:spcBef>
              <a:defRPr/>
            </a:pPr>
            <a:r>
              <a:rPr lang="en-US" sz="2400" dirty="0" smtClean="0"/>
              <a:t>August</a:t>
            </a:r>
            <a:r>
              <a:rPr lang="en-US" sz="2400" dirty="0" smtClean="0"/>
              <a:t> 15</a:t>
            </a:r>
            <a:r>
              <a:rPr lang="en-US" sz="2400" baseline="30000" dirty="0" smtClean="0"/>
              <a:t>th</a:t>
            </a:r>
            <a:r>
              <a:rPr lang="en-US" sz="2400" dirty="0" smtClean="0"/>
              <a:t> </a:t>
            </a:r>
            <a:r>
              <a:rPr lang="en-US" sz="2400" dirty="0" smtClean="0"/>
              <a:t>Joint </a:t>
            </a:r>
            <a:r>
              <a:rPr lang="en-US" sz="2400" dirty="0"/>
              <a:t>MCWG/CWG </a:t>
            </a:r>
            <a:r>
              <a:rPr lang="en-US" sz="2400" dirty="0" smtClean="0"/>
              <a:t>Meeting</a:t>
            </a:r>
          </a:p>
          <a:p>
            <a:pPr marL="457200" lvl="1" indent="0">
              <a:spcBef>
                <a:spcPts val="0"/>
              </a:spcBef>
              <a:buNone/>
              <a:defRPr/>
            </a:pPr>
            <a:endParaRPr lang="en-US" sz="2400" dirty="0">
              <a:cs typeface="Arial" panose="020B0604020202020204" pitchFamily="34" charset="0"/>
            </a:endParaRPr>
          </a:p>
          <a:p>
            <a:pPr lvl="1">
              <a:spcBef>
                <a:spcPts val="0"/>
              </a:spcBef>
              <a:defRPr/>
            </a:pPr>
            <a:r>
              <a:rPr lang="en-US" sz="2400" dirty="0">
                <a:cs typeface="Arial" panose="020B0604020202020204" pitchFamily="34" charset="0"/>
              </a:rPr>
              <a:t>NPRR850 - Market Suspension and </a:t>
            </a:r>
            <a:r>
              <a:rPr lang="en-US" sz="2400" dirty="0" smtClean="0">
                <a:cs typeface="Arial" panose="020B0604020202020204" pitchFamily="34" charset="0"/>
              </a:rPr>
              <a:t>Restart</a:t>
            </a:r>
          </a:p>
          <a:p>
            <a:pPr lvl="2">
              <a:spcBef>
                <a:spcPts val="0"/>
              </a:spcBef>
              <a:defRPr/>
            </a:pPr>
            <a:r>
              <a:rPr lang="en-US" sz="2000" dirty="0" smtClean="0"/>
              <a:t>ERCOT </a:t>
            </a:r>
            <a:r>
              <a:rPr lang="en-US" sz="2000" dirty="0"/>
              <a:t>has drafted proposed language to handle collateral </a:t>
            </a:r>
            <a:r>
              <a:rPr lang="en-US" sz="2000" dirty="0" smtClean="0"/>
              <a:t>requests during </a:t>
            </a:r>
            <a:r>
              <a:rPr lang="en-US" sz="2000" dirty="0"/>
              <a:t>the transition from </a:t>
            </a:r>
            <a:r>
              <a:rPr lang="en-US" sz="2000" dirty="0" smtClean="0"/>
              <a:t>pre- to </a:t>
            </a:r>
            <a:r>
              <a:rPr lang="en-US" sz="2000" dirty="0"/>
              <a:t>post-market restart.</a:t>
            </a:r>
          </a:p>
          <a:p>
            <a:pPr lvl="3">
              <a:spcBef>
                <a:spcPts val="0"/>
              </a:spcBef>
              <a:defRPr/>
            </a:pPr>
            <a:r>
              <a:rPr lang="en-US" sz="1600" dirty="0" smtClean="0"/>
              <a:t>Based </a:t>
            </a:r>
            <a:r>
              <a:rPr lang="en-US" sz="1600" dirty="0"/>
              <a:t>upon feedback from the CWG, ERCOT has added </a:t>
            </a:r>
            <a:r>
              <a:rPr lang="en-US" sz="1600" dirty="0" smtClean="0"/>
              <a:t>discretionary language </a:t>
            </a:r>
            <a:r>
              <a:rPr lang="en-US" sz="1600" dirty="0"/>
              <a:t>to allow up to two additional days for Market Participants to </a:t>
            </a:r>
            <a:r>
              <a:rPr lang="en-US" sz="1600" dirty="0" smtClean="0"/>
              <a:t>make payment </a:t>
            </a:r>
            <a:r>
              <a:rPr lang="en-US" sz="1600" dirty="0"/>
              <a:t>on any outstanding invoices / collateral calls during a Market Restart.</a:t>
            </a:r>
          </a:p>
          <a:p>
            <a:pPr lvl="2">
              <a:spcBef>
                <a:spcPts val="0"/>
              </a:spcBef>
              <a:defRPr/>
            </a:pPr>
            <a:r>
              <a:rPr lang="en-US" sz="2000" dirty="0" smtClean="0"/>
              <a:t>Credit </a:t>
            </a:r>
            <a:r>
              <a:rPr lang="en-US" sz="2000" dirty="0"/>
              <a:t>Working Group </a:t>
            </a:r>
            <a:r>
              <a:rPr lang="en-US" sz="2000" dirty="0" smtClean="0"/>
              <a:t>will conduct review of NPRR850 after approved as per normal credit impact review process.</a:t>
            </a:r>
            <a:endParaRPr lang="en-US" sz="20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2081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/>
              <a:t>MCWG update to WMS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5259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u="sng" dirty="0" smtClean="0"/>
              <a:t>Letter of Credit Concentration Limit</a:t>
            </a:r>
            <a:endParaRPr lang="en-US" sz="2000" u="sng" dirty="0"/>
          </a:p>
          <a:p>
            <a:r>
              <a:rPr lang="en-US" sz="2000" dirty="0"/>
              <a:t>CWG/MCWG will continue to discuss </a:t>
            </a:r>
            <a:r>
              <a:rPr lang="en-US" sz="2000" dirty="0" smtClean="0"/>
              <a:t>process changes to the LC concentration limit that doesn’t overly restrict access to LCs.</a:t>
            </a:r>
            <a:endParaRPr lang="en-US" sz="2000" dirty="0"/>
          </a:p>
          <a:p>
            <a:pPr marL="0" indent="0">
              <a:buNone/>
            </a:pPr>
            <a:endParaRPr lang="en-US" sz="2000" u="sng" dirty="0" smtClean="0"/>
          </a:p>
          <a:p>
            <a:pPr marL="0" indent="0">
              <a:buNone/>
            </a:pPr>
            <a:r>
              <a:rPr lang="en-US" sz="2000" u="sng" dirty="0" smtClean="0"/>
              <a:t>Surety </a:t>
            </a:r>
            <a:r>
              <a:rPr lang="en-US" sz="2000" u="sng" dirty="0" smtClean="0"/>
              <a:t>Bonds</a:t>
            </a:r>
          </a:p>
          <a:p>
            <a:r>
              <a:rPr lang="en-US" sz="2000" dirty="0" smtClean="0"/>
              <a:t>CWG/MCWG will continue to discuss the timing of when the Surety must pay ERCOT for obligations that Principle fails to meet.</a:t>
            </a:r>
          </a:p>
          <a:p>
            <a:r>
              <a:rPr lang="en-US" sz="2000" dirty="0" smtClean="0"/>
              <a:t>CWG/MCWG will continue to discuss the issuer limits and aggregate limits placed on Surety bonds.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u="sng" dirty="0" smtClean="0"/>
              <a:t>Credit Parameter Review</a:t>
            </a:r>
            <a:endParaRPr lang="en-US" sz="2000" u="sng" dirty="0"/>
          </a:p>
          <a:p>
            <a:r>
              <a:rPr lang="en-US" sz="2000" dirty="0" smtClean="0"/>
              <a:t>ERCOT will evaluate impact of setting M1a to the actual number of days prior to termination based on actual weekend days and holidays in the payment horizon.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24924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0"/>
            <a:ext cx="8458200" cy="1143000"/>
          </a:xfrm>
        </p:spPr>
        <p:txBody>
          <a:bodyPr/>
          <a:lstStyle/>
          <a:p>
            <a:r>
              <a:rPr lang="en-US" dirty="0">
                <a:cs typeface="Times New Roman" panose="02020603050405020304" pitchFamily="18" charset="0"/>
              </a:rPr>
              <a:t>Credit Exposure U</a:t>
            </a:r>
            <a:r>
              <a:rPr lang="en-US" dirty="0" smtClean="0">
                <a:cs typeface="Times New Roman" panose="02020603050405020304" pitchFamily="18" charset="0"/>
              </a:rPr>
              <a:t>pdate</a:t>
            </a:r>
            <a:endParaRPr lang="en-US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8763000" y="6561138"/>
            <a:ext cx="228600" cy="212725"/>
          </a:xfrm>
          <a:prstGeom prst="rect">
            <a:avLst/>
          </a:prstGeom>
        </p:spPr>
        <p:txBody>
          <a:bodyPr/>
          <a:lstStyle/>
          <a:p>
            <a:fld id="{1D93BD3E-1E9A-4970-A6F7-E7AC52762E0C}" type="slidenum">
              <a:rPr lang="en-US" sz="1100" smtClean="0"/>
              <a:t>4</a:t>
            </a:fld>
            <a:endParaRPr lang="en-US" sz="1100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3400" y="1219200"/>
            <a:ext cx="7924800" cy="4343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0157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0"/>
            <a:ext cx="8458200" cy="1143000"/>
          </a:xfrm>
        </p:spPr>
        <p:txBody>
          <a:bodyPr/>
          <a:lstStyle/>
          <a:p>
            <a:r>
              <a:rPr lang="en-US" dirty="0">
                <a:cs typeface="Times New Roman" panose="02020603050405020304" pitchFamily="18" charset="0"/>
              </a:rPr>
              <a:t>Credit Exposure U</a:t>
            </a:r>
            <a:r>
              <a:rPr lang="en-US" dirty="0" smtClean="0">
                <a:cs typeface="Times New Roman" panose="02020603050405020304" pitchFamily="18" charset="0"/>
              </a:rPr>
              <a:t>pdate</a:t>
            </a:r>
            <a:endParaRPr lang="en-US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8763000" y="6561138"/>
            <a:ext cx="228600" cy="212725"/>
          </a:xfrm>
          <a:prstGeom prst="rect">
            <a:avLst/>
          </a:prstGeom>
        </p:spPr>
        <p:txBody>
          <a:bodyPr/>
          <a:lstStyle/>
          <a:p>
            <a:fld id="{1D93BD3E-1E9A-4970-A6F7-E7AC52762E0C}" type="slidenum">
              <a:rPr lang="en-US" sz="1200" smtClean="0"/>
              <a:t>5</a:t>
            </a:fld>
            <a:endParaRPr lang="en-US" sz="1200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5800" y="1435237"/>
            <a:ext cx="7523116" cy="4279763"/>
          </a:xfrm>
          <a:prstGeom prst="rect">
            <a:avLst/>
          </a:prstGeom>
        </p:spPr>
      </p:pic>
      <p:sp>
        <p:nvSpPr>
          <p:cNvPr id="3" name="Oval 2"/>
          <p:cNvSpPr/>
          <p:nvPr/>
        </p:nvSpPr>
        <p:spPr>
          <a:xfrm>
            <a:off x="3200400" y="2971800"/>
            <a:ext cx="457200" cy="17526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5638800" y="1905000"/>
            <a:ext cx="762000" cy="28956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3767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6028</TotalTime>
  <Words>226</Words>
  <Application>Microsoft Office PowerPoint</Application>
  <PresentationFormat>On-screen Show (4:3)</PresentationFormat>
  <Paragraphs>32</Paragraphs>
  <Slides>5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Market Credit Working Group update to the Wholesale Market Subcommittee</vt:lpstr>
      <vt:lpstr>MCWG update to WMS</vt:lpstr>
      <vt:lpstr>MCWG update to WMS</vt:lpstr>
      <vt:lpstr>Credit Exposure Update</vt:lpstr>
      <vt:lpstr>Credit Exposure Update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Market Credit Working Group update to the Wholesale Market Subcommittee</dc:title>
  <dc:creator>Barnes, Bill</dc:creator>
  <cp:lastModifiedBy>Bill Barnes (NRG)</cp:lastModifiedBy>
  <cp:revision>215</cp:revision>
  <dcterms:created xsi:type="dcterms:W3CDTF">2006-08-16T00:00:00Z</dcterms:created>
  <dcterms:modified xsi:type="dcterms:W3CDTF">2018-08-30T16:24:55Z</dcterms:modified>
</cp:coreProperties>
</file>