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0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00" d="100"/>
          <a:sy n="10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9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09/5/2018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AE,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August</a:t>
            </a:r>
            <a:r>
              <a:rPr lang="en-US" sz="2400" dirty="0" smtClean="0"/>
              <a:t>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Joint </a:t>
            </a:r>
            <a:r>
              <a:rPr lang="en-US" sz="2400" dirty="0"/>
              <a:t>MCWG/CWG </a:t>
            </a:r>
            <a:r>
              <a:rPr lang="en-US" sz="24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400" dirty="0">
                <a:cs typeface="Arial" panose="020B0604020202020204" pitchFamily="34" charset="0"/>
              </a:rPr>
              <a:t>NPRR850 - Market Suspension and </a:t>
            </a:r>
            <a:r>
              <a:rPr lang="en-US" sz="2400" dirty="0" smtClean="0">
                <a:cs typeface="Arial" panose="020B0604020202020204" pitchFamily="34" charset="0"/>
              </a:rPr>
              <a:t>Restart</a:t>
            </a: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ERCOT </a:t>
            </a:r>
            <a:r>
              <a:rPr lang="en-US" sz="2000" dirty="0"/>
              <a:t>has drafted proposed language to handle collateral </a:t>
            </a:r>
            <a:r>
              <a:rPr lang="en-US" sz="2000" dirty="0" smtClean="0"/>
              <a:t>requests during </a:t>
            </a:r>
            <a:r>
              <a:rPr lang="en-US" sz="2000" dirty="0"/>
              <a:t>the transition from </a:t>
            </a:r>
            <a:r>
              <a:rPr lang="en-US" sz="2000" dirty="0" smtClean="0"/>
              <a:t>pre- to </a:t>
            </a:r>
            <a:r>
              <a:rPr lang="en-US" sz="2000" dirty="0"/>
              <a:t>post-market restart.</a:t>
            </a:r>
          </a:p>
          <a:p>
            <a:pPr lvl="3">
              <a:spcBef>
                <a:spcPts val="0"/>
              </a:spcBef>
              <a:defRPr/>
            </a:pPr>
            <a:r>
              <a:rPr lang="en-US" sz="1600" dirty="0" smtClean="0"/>
              <a:t>Based </a:t>
            </a:r>
            <a:r>
              <a:rPr lang="en-US" sz="1600" dirty="0"/>
              <a:t>upon feedback from the CWG, ERCOT has added </a:t>
            </a:r>
            <a:r>
              <a:rPr lang="en-US" sz="1600" dirty="0" smtClean="0"/>
              <a:t>discretionary language </a:t>
            </a:r>
            <a:r>
              <a:rPr lang="en-US" sz="1600" dirty="0"/>
              <a:t>to allow up to two additional days for Market Participants to </a:t>
            </a:r>
            <a:r>
              <a:rPr lang="en-US" sz="1600" dirty="0" smtClean="0"/>
              <a:t>make payment </a:t>
            </a:r>
            <a:r>
              <a:rPr lang="en-US" sz="1600" dirty="0"/>
              <a:t>on any outstanding invoices / collateral calls during a Market Restart.</a:t>
            </a: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Credit </a:t>
            </a:r>
            <a:r>
              <a:rPr lang="en-US" sz="2000" dirty="0"/>
              <a:t>Working Group </a:t>
            </a:r>
            <a:r>
              <a:rPr lang="en-US" sz="2000" dirty="0" smtClean="0"/>
              <a:t>will conduct review of NPRR850 after approved as per normal credit impact review process.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u="sng" dirty="0" smtClean="0"/>
              <a:t>Letter of Credit Concentration Limit</a:t>
            </a:r>
            <a:endParaRPr lang="en-US" sz="2000" u="sng" dirty="0"/>
          </a:p>
          <a:p>
            <a:r>
              <a:rPr lang="en-US" sz="2000" dirty="0"/>
              <a:t>CWG/MCWG will continue to discuss </a:t>
            </a:r>
            <a:r>
              <a:rPr lang="en-US" sz="2000" dirty="0" smtClean="0"/>
              <a:t>process changes to the LC concentration limit that doesn’t overly restrict access to LCs.</a:t>
            </a:r>
            <a:endParaRPr lang="en-US" sz="2000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u="sng" dirty="0" smtClean="0"/>
              <a:t>Surety </a:t>
            </a:r>
            <a:r>
              <a:rPr lang="en-US" sz="2000" u="sng" dirty="0" smtClean="0"/>
              <a:t>Bonds</a:t>
            </a:r>
          </a:p>
          <a:p>
            <a:r>
              <a:rPr lang="en-US" sz="2000" dirty="0" smtClean="0"/>
              <a:t>CWG/MCWG will continue to discuss the timing of when the Surety must pay ERCOT for obligations that Principle fails to meet.</a:t>
            </a:r>
          </a:p>
          <a:p>
            <a:r>
              <a:rPr lang="en-US" sz="2000" dirty="0" smtClean="0"/>
              <a:t>CWG/MCWG will continue to discuss the issuer limits and aggregate limits placed on Surety bonds.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Credit Parameter Review</a:t>
            </a:r>
            <a:endParaRPr lang="en-US" sz="2000" u="sng" dirty="0"/>
          </a:p>
          <a:p>
            <a:r>
              <a:rPr lang="en-US" sz="2000" dirty="0" smtClean="0"/>
              <a:t>ERCOT will evaluate impact of setting M1a to the actual number of days prior to termination based on actual weekend days and holidays in the payment horizon.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9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4</a:t>
            </a:fld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7924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200" smtClean="0"/>
              <a:t>5</a:t>
            </a:fld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35237"/>
            <a:ext cx="7523116" cy="427976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200400" y="2971800"/>
            <a:ext cx="4572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1905000"/>
            <a:ext cx="762000" cy="289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</TotalTime>
  <Words>226</Words>
  <Application>Microsoft Office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Credit Exposure Update</vt:lpstr>
      <vt:lpstr>Credit Exposure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215</cp:revision>
  <dcterms:created xsi:type="dcterms:W3CDTF">2006-08-16T00:00:00Z</dcterms:created>
  <dcterms:modified xsi:type="dcterms:W3CDTF">2018-08-30T16:24:55Z</dcterms:modified>
</cp:coreProperties>
</file>