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5"/>
  </p:notesMasterIdLst>
  <p:sldIdLst>
    <p:sldId id="256" r:id="rId2"/>
    <p:sldId id="270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705" autoAdjust="0"/>
  </p:normalViewPr>
  <p:slideViewPr>
    <p:cSldViewPr>
      <p:cViewPr>
        <p:scale>
          <a:sx n="100" d="100"/>
          <a:sy n="100" d="100"/>
        </p:scale>
        <p:origin x="-946" y="4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3120" y="-8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F1568B-5DA3-4B11-86A2-B350F980F904}" type="datetimeFigureOut">
              <a:rPr lang="en-US" smtClean="0"/>
              <a:t>9/4/2018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70B8-C1E9-42C8-8C32-757BAA47EF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329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D770B8-C1E9-42C8-8C32-757BAA47EF3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962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9/4/2018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9/4/2018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9/4/2018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9/4/2018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9/4/2018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9/4/2018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9/4/2018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9/4/2018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9/4/2018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9/4/2018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9/4/2018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2FEBA9C-394B-4B9F-A3FF-638CD91567B0}" type="datetimeFigureOut">
              <a:rPr lang="en-US" smtClean="0"/>
              <a:t>9/4/2018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Update to RMS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September 11, 2018</a:t>
            </a: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04800" y="228600"/>
            <a:ext cx="1303020" cy="1524000"/>
            <a:chOff x="304800" y="228600"/>
            <a:chExt cx="1303020" cy="1524000"/>
          </a:xfrm>
        </p:grpSpPr>
        <p:pic>
          <p:nvPicPr>
            <p:cNvPr id="1029" name="Picture 5" descr="C:\Users\UA2525\AppData\Local\Microsoft\Windows\Temporary Internet Files\Content.IE5\33KRKYVU\texas[1]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228600"/>
              <a:ext cx="1303020" cy="152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xtBox 3"/>
            <p:cNvSpPr txBox="1"/>
            <p:nvPr/>
          </p:nvSpPr>
          <p:spPr>
            <a:xfrm>
              <a:off x="973901" y="838200"/>
              <a:ext cx="609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TX SET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15874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n-US" sz="4800" b="1" dirty="0">
                <a:solidFill>
                  <a:schemeClr val="tx1"/>
                </a:solidFill>
              </a:rPr>
              <a:t>Texas SET </a:t>
            </a:r>
            <a:r>
              <a:rPr lang="en-US" sz="4800" b="1" dirty="0" smtClean="0">
                <a:solidFill>
                  <a:schemeClr val="tx1"/>
                </a:solidFill>
              </a:rPr>
              <a:t>August 22 – 23 Meeting</a:t>
            </a:r>
            <a:endParaRPr lang="en-US" sz="48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rmAutofit fontScale="55000" lnSpcReduction="20000"/>
          </a:bodyPr>
          <a:lstStyle/>
          <a:p>
            <a:pPr marL="342900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200" dirty="0" smtClean="0"/>
              <a:t>Test </a:t>
            </a:r>
            <a:r>
              <a:rPr lang="en-US" sz="2200" dirty="0"/>
              <a:t>Flight </a:t>
            </a:r>
            <a:r>
              <a:rPr lang="en-US" sz="2200" dirty="0" smtClean="0"/>
              <a:t>Update</a:t>
            </a:r>
          </a:p>
          <a:p>
            <a:pPr marL="708660" lvl="1" indent="-342900">
              <a:lnSpc>
                <a:spcPct val="90000"/>
              </a:lnSpc>
              <a:spcAft>
                <a:spcPts val="480"/>
              </a:spcAft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100" dirty="0"/>
              <a:t>Flight 1018 signup deadline is 09/05/18</a:t>
            </a:r>
          </a:p>
          <a:p>
            <a:pPr marL="708660" lvl="1" indent="-342900">
              <a:lnSpc>
                <a:spcPct val="90000"/>
              </a:lnSpc>
              <a:spcAft>
                <a:spcPts val="480"/>
              </a:spcAft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100" dirty="0"/>
              <a:t>Connectivity testing begins on 09/11/18</a:t>
            </a:r>
          </a:p>
          <a:p>
            <a:pPr marL="708660" lvl="1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100" dirty="0"/>
              <a:t>Day 1 transactions begin on 10/01/18</a:t>
            </a:r>
          </a:p>
          <a:p>
            <a:pPr marL="708660" lvl="1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100" dirty="0"/>
              <a:t>Flight 1018 is scheduled to conclude on 10/12/18 </a:t>
            </a:r>
          </a:p>
          <a:p>
            <a:pPr marL="708660" lvl="1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100" dirty="0"/>
              <a:t>Flight 1018 Adhoc signup deadline is 10/12/18</a:t>
            </a:r>
          </a:p>
          <a:p>
            <a:pPr marL="708660" lvl="1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100" dirty="0"/>
              <a:t>Contingency/Adhoc period concludes </a:t>
            </a:r>
            <a:r>
              <a:rPr lang="en-US" sz="2100" dirty="0" smtClean="0"/>
              <a:t>11/16/18</a:t>
            </a:r>
            <a:endParaRPr lang="en-US" sz="2000" dirty="0" smtClean="0"/>
          </a:p>
          <a:p>
            <a:pPr marL="342900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200" dirty="0" smtClean="0"/>
              <a:t>Proposed 2019 Market Test Flight Schedule v2 </a:t>
            </a:r>
            <a:r>
              <a:rPr lang="en-US" sz="2200" b="1" dirty="0" smtClean="0"/>
              <a:t>(Vote)</a:t>
            </a:r>
          </a:p>
          <a:p>
            <a:pPr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200" dirty="0"/>
              <a:t>RMS Assignments</a:t>
            </a:r>
          </a:p>
          <a:p>
            <a:pPr marL="708660" lvl="1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100" dirty="0"/>
              <a:t>MISP Workshop Action Items</a:t>
            </a:r>
          </a:p>
          <a:p>
            <a:pPr marL="982980" lvl="2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1900" dirty="0" smtClean="0"/>
              <a:t>Updated Retail Market Guide (RMG) Section 12, Market Notice Communication Process</a:t>
            </a:r>
          </a:p>
          <a:p>
            <a:pPr marL="982980" lvl="2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1900" dirty="0" smtClean="0"/>
              <a:t>Updated RMG </a:t>
            </a:r>
            <a:r>
              <a:rPr lang="en-US" sz="1900" dirty="0"/>
              <a:t>Section </a:t>
            </a:r>
            <a:r>
              <a:rPr lang="en-US" sz="1900" dirty="0" smtClean="0"/>
              <a:t>7.10</a:t>
            </a:r>
            <a:r>
              <a:rPr lang="en-US" sz="1900" dirty="0"/>
              <a:t>, Emergency Operating Procedures for Extended Unplanned System Outages</a:t>
            </a:r>
          </a:p>
          <a:p>
            <a:pPr marL="708660" lvl="1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100" dirty="0"/>
              <a:t>Mass Transition Biennial Testing </a:t>
            </a:r>
            <a:r>
              <a:rPr lang="en-US" sz="2100" dirty="0" smtClean="0"/>
              <a:t>Scripts</a:t>
            </a:r>
          </a:p>
          <a:p>
            <a:pPr marL="982980" lvl="2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1800" dirty="0" smtClean="0"/>
              <a:t>ERCOT Updated Texas SET on Pre-test Requirements </a:t>
            </a:r>
          </a:p>
          <a:p>
            <a:pPr marL="1257300" lvl="3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1700" dirty="0" smtClean="0"/>
              <a:t>Three Test CR Testing Worksheets Now Located on the ERCOT Testing  Website for TDSPs to use to Set Up in Test Systems</a:t>
            </a:r>
          </a:p>
          <a:p>
            <a:pPr marL="1257300" lvl="3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1700" dirty="0" smtClean="0"/>
              <a:t>ERCOT Requested TDSPs Suppress Point-to-point Transactions During Test</a:t>
            </a:r>
          </a:p>
          <a:p>
            <a:pPr marL="982980" lvl="2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1800" dirty="0" smtClean="0"/>
              <a:t>Volume </a:t>
            </a:r>
            <a:r>
              <a:rPr lang="en-US" sz="1800" dirty="0" smtClean="0"/>
              <a:t>Testing Concerns</a:t>
            </a:r>
          </a:p>
          <a:p>
            <a:pPr marL="1257300" lvl="3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1700" dirty="0" smtClean="0"/>
              <a:t>TDSPs to Allocate a few Thousand ESI IDs for this Test</a:t>
            </a:r>
          </a:p>
          <a:p>
            <a:pPr marL="1257300" lvl="3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1700" dirty="0" smtClean="0"/>
              <a:t>ERCOT Requests List of those ESI IDs prior to October 2, 2018</a:t>
            </a:r>
          </a:p>
          <a:p>
            <a:pPr marL="982980" lvl="2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1800" dirty="0" smtClean="0"/>
              <a:t>TDSPs / ERCOT Follow-up Call October 2, 2018</a:t>
            </a:r>
          </a:p>
          <a:p>
            <a:pPr marL="982980" lvl="2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1800" dirty="0" smtClean="0"/>
              <a:t>Test Scripts Process </a:t>
            </a:r>
            <a:r>
              <a:rPr lang="en-US" sz="1800" dirty="0" smtClean="0"/>
              <a:t>Flow  Review</a:t>
            </a:r>
            <a:endParaRPr lang="en-US" sz="1800" dirty="0"/>
          </a:p>
          <a:p>
            <a:pPr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200" dirty="0"/>
              <a:t>Discussion Items</a:t>
            </a:r>
          </a:p>
          <a:p>
            <a:pPr marL="708660" lvl="1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100" dirty="0"/>
              <a:t>Construction </a:t>
            </a:r>
            <a:r>
              <a:rPr lang="en-US" sz="2100" dirty="0" smtClean="0"/>
              <a:t>Hold Continued Discussion</a:t>
            </a:r>
          </a:p>
          <a:p>
            <a:pPr marL="708660" lvl="1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100" dirty="0" smtClean="0"/>
              <a:t>Proposed Texas SET Release Changes Continued Discussion</a:t>
            </a:r>
            <a:endParaRPr lang="en-US" sz="2100" dirty="0"/>
          </a:p>
          <a:p>
            <a:pPr marL="708660" lvl="1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100" dirty="0" smtClean="0"/>
              <a:t>Proposed </a:t>
            </a:r>
            <a:r>
              <a:rPr lang="en-US" sz="2100" dirty="0"/>
              <a:t>Alternative Automated Inadvertent Gain / Loss and Customer Rescission </a:t>
            </a:r>
            <a:r>
              <a:rPr lang="en-US" sz="2100" dirty="0" smtClean="0"/>
              <a:t>Processes Continued Discussion</a:t>
            </a:r>
          </a:p>
          <a:p>
            <a:pPr marL="708660" lvl="1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100" dirty="0" smtClean="0"/>
              <a:t>Issues Surrounding Elimination of 1-Day Evaluation Window for Date Change Requests </a:t>
            </a:r>
            <a:endParaRPr lang="en-US" sz="2100" dirty="0"/>
          </a:p>
          <a:p>
            <a:pPr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242158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404EFD66-638C-46E7-89A9-ED5B6C14A3E7}" type="slidenum"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pPr algn="r">
                <a:defRPr/>
              </a:pPr>
              <a:t>3</a:t>
            </a:fld>
            <a:endParaRPr lang="en-US" sz="14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609600"/>
            <a:ext cx="8229600" cy="6096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b="1" dirty="0" smtClean="0">
                <a:solidFill>
                  <a:schemeClr val="tx1"/>
                </a:solidFill>
                <a:effectLst/>
              </a:rPr>
            </a:br>
            <a:r>
              <a:rPr lang="en-US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b="1" dirty="0" smtClean="0">
                <a:solidFill>
                  <a:schemeClr val="tx1"/>
                </a:solidFill>
                <a:effectLst/>
              </a:rPr>
            </a:br>
            <a:r>
              <a:rPr lang="en-US" sz="5400" b="1" dirty="0" smtClean="0">
                <a:solidFill>
                  <a:schemeClr val="tx1"/>
                </a:solidFill>
              </a:rPr>
              <a:t>Any </a:t>
            </a:r>
            <a:r>
              <a:rPr lang="en-US" sz="5400" b="1" dirty="0">
                <a:solidFill>
                  <a:schemeClr val="tx1"/>
                </a:solidFill>
              </a:rPr>
              <a:t>questions</a:t>
            </a:r>
            <a:r>
              <a:rPr lang="en-US" sz="5400" b="1" dirty="0" smtClean="0">
                <a:solidFill>
                  <a:schemeClr val="tx1"/>
                </a:solidFill>
              </a:rPr>
              <a:t>?</a:t>
            </a:r>
            <a:br>
              <a:rPr lang="en-US" sz="5400" b="1" dirty="0" smtClean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Next Meeting </a:t>
            </a:r>
            <a:r>
              <a:rPr lang="en-US" b="1" dirty="0" smtClean="0">
                <a:solidFill>
                  <a:schemeClr val="tx1"/>
                </a:solidFill>
              </a:rPr>
              <a:t/>
            </a:r>
            <a:br>
              <a:rPr lang="en-US" b="1" dirty="0" smtClean="0">
                <a:solidFill>
                  <a:schemeClr val="tx1"/>
                </a:solidFill>
              </a:rPr>
            </a:br>
            <a:r>
              <a:rPr lang="en-US" b="1" dirty="0" smtClean="0">
                <a:solidFill>
                  <a:schemeClr val="tx1"/>
                </a:solidFill>
              </a:rPr>
              <a:t>September 19 - 20, 2018</a:t>
            </a:r>
            <a:br>
              <a:rPr lang="en-US" b="1" dirty="0" smtClean="0">
                <a:solidFill>
                  <a:schemeClr val="tx1"/>
                </a:solidFill>
              </a:rPr>
            </a:br>
            <a:r>
              <a:rPr lang="en-US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b="1" dirty="0" smtClean="0">
                <a:solidFill>
                  <a:schemeClr val="tx1"/>
                </a:solidFill>
                <a:effectLst/>
              </a:rPr>
            </a:br>
            <a:r>
              <a:rPr lang="en-US" sz="4800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sz="4800" b="1" dirty="0" smtClean="0">
                <a:solidFill>
                  <a:schemeClr val="tx1"/>
                </a:solidFill>
                <a:effectLst/>
              </a:rPr>
            </a:br>
            <a:endParaRPr lang="en-US" sz="4800" b="1" dirty="0" smtClean="0">
              <a:solidFill>
                <a:schemeClr val="tx1"/>
              </a:solidFill>
              <a:effectLst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581400" y="1066800"/>
            <a:ext cx="1303020" cy="1524000"/>
            <a:chOff x="304800" y="228600"/>
            <a:chExt cx="1303020" cy="1524000"/>
          </a:xfrm>
        </p:grpSpPr>
        <p:pic>
          <p:nvPicPr>
            <p:cNvPr id="6" name="Picture 5" descr="C:\Users\UA2525\AppData\Local\Microsoft\Windows\Temporary Internet Files\Content.IE5\33KRKYVU\texas[1]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228600"/>
              <a:ext cx="1303020" cy="152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973901" y="838200"/>
              <a:ext cx="609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TX SET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18847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1630</TotalTime>
  <Words>222</Words>
  <Application>Microsoft Office PowerPoint</Application>
  <PresentationFormat>On-screen Show (4:3)</PresentationFormat>
  <Paragraphs>34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Flow</vt:lpstr>
      <vt:lpstr>Update to RMS</vt:lpstr>
      <vt:lpstr>Texas SET August 22 – 23 Meeting</vt:lpstr>
      <vt:lpstr>  Any questions? Next Meeting  September 19 - 20, 2018   </vt:lpstr>
    </vt:vector>
  </TitlesOfParts>
  <Company>PNMR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TNMP11092015</dc:creator>
  <cp:lastModifiedBy>TXSET08232018</cp:lastModifiedBy>
  <cp:revision>126</cp:revision>
  <dcterms:created xsi:type="dcterms:W3CDTF">2015-12-11T22:27:18Z</dcterms:created>
  <dcterms:modified xsi:type="dcterms:W3CDTF">2018-09-04T13:32:02Z</dcterms:modified>
</cp:coreProperties>
</file>