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62" r:id="rId4"/>
    <p:sldId id="265" r:id="rId5"/>
    <p:sldId id="264" r:id="rId6"/>
    <p:sldId id="26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84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5,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ERCOT is still working through the issues and will update the market when able</a:t>
            </a:r>
          </a:p>
          <a:p>
            <a:pPr lvl="1"/>
            <a:r>
              <a:rPr lang="en-US" dirty="0"/>
              <a:t>MOTE is open and available for testing</a:t>
            </a:r>
          </a:p>
          <a:p>
            <a:endParaRPr lang="en-US" dirty="0"/>
          </a:p>
          <a:p>
            <a:r>
              <a:rPr lang="en-US" dirty="0"/>
              <a:t>PTP Obligations with Links to Options – Review RENA impact due to January 16-18 Cold Weather Events</a:t>
            </a:r>
          </a:p>
          <a:p>
            <a:pPr lvl="1"/>
            <a:r>
              <a:rPr lang="en-US" dirty="0"/>
              <a:t>ERCOT presented the applicable Protocol Language and background</a:t>
            </a:r>
          </a:p>
          <a:p>
            <a:pPr lvl="1"/>
            <a:r>
              <a:rPr lang="en-US" dirty="0"/>
              <a:t>The group plans to discuss possible changes at our next meeting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Management of West Texas constraints</a:t>
            </a:r>
          </a:p>
          <a:p>
            <a:pPr lvl="1"/>
            <a:r>
              <a:rPr lang="en-US" dirty="0"/>
              <a:t>ERCOT presented an Overview of West Texas Topology and Operator Procedure language</a:t>
            </a:r>
          </a:p>
          <a:p>
            <a:endParaRPr lang="en-US" dirty="0"/>
          </a:p>
          <a:p>
            <a:r>
              <a:rPr lang="en-US" dirty="0"/>
              <a:t>NPRR871, Customer or Resource Entity Funded Transmission Projects Review Process</a:t>
            </a:r>
          </a:p>
          <a:p>
            <a:pPr lvl="1"/>
            <a:r>
              <a:rPr lang="en-US" dirty="0"/>
              <a:t>CMWG had consensus that the NPRR was correct as filed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562458"/>
              </p:ext>
            </p:extLst>
          </p:nvPr>
        </p:nvGraphicFramePr>
        <p:xfrm>
          <a:off x="457200" y="1417636"/>
          <a:ext cx="8229600" cy="48333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95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u="none" dirty="0">
                          <a:effectLst/>
                        </a:rPr>
                        <a:t>Operational Next-Day Study Discussion 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CMWG</a:t>
                      </a:r>
                      <a:r>
                        <a:rPr lang="en-US" sz="1800" u="none" baseline="0" dirty="0">
                          <a:effectLst/>
                        </a:rPr>
                        <a:t> may </a:t>
                      </a:r>
                      <a:r>
                        <a:rPr lang="en-US" sz="1800" u="none" dirty="0">
                          <a:effectLst/>
                        </a:rPr>
                        <a:t>look at outage cancellation rules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4729888"/>
                  </a:ext>
                </a:extLst>
              </a:tr>
              <a:tr h="628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Transmission losses in Real-Time Settlement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On hold due to 47199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8064814"/>
                  </a:ext>
                </a:extLst>
              </a:tr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Non-ERS deployments of ERS Generators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TBD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0923246"/>
                  </a:ext>
                </a:extLst>
              </a:tr>
              <a:tr h="6283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Directive #7 (Southern Cross Transmission Assignment) – Congestion Management 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On hold for Directive 6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8680798"/>
                  </a:ext>
                </a:extLst>
              </a:tr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Day-Ahead Market OD 1/23/18 Event Assignment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Complete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7592718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Review the issue of High Revenue Neutrality Allocation (RENA) and PTP Obligations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>
                          <a:effectLst/>
                        </a:rPr>
                        <a:t>In process</a:t>
                      </a:r>
                      <a:endParaRPr lang="en-US" sz="1800" u="non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err="1">
                          <a:effectLst/>
                        </a:rPr>
                        <a:t>Virtuals</a:t>
                      </a:r>
                      <a:r>
                        <a:rPr lang="en-US" sz="1800" u="none" dirty="0">
                          <a:effectLst/>
                        </a:rPr>
                        <a:t> in the Day-Ahead Market (DAM) being settled at a Resource Node while in Real-Time they are settled at the connectivity node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Remove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2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Redundancies of ERCOT’s Congestion Practices</a:t>
            </a:r>
          </a:p>
          <a:p>
            <a:pPr lvl="1"/>
            <a:r>
              <a:rPr lang="en-US" dirty="0"/>
              <a:t>The group provided insight to improve ERCOT’s Congestion Management Practices</a:t>
            </a:r>
          </a:p>
          <a:p>
            <a:pPr lvl="1"/>
            <a:endParaRPr lang="en-US" dirty="0"/>
          </a:p>
          <a:p>
            <a:r>
              <a:rPr lang="en-US" dirty="0"/>
              <a:t>Desoto RAP and need for greater notification</a:t>
            </a:r>
          </a:p>
          <a:p>
            <a:pPr lvl="1"/>
            <a:r>
              <a:rPr lang="en-US" dirty="0"/>
              <a:t>The group discussed the implantation of RAPs and agreed that ERCOT acted appropriately </a:t>
            </a:r>
          </a:p>
          <a:p>
            <a:pPr lvl="1"/>
            <a:endParaRPr lang="en-US" dirty="0"/>
          </a:p>
          <a:p>
            <a:r>
              <a:rPr lang="en-US" dirty="0"/>
              <a:t>Discuss merging CMWG into QMWG</a:t>
            </a:r>
          </a:p>
          <a:p>
            <a:pPr lvl="1"/>
            <a:r>
              <a:rPr lang="en-US" dirty="0"/>
              <a:t>Stakeholders are currently opposed to merging the groups</a:t>
            </a:r>
          </a:p>
        </p:txBody>
      </p:sp>
    </p:spTree>
    <p:extLst>
      <p:ext uri="{BB962C8B-B14F-4D97-AF65-F5344CB8AC3E}">
        <p14:creationId xmlns:p14="http://schemas.microsoft.com/office/powerpoint/2010/main" val="179376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Next Meetings:</a:t>
            </a:r>
          </a:p>
          <a:p>
            <a:pPr lvl="1"/>
            <a:r>
              <a:rPr lang="en-US" strike="sngStrike" dirty="0"/>
              <a:t>September 10, 2018 </a:t>
            </a:r>
            <a:r>
              <a:rPr lang="en-US" dirty="0"/>
              <a:t>September 21, 2018</a:t>
            </a:r>
          </a:p>
          <a:p>
            <a:pPr lvl="1"/>
            <a:r>
              <a:rPr lang="en-US" dirty="0"/>
              <a:t>October 15, 2018</a:t>
            </a:r>
          </a:p>
        </p:txBody>
      </p:sp>
    </p:spTree>
    <p:extLst>
      <p:ext uri="{BB962C8B-B14F-4D97-AF65-F5344CB8AC3E}">
        <p14:creationId xmlns:p14="http://schemas.microsoft.com/office/powerpoint/2010/main" val="298045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</TotalTime>
  <Words>268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Congestion Management Working Group</vt:lpstr>
      <vt:lpstr>PowerPoint Presentation</vt:lpstr>
      <vt:lpstr>PowerPoint Presentation</vt:lpstr>
      <vt:lpstr>Open Action Items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 LLC</cp:lastModifiedBy>
  <cp:revision>60</cp:revision>
  <cp:lastPrinted>2018-01-09T20:19:12Z</cp:lastPrinted>
  <dcterms:created xsi:type="dcterms:W3CDTF">2017-04-04T23:56:13Z</dcterms:created>
  <dcterms:modified xsi:type="dcterms:W3CDTF">2018-08-29T17:58:45Z</dcterms:modified>
</cp:coreProperties>
</file>