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60" r:id="rId3"/>
    <p:sldId id="262" r:id="rId4"/>
    <p:sldId id="265" r:id="rId5"/>
    <p:sldId id="264" r:id="rId6"/>
    <p:sldId id="267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848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372FB3-EFD1-40CC-8C25-76E6607A5CB6}" type="datetimeFigureOut">
              <a:rPr lang="en-US" smtClean="0"/>
              <a:t>8/29/2018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04F13-F422-4523-A031-49537DE621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3969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8/29/2018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281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8/29/2018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204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8/29/2018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673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8/29/2018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45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8/29/2018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636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8/29/2018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889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8/29/2018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686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8/29/2018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366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8/29/2018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579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8/29/2018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800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8/29/2018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63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15243-23E4-4C68-8C5A-3364207FA3CD}" type="datetimeFigureOut">
              <a:rPr lang="en-US" smtClean="0"/>
              <a:t>8/29/2018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01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Congestion Management Working Group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September 5, 2018</a:t>
            </a:r>
          </a:p>
        </p:txBody>
      </p:sp>
    </p:spTree>
    <p:extLst>
      <p:ext uri="{BB962C8B-B14F-4D97-AF65-F5344CB8AC3E}">
        <p14:creationId xmlns:p14="http://schemas.microsoft.com/office/powerpoint/2010/main" val="828577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0080"/>
            <a:ext cx="8229600" cy="557784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CRR Framework Update</a:t>
            </a:r>
          </a:p>
          <a:p>
            <a:pPr lvl="1"/>
            <a:r>
              <a:rPr lang="en-US" dirty="0"/>
              <a:t>ERCOT is still working through the issues and will update the market when able</a:t>
            </a:r>
          </a:p>
          <a:p>
            <a:pPr lvl="1"/>
            <a:r>
              <a:rPr lang="en-US" dirty="0"/>
              <a:t>MOTE is open and available for testing</a:t>
            </a:r>
          </a:p>
          <a:p>
            <a:endParaRPr lang="en-US" dirty="0"/>
          </a:p>
          <a:p>
            <a:r>
              <a:rPr lang="en-US" dirty="0"/>
              <a:t>PTP Obligations with Links to Options – Review RENA impact due to January 16-18 Cold Weather Events</a:t>
            </a:r>
          </a:p>
          <a:p>
            <a:pPr lvl="1"/>
            <a:r>
              <a:rPr lang="en-US" dirty="0"/>
              <a:t>ERCOT presented the applicable Protocol Language and background</a:t>
            </a:r>
          </a:p>
          <a:p>
            <a:pPr lvl="1"/>
            <a:r>
              <a:rPr lang="en-US" dirty="0"/>
              <a:t>The group plans to discuss possible changes at our next meeting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345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0080"/>
            <a:ext cx="8229600" cy="5577840"/>
          </a:xfrm>
        </p:spPr>
        <p:txBody>
          <a:bodyPr>
            <a:normAutofit/>
          </a:bodyPr>
          <a:lstStyle/>
          <a:p>
            <a:r>
              <a:rPr lang="en-US" dirty="0"/>
              <a:t>Management of West Texas constraints</a:t>
            </a:r>
          </a:p>
          <a:p>
            <a:pPr lvl="1"/>
            <a:r>
              <a:rPr lang="en-US" dirty="0"/>
              <a:t>ERCOT presented an Overview of West Texas Topology and Operator Procedure language</a:t>
            </a:r>
          </a:p>
          <a:p>
            <a:endParaRPr lang="en-US" dirty="0"/>
          </a:p>
          <a:p>
            <a:r>
              <a:rPr lang="en-US" dirty="0"/>
              <a:t>NPRR871, Customer or Resource Entity Funded Transmission Projects Review Process</a:t>
            </a:r>
          </a:p>
          <a:p>
            <a:pPr lvl="1"/>
            <a:r>
              <a:rPr lang="en-US" dirty="0"/>
              <a:t>CMWG had consensus that the NPRR was correct as filed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722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Action Items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7562458"/>
              </p:ext>
            </p:extLst>
          </p:nvPr>
        </p:nvGraphicFramePr>
        <p:xfrm>
          <a:off x="457200" y="1417636"/>
          <a:ext cx="8229600" cy="483332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486400">
                  <a:extLst>
                    <a:ext uri="{9D8B030D-6E8A-4147-A177-3AD203B41FA5}">
                      <a16:colId xmlns:a16="http://schemas.microsoft.com/office/drawing/2014/main" val="531536429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45554850"/>
                    </a:ext>
                  </a:extLst>
                </a:gridCol>
              </a:tblGrid>
              <a:tr h="3340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none" dirty="0">
                          <a:effectLst/>
                        </a:rPr>
                        <a:t>Open Action Items</a:t>
                      </a:r>
                      <a:endParaRPr lang="en-US" sz="2000" b="1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none" dirty="0">
                          <a:effectLst/>
                        </a:rPr>
                        <a:t>Status</a:t>
                      </a:r>
                      <a:endParaRPr lang="en-US" sz="2000" b="1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50176320"/>
                  </a:ext>
                </a:extLst>
              </a:tr>
              <a:tr h="9519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800" u="none" dirty="0">
                          <a:effectLst/>
                        </a:rPr>
                        <a:t>Operational Next-Day Study Discussion </a:t>
                      </a:r>
                      <a:endParaRPr lang="en-US" sz="1800" u="non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</a:rPr>
                        <a:t>CMWG</a:t>
                      </a:r>
                      <a:r>
                        <a:rPr lang="en-US" sz="1800" u="none" baseline="0" dirty="0">
                          <a:effectLst/>
                        </a:rPr>
                        <a:t> may </a:t>
                      </a:r>
                      <a:r>
                        <a:rPr lang="en-US" sz="1800" u="none" dirty="0">
                          <a:effectLst/>
                        </a:rPr>
                        <a:t>look at outage cancellation rules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84729888"/>
                  </a:ext>
                </a:extLst>
              </a:tr>
              <a:tr h="6283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>
                          <a:effectLst/>
                        </a:rPr>
                        <a:t>Transmission losses in Real-Time Settlement</a:t>
                      </a:r>
                      <a:endParaRPr lang="en-US" sz="1800" u="none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</a:rPr>
                        <a:t>On hold due to 47199</a:t>
                      </a:r>
                      <a:endParaRPr lang="en-US" sz="18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78064814"/>
                  </a:ext>
                </a:extLst>
              </a:tr>
              <a:tr h="3340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>
                          <a:effectLst/>
                        </a:rPr>
                        <a:t>Non-ERS deployments of ERS Generators</a:t>
                      </a:r>
                      <a:endParaRPr lang="en-US" sz="1800" u="none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>
                          <a:effectLst/>
                        </a:rPr>
                        <a:t>TBD</a:t>
                      </a:r>
                      <a:endParaRPr lang="en-US" sz="1800" u="none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40923246"/>
                  </a:ext>
                </a:extLst>
              </a:tr>
              <a:tr h="6283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>
                          <a:effectLst/>
                        </a:rPr>
                        <a:t>Directive #7 (Southern Cross Transmission Assignment) – Congestion Management </a:t>
                      </a:r>
                      <a:endParaRPr lang="en-US" sz="1800" u="none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>
                          <a:effectLst/>
                        </a:rPr>
                        <a:t>On hold for Directive 6</a:t>
                      </a:r>
                      <a:endParaRPr lang="en-US" sz="1800" u="none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558680798"/>
                  </a:ext>
                </a:extLst>
              </a:tr>
              <a:tr h="3340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>
                          <a:effectLst/>
                        </a:rPr>
                        <a:t>Day-Ahead Market OD 1/23/18 Event Assignment</a:t>
                      </a:r>
                      <a:endParaRPr lang="en-US" sz="1800" u="none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>
                          <a:effectLst/>
                        </a:rPr>
                        <a:t>Complete</a:t>
                      </a:r>
                      <a:endParaRPr lang="en-US" sz="1800" u="none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07592718"/>
                  </a:ext>
                </a:extLst>
              </a:tr>
              <a:tr h="6576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>
                          <a:effectLst/>
                        </a:rPr>
                        <a:t>Review the issue of High Revenue Neutrality Allocation (RENA) and PTP Obligations</a:t>
                      </a:r>
                      <a:endParaRPr lang="en-US" sz="1800" u="none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>
                          <a:effectLst/>
                        </a:rPr>
                        <a:t>In process</a:t>
                      </a:r>
                      <a:endParaRPr lang="en-US" sz="1800" u="none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05855450"/>
                  </a:ext>
                </a:extLst>
              </a:tr>
              <a:tr h="6576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 err="1">
                          <a:effectLst/>
                        </a:rPr>
                        <a:t>Virtuals</a:t>
                      </a:r>
                      <a:r>
                        <a:rPr lang="en-US" sz="1800" u="none" dirty="0">
                          <a:effectLst/>
                        </a:rPr>
                        <a:t> in the Day-Ahead Market (DAM) being settled at a Resource Node while in Real-Time they are settled at the connectivity node</a:t>
                      </a:r>
                      <a:endParaRPr lang="en-US" sz="18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</a:rPr>
                        <a:t>Remove</a:t>
                      </a:r>
                      <a:endParaRPr lang="en-US" sz="18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34136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0223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0080"/>
            <a:ext cx="8229600" cy="557784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Redundancies of ERCOT’s Congestion Practices</a:t>
            </a:r>
          </a:p>
          <a:p>
            <a:pPr lvl="1"/>
            <a:r>
              <a:rPr lang="en-US" dirty="0"/>
              <a:t>The group provided insight to improve ERCOT’s Congestion Management Practices</a:t>
            </a:r>
          </a:p>
          <a:p>
            <a:pPr lvl="1"/>
            <a:endParaRPr lang="en-US" dirty="0"/>
          </a:p>
          <a:p>
            <a:r>
              <a:rPr lang="en-US" dirty="0"/>
              <a:t>Desoto RAP and need for greater notification</a:t>
            </a:r>
          </a:p>
          <a:p>
            <a:pPr lvl="1"/>
            <a:r>
              <a:rPr lang="en-US" dirty="0"/>
              <a:t>The group discussed the implantation of RAPs and agreed that ERCOT acted appropriately </a:t>
            </a:r>
          </a:p>
          <a:p>
            <a:pPr lvl="1"/>
            <a:endParaRPr lang="en-US" dirty="0"/>
          </a:p>
          <a:p>
            <a:r>
              <a:rPr lang="en-US" dirty="0"/>
              <a:t>Discuss merging CMWG into QMWG</a:t>
            </a:r>
          </a:p>
          <a:p>
            <a:pPr lvl="1"/>
            <a:r>
              <a:rPr lang="en-US" dirty="0"/>
              <a:t>Stakeholders are currently opposed to merging the groups</a:t>
            </a:r>
          </a:p>
        </p:txBody>
      </p:sp>
    </p:spTree>
    <p:extLst>
      <p:ext uri="{BB962C8B-B14F-4D97-AF65-F5344CB8AC3E}">
        <p14:creationId xmlns:p14="http://schemas.microsoft.com/office/powerpoint/2010/main" val="1793764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0080"/>
            <a:ext cx="8229600" cy="5577840"/>
          </a:xfrm>
        </p:spPr>
        <p:txBody>
          <a:bodyPr>
            <a:normAutofit/>
          </a:bodyPr>
          <a:lstStyle/>
          <a:p>
            <a:r>
              <a:rPr lang="en-US" dirty="0"/>
              <a:t>Next Meetings:</a:t>
            </a:r>
          </a:p>
          <a:p>
            <a:pPr lvl="1"/>
            <a:r>
              <a:rPr lang="en-US" strike="sngStrike" dirty="0"/>
              <a:t>September 10, 2018 </a:t>
            </a:r>
            <a:r>
              <a:rPr lang="en-US" dirty="0"/>
              <a:t>September 21, 2018</a:t>
            </a:r>
          </a:p>
          <a:p>
            <a:pPr lvl="1"/>
            <a:r>
              <a:rPr lang="en-US" dirty="0"/>
              <a:t>October 15, 2018</a:t>
            </a:r>
          </a:p>
        </p:txBody>
      </p:sp>
    </p:spTree>
    <p:extLst>
      <p:ext uri="{BB962C8B-B14F-4D97-AF65-F5344CB8AC3E}">
        <p14:creationId xmlns:p14="http://schemas.microsoft.com/office/powerpoint/2010/main" val="2980458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3634</TotalTime>
  <Words>268</Words>
  <Application>Microsoft Office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Congestion Management Working Group</vt:lpstr>
      <vt:lpstr>PowerPoint Presentation</vt:lpstr>
      <vt:lpstr>PowerPoint Presentation</vt:lpstr>
      <vt:lpstr>Open Action Items</vt:lpstr>
      <vt:lpstr>PowerPoint Presentation</vt:lpstr>
      <vt:lpstr>PowerPoint Presentation</vt:lpstr>
    </vt:vector>
  </TitlesOfParts>
  <Company>EFH Corporate Services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Ian</dc:creator>
  <cp:lastModifiedBy>Luminant Generation LLC</cp:lastModifiedBy>
  <cp:revision>60</cp:revision>
  <cp:lastPrinted>2018-01-09T20:19:12Z</cp:lastPrinted>
  <dcterms:created xsi:type="dcterms:W3CDTF">2017-04-04T23:56:13Z</dcterms:created>
  <dcterms:modified xsi:type="dcterms:W3CDTF">2018-08-29T17:58:45Z</dcterms:modified>
</cp:coreProperties>
</file>