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4" r:id="rId3"/>
    <p:sldId id="259" r:id="rId4"/>
    <p:sldId id="273" r:id="rId5"/>
    <p:sldId id="266" r:id="rId6"/>
    <p:sldId id="267" r:id="rId7"/>
    <p:sldId id="274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99CCFF"/>
    <a:srgbClr val="EAEAEA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4660"/>
  </p:normalViewPr>
  <p:slideViewPr>
    <p:cSldViewPr>
      <p:cViewPr varScale="1">
        <p:scale>
          <a:sx n="107" d="100"/>
          <a:sy n="107" d="100"/>
        </p:scale>
        <p:origin x="-183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7EF5D-7B55-4814-91E8-E881FEB7C63E}" type="datetimeFigureOut">
              <a:rPr lang="en-US"/>
              <a:pPr>
                <a:defRPr/>
              </a:pPr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8191C-270F-4BE2-B622-26BE6D80B8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843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57614-19ED-4A61-9109-6175E64907A7}" type="datetimeFigureOut">
              <a:rPr lang="en-US"/>
              <a:pPr>
                <a:defRPr/>
              </a:pPr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745CD-4B16-4B92-B2C5-5613EEC625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16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B338C-B8C7-4A53-80A6-9328EDC0A02E}" type="datetimeFigureOut">
              <a:rPr lang="en-US"/>
              <a:pPr>
                <a:defRPr/>
              </a:pPr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6CFB3-BADC-41CA-9CE0-8685CDD96E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085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CE03A-CA5C-4D12-B9C8-FAB7CEDBA870}" type="datetimeFigureOut">
              <a:rPr lang="en-US"/>
              <a:pPr>
                <a:defRPr/>
              </a:pPr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9B07F-BFA8-4E92-98F1-2DC717ACC0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284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58D3C-510C-40ED-B634-AE4C1ACDBC1F}" type="datetimeFigureOut">
              <a:rPr lang="en-US"/>
              <a:pPr>
                <a:defRPr/>
              </a:pPr>
              <a:t>8/31/2018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752BE-1244-4F33-84AC-633043223A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973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54E19-25F3-439D-B8C2-4C0E3B54E166}" type="datetimeFigureOut">
              <a:rPr lang="en-US"/>
              <a:pPr>
                <a:defRPr/>
              </a:pPr>
              <a:t>8/31/2018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CC425-61D2-4DC6-9303-1A7B4D2BAA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750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19D88-7BD2-4E2C-BFEF-DED2D17652BE}" type="datetimeFigureOut">
              <a:rPr lang="en-US"/>
              <a:pPr>
                <a:defRPr/>
              </a:pPr>
              <a:t>8/31/2018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C30ED-389F-42F6-B4F9-D2A462A000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569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BE5E4-C53D-4FDF-93E0-3C3EB6F2C18C}" type="datetimeFigureOut">
              <a:rPr lang="en-US"/>
              <a:pPr>
                <a:defRPr/>
              </a:pPr>
              <a:t>8/31/2018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44E4F-0194-4C01-A642-F2E8F4A673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172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5ED58-8986-48F3-9489-E316E9D160CB}" type="datetimeFigureOut">
              <a:rPr lang="en-US"/>
              <a:pPr>
                <a:defRPr/>
              </a:pPr>
              <a:t>8/31/2018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ECFB0-014C-4EEB-90B3-55CF6A0EFE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698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EB1A9-0006-4D3D-BAAF-EEC5A959DD55}" type="datetimeFigureOut">
              <a:rPr lang="en-US"/>
              <a:pPr>
                <a:defRPr/>
              </a:pPr>
              <a:t>8/31/2018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65C7E-6E94-488B-B7A3-E5B9EA1F7E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204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C0A60-1014-4075-8175-6E3D2E7639A4}" type="datetimeFigureOut">
              <a:rPr lang="en-US"/>
              <a:pPr>
                <a:defRPr/>
              </a:pPr>
              <a:t>8/31/2018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41897-0027-4ACD-B085-CC90EA882E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605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bg1">
                <a:tint val="80000"/>
                <a:satMod val="250000"/>
              </a:schemeClr>
            </a:gs>
            <a:gs pos="83000">
              <a:schemeClr val="bg1">
                <a:tint val="90000"/>
                <a:shade val="90000"/>
                <a:satMod val="200000"/>
              </a:schemeClr>
            </a:gs>
            <a:gs pos="95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fld id="{6A81574C-DB1B-449B-964D-5D11985F4B04}" type="datetimeFigureOut">
              <a:rPr lang="en-US"/>
              <a:pPr>
                <a:defRPr/>
              </a:pPr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fld id="{21DBE24C-CF7F-481E-AB2F-63EF1C3DBB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31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Calibri" pitchFamily="34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Calibri" pitchFamily="34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Calibri" pitchFamily="34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Calibri" pitchFamily="34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0"/>
            <a:ext cx="7772400" cy="114617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dirty="0" smtClean="0"/>
              <a:t>PLWG Report to ROS</a:t>
            </a:r>
            <a:endParaRPr lang="en-US" sz="5400" dirty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295400" y="3429000"/>
            <a:ext cx="6400800" cy="533400"/>
          </a:xfrm>
        </p:spPr>
        <p:txBody>
          <a:bodyPr/>
          <a:lstStyle/>
          <a:p>
            <a:pPr eaLnBrk="1" hangingPunct="1"/>
            <a:r>
              <a:rPr lang="en-US" altLang="en-US" b="1" i="1" dirty="0" smtClean="0">
                <a:solidFill>
                  <a:schemeClr val="tx1"/>
                </a:solidFill>
              </a:rPr>
              <a:t>(September 6</a:t>
            </a:r>
            <a:r>
              <a:rPr lang="en-US" altLang="en-US" b="1" i="1" baseline="30000" dirty="0" smtClean="0">
                <a:solidFill>
                  <a:schemeClr val="tx1"/>
                </a:solidFill>
              </a:rPr>
              <a:t>th</a:t>
            </a:r>
            <a:r>
              <a:rPr lang="en-US" altLang="en-US" b="1" i="1" dirty="0" smtClean="0">
                <a:solidFill>
                  <a:schemeClr val="tx1"/>
                </a:solidFill>
              </a:rPr>
              <a:t>, 2018)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2438400" y="5638800"/>
            <a:ext cx="6400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62500" lnSpcReduction="2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r" eaLnBrk="1" hangingPunct="1"/>
            <a:r>
              <a:rPr lang="en-US" altLang="en-US" b="1" i="1" dirty="0" smtClean="0">
                <a:solidFill>
                  <a:schemeClr val="tx1"/>
                </a:solidFill>
              </a:rPr>
              <a:t>PLWG Chair: Brad Myers, AEPSC</a:t>
            </a:r>
          </a:p>
          <a:p>
            <a:pPr algn="r" eaLnBrk="1" hangingPunct="1"/>
            <a:r>
              <a:rPr lang="en-US" altLang="en-US" b="1" i="1" dirty="0" smtClean="0">
                <a:solidFill>
                  <a:schemeClr val="tx1"/>
                </a:solidFill>
              </a:rPr>
              <a:t>PLWG Vice Chair: Jennifer Rochelle, CES-LTD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smtClean="0"/>
              <a:t>NPRR-871</a:t>
            </a:r>
            <a:br>
              <a:rPr lang="en-US" sz="4400" dirty="0" smtClean="0"/>
            </a:br>
            <a:r>
              <a:rPr lang="en-US" sz="4400" dirty="0" smtClean="0"/>
              <a:t>(Customer/RE Funded Transmission)</a:t>
            </a:r>
            <a:endParaRPr lang="en-US" sz="4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28600" y="1600200"/>
            <a:ext cx="8610600" cy="0"/>
          </a:xfrm>
          <a:prstGeom prst="line">
            <a:avLst/>
          </a:prstGeom>
          <a:ln/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763000" cy="3699474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 smtClean="0">
                <a:solidFill>
                  <a:schemeClr val="tx1"/>
                </a:solidFill>
              </a:rPr>
              <a:t>Referred by ROS to PLWG in June</a:t>
            </a:r>
          </a:p>
          <a:p>
            <a:pPr eaLnBrk="1" hangingPunct="1"/>
            <a:r>
              <a:rPr lang="en-US" altLang="en-US" sz="2800" dirty="0" smtClean="0">
                <a:solidFill>
                  <a:schemeClr val="tx1"/>
                </a:solidFill>
              </a:rPr>
              <a:t>Taken Up By PLWG: May – August</a:t>
            </a:r>
          </a:p>
          <a:p>
            <a:pPr eaLnBrk="1" hangingPunct="1">
              <a:buSzPct val="90000"/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solidFill>
                  <a:schemeClr val="tx1"/>
                </a:solidFill>
              </a:rPr>
              <a:t>Status: Consensus at August PLWG</a:t>
            </a:r>
          </a:p>
          <a:p>
            <a:pPr lvl="1" eaLnBrk="1" hangingPunct="1">
              <a:buSzPct val="90000"/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solidFill>
                  <a:schemeClr val="tx1"/>
                </a:solidFill>
              </a:rPr>
              <a:t>Consensus on ERCOT’s Original 4/17/2018 NPRR Language</a:t>
            </a:r>
          </a:p>
          <a:p>
            <a:pPr lvl="1" eaLnBrk="1" hangingPunct="1">
              <a:buSzPct val="90000"/>
              <a:buFont typeface="Arial" panose="020B0604020202020204" pitchFamily="34" charset="0"/>
              <a:buChar char="•"/>
            </a:pPr>
            <a:r>
              <a:rPr lang="en-US" altLang="en-US" sz="2200" dirty="0">
                <a:solidFill>
                  <a:schemeClr val="tx1"/>
                </a:solidFill>
              </a:rPr>
              <a:t>Partial </a:t>
            </a:r>
            <a:r>
              <a:rPr lang="en-US" altLang="en-US" sz="2200" dirty="0" smtClean="0">
                <a:solidFill>
                  <a:schemeClr val="tx1"/>
                </a:solidFill>
              </a:rPr>
              <a:t>Funding </a:t>
            </a:r>
            <a:r>
              <a:rPr lang="en-US" altLang="en-US" sz="2200" dirty="0">
                <a:solidFill>
                  <a:schemeClr val="tx1"/>
                </a:solidFill>
              </a:rPr>
              <a:t>C</a:t>
            </a:r>
            <a:r>
              <a:rPr lang="en-US" altLang="en-US" sz="2200" dirty="0" smtClean="0">
                <a:solidFill>
                  <a:schemeClr val="tx1"/>
                </a:solidFill>
              </a:rPr>
              <a:t>oncept </a:t>
            </a:r>
            <a:r>
              <a:rPr lang="en-US" altLang="en-US" sz="2200" dirty="0">
                <a:solidFill>
                  <a:schemeClr val="tx1"/>
                </a:solidFill>
              </a:rPr>
              <a:t>to be </a:t>
            </a:r>
            <a:r>
              <a:rPr lang="en-US" altLang="en-US" sz="2200" dirty="0" smtClean="0">
                <a:solidFill>
                  <a:schemeClr val="tx1"/>
                </a:solidFill>
              </a:rPr>
              <a:t>Taken </a:t>
            </a:r>
            <a:r>
              <a:rPr lang="en-US" altLang="en-US" sz="2200" dirty="0">
                <a:solidFill>
                  <a:schemeClr val="tx1"/>
                </a:solidFill>
              </a:rPr>
              <a:t>U</a:t>
            </a:r>
            <a:r>
              <a:rPr lang="en-US" altLang="en-US" sz="2200" dirty="0" smtClean="0">
                <a:solidFill>
                  <a:schemeClr val="tx1"/>
                </a:solidFill>
              </a:rPr>
              <a:t>p </a:t>
            </a:r>
            <a:r>
              <a:rPr lang="en-US" altLang="en-US" sz="2200" dirty="0">
                <a:solidFill>
                  <a:schemeClr val="tx1"/>
                </a:solidFill>
              </a:rPr>
              <a:t>U</a:t>
            </a:r>
            <a:r>
              <a:rPr lang="en-US" altLang="en-US" sz="2200" dirty="0" smtClean="0">
                <a:solidFill>
                  <a:schemeClr val="tx1"/>
                </a:solidFill>
              </a:rPr>
              <a:t>nder </a:t>
            </a:r>
            <a:r>
              <a:rPr lang="en-US" altLang="en-US" sz="2200" dirty="0">
                <a:solidFill>
                  <a:schemeClr val="tx1"/>
                </a:solidFill>
              </a:rPr>
              <a:t>S</a:t>
            </a:r>
            <a:r>
              <a:rPr lang="en-US" altLang="en-US" sz="2200" dirty="0" smtClean="0">
                <a:solidFill>
                  <a:schemeClr val="tx1"/>
                </a:solidFill>
              </a:rPr>
              <a:t>eparate </a:t>
            </a:r>
            <a:r>
              <a:rPr lang="en-US" altLang="en-US" sz="2200" dirty="0">
                <a:solidFill>
                  <a:schemeClr val="tx1"/>
                </a:solidFill>
              </a:rPr>
              <a:t>NPRR</a:t>
            </a:r>
          </a:p>
          <a:p>
            <a:pPr lvl="1" eaLnBrk="1" hangingPunct="1">
              <a:buSzPct val="90000"/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solidFill>
                  <a:schemeClr val="tx1"/>
                </a:solidFill>
              </a:rPr>
              <a:t>Comments Pending: Addition of Tier 4 Project Exemption Paragraph</a:t>
            </a:r>
          </a:p>
          <a:p>
            <a:pPr lvl="2" eaLnBrk="1" hangingPunct="1">
              <a:buSzPct val="90000"/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solidFill>
                  <a:schemeClr val="tx1"/>
                </a:solidFill>
              </a:rPr>
              <a:t>PLWG Also Amenable to Explicit Tier 4 Project Exemption</a:t>
            </a:r>
          </a:p>
          <a:p>
            <a:pPr eaLnBrk="1" hangingPunct="1">
              <a:buSzPct val="90000"/>
              <a:buFont typeface="Wingdings" panose="05000000000000000000" pitchFamily="2" charset="2"/>
              <a:buChar char="Ø"/>
            </a:pPr>
            <a:r>
              <a:rPr lang="en-US" altLang="en-US" sz="2800" i="1" dirty="0" smtClean="0">
                <a:solidFill>
                  <a:srgbClr val="FF0000"/>
                </a:solidFill>
              </a:rPr>
              <a:t>PLWG Requests That ROS Consider Vote</a:t>
            </a:r>
            <a:endParaRPr lang="en-US" altLang="en-US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87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smtClean="0"/>
              <a:t>PGRR-065</a:t>
            </a:r>
            <a:br>
              <a:rPr lang="en-US" sz="4400" dirty="0" smtClean="0"/>
            </a:br>
            <a:r>
              <a:rPr lang="en-US" sz="4400" dirty="0" smtClean="0"/>
              <a:t>(TPIT Process Updates - 1)</a:t>
            </a:r>
            <a:endParaRPr lang="en-US" sz="44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" y="1600200"/>
            <a:ext cx="8610600" cy="0"/>
          </a:xfrm>
          <a:prstGeom prst="line">
            <a:avLst/>
          </a:prstGeom>
          <a:ln/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148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257800"/>
          </a:xfrm>
        </p:spPr>
        <p:txBody>
          <a:bodyPr/>
          <a:lstStyle/>
          <a:p>
            <a:pPr eaLnBrk="1" hangingPunct="1"/>
            <a:r>
              <a:rPr lang="en-US" altLang="en-US" sz="2800" dirty="0">
                <a:solidFill>
                  <a:schemeClr val="tx1"/>
                </a:solidFill>
              </a:rPr>
              <a:t>Referred to PLWG </a:t>
            </a:r>
            <a:r>
              <a:rPr lang="en-US" altLang="en-US" sz="2800" dirty="0" smtClean="0">
                <a:solidFill>
                  <a:schemeClr val="tx1"/>
                </a:solidFill>
              </a:rPr>
              <a:t>in July</a:t>
            </a:r>
            <a:endParaRPr lang="en-US" altLang="en-US" sz="2800" dirty="0">
              <a:solidFill>
                <a:schemeClr val="tx1"/>
              </a:solidFill>
            </a:endParaRPr>
          </a:p>
          <a:p>
            <a:pPr eaLnBrk="1" hangingPunct="1"/>
            <a:r>
              <a:rPr lang="en-US" altLang="en-US" sz="2800" dirty="0" smtClean="0">
                <a:solidFill>
                  <a:schemeClr val="tx1"/>
                </a:solidFill>
              </a:rPr>
              <a:t>Taken Up By PLWG: February – August</a:t>
            </a:r>
          </a:p>
          <a:p>
            <a:pPr eaLnBrk="1" hangingPunct="1"/>
            <a:r>
              <a:rPr lang="en-US" altLang="en-US" sz="2800" dirty="0" smtClean="0">
                <a:solidFill>
                  <a:schemeClr val="tx1"/>
                </a:solidFill>
              </a:rPr>
              <a:t>Status: Latest Comments Filed by ONCOR on 8/13/2018</a:t>
            </a:r>
          </a:p>
          <a:p>
            <a:pPr lvl="1" eaLnBrk="1" hangingPunct="1"/>
            <a:r>
              <a:rPr lang="en-US" altLang="en-US" sz="2000" i="1" dirty="0" smtClean="0">
                <a:solidFill>
                  <a:schemeClr val="tx1"/>
                </a:solidFill>
              </a:rPr>
              <a:t>No Consensus at August PLWG</a:t>
            </a:r>
          </a:p>
          <a:p>
            <a:pPr eaLnBrk="1" hangingPunct="1"/>
            <a:r>
              <a:rPr lang="en-US" altLang="en-US" sz="2800" i="1" dirty="0" smtClean="0">
                <a:solidFill>
                  <a:srgbClr val="FF0000"/>
                </a:solidFill>
              </a:rPr>
              <a:t>PLWG </a:t>
            </a:r>
            <a:r>
              <a:rPr lang="en-US" altLang="en-US" sz="2800" i="1" dirty="0">
                <a:solidFill>
                  <a:srgbClr val="FF0000"/>
                </a:solidFill>
              </a:rPr>
              <a:t>Requests That </a:t>
            </a:r>
            <a:r>
              <a:rPr lang="en-US" altLang="en-US" sz="2800" i="1" dirty="0" smtClean="0">
                <a:solidFill>
                  <a:srgbClr val="FF0000"/>
                </a:solidFill>
              </a:rPr>
              <a:t>ROS Consider Vote</a:t>
            </a:r>
          </a:p>
          <a:p>
            <a:pPr lvl="1" eaLnBrk="1" hangingPunct="1"/>
            <a:r>
              <a:rPr lang="en-US" altLang="en-US" sz="2000" i="1" dirty="0" smtClean="0">
                <a:solidFill>
                  <a:srgbClr val="FF0000"/>
                </a:solidFill>
              </a:rPr>
              <a:t>2 Potential Versions of PGRR065</a:t>
            </a:r>
          </a:p>
          <a:p>
            <a:pPr lvl="1" eaLnBrk="1" hangingPunct="1"/>
            <a:r>
              <a:rPr lang="en-US" altLang="en-US" sz="2000" i="1" dirty="0" smtClean="0">
                <a:solidFill>
                  <a:schemeClr val="tx1"/>
                </a:solidFill>
              </a:rPr>
              <a:t>Both Versions Accept Reliant Comments that “A section summarizing cost information” Will </a:t>
            </a:r>
            <a:r>
              <a:rPr lang="en-US" altLang="en-US" sz="2000" i="1" dirty="0">
                <a:solidFill>
                  <a:schemeClr val="tx1"/>
                </a:solidFill>
              </a:rPr>
              <a:t>B</a:t>
            </a:r>
            <a:r>
              <a:rPr lang="en-US" altLang="en-US" sz="2000" i="1" dirty="0" smtClean="0">
                <a:solidFill>
                  <a:schemeClr val="tx1"/>
                </a:solidFill>
              </a:rPr>
              <a:t>e Included in the TPIT Report</a:t>
            </a:r>
          </a:p>
          <a:p>
            <a:pPr lvl="1" eaLnBrk="1" hangingPunct="1"/>
            <a:r>
              <a:rPr lang="en-US" altLang="en-US" sz="2000" i="1" dirty="0" smtClean="0">
                <a:solidFill>
                  <a:schemeClr val="tx1"/>
                </a:solidFill>
              </a:rPr>
              <a:t>Oncor: </a:t>
            </a:r>
            <a:r>
              <a:rPr lang="en-US" altLang="en-US" sz="2000" i="1" u="sng" dirty="0" smtClean="0">
                <a:solidFill>
                  <a:schemeClr val="tx1"/>
                </a:solidFill>
              </a:rPr>
              <a:t>Implied</a:t>
            </a:r>
            <a:r>
              <a:rPr lang="en-US" altLang="en-US" sz="2000" i="1" dirty="0" smtClean="0">
                <a:solidFill>
                  <a:schemeClr val="tx1"/>
                </a:solidFill>
              </a:rPr>
              <a:t> </a:t>
            </a:r>
            <a:r>
              <a:rPr lang="en-US" altLang="en-US" sz="2000" i="1" dirty="0">
                <a:solidFill>
                  <a:schemeClr val="tx1"/>
                </a:solidFill>
              </a:rPr>
              <a:t>Requirement on TSPs to Provide </a:t>
            </a:r>
            <a:r>
              <a:rPr lang="en-US" altLang="en-US" sz="2000" i="1" dirty="0" smtClean="0">
                <a:solidFill>
                  <a:schemeClr val="tx1"/>
                </a:solidFill>
              </a:rPr>
              <a:t>Cost Information in TPIT</a:t>
            </a:r>
          </a:p>
          <a:p>
            <a:pPr lvl="2" eaLnBrk="1" hangingPunct="1"/>
            <a:r>
              <a:rPr lang="en-US" altLang="en-US" sz="2000" i="1" dirty="0" smtClean="0">
                <a:solidFill>
                  <a:schemeClr val="tx1"/>
                </a:solidFill>
              </a:rPr>
              <a:t>Aggregated Summary of Cost Included in TPIT Report</a:t>
            </a:r>
          </a:p>
          <a:p>
            <a:pPr lvl="1" eaLnBrk="1" hangingPunct="1"/>
            <a:r>
              <a:rPr lang="en-US" altLang="en-US" sz="2000" i="1" dirty="0" smtClean="0">
                <a:solidFill>
                  <a:schemeClr val="tx1"/>
                </a:solidFill>
              </a:rPr>
              <a:t>Reliant: </a:t>
            </a:r>
            <a:r>
              <a:rPr lang="en-US" altLang="en-US" sz="2000" i="1" u="sng" dirty="0" smtClean="0">
                <a:solidFill>
                  <a:schemeClr val="tx1"/>
                </a:solidFill>
              </a:rPr>
              <a:t>Explicit</a:t>
            </a:r>
            <a:r>
              <a:rPr lang="en-US" altLang="en-US" sz="2000" i="1" dirty="0" smtClean="0">
                <a:solidFill>
                  <a:schemeClr val="tx1"/>
                </a:solidFill>
              </a:rPr>
              <a:t> Requirement on TSPs to Provide Cost Information in TPIT</a:t>
            </a:r>
          </a:p>
          <a:p>
            <a:pPr lvl="2" eaLnBrk="1" hangingPunct="1"/>
            <a:r>
              <a:rPr lang="en-US" altLang="en-US" sz="2000" i="1" dirty="0" smtClean="0">
                <a:solidFill>
                  <a:schemeClr val="tx1"/>
                </a:solidFill>
              </a:rPr>
              <a:t>Detailed Line Item Cost Included in TPIT Report</a:t>
            </a:r>
          </a:p>
          <a:p>
            <a:pPr marL="5948363" lvl="8" indent="0">
              <a:buNone/>
            </a:pPr>
            <a:r>
              <a:rPr lang="en-US" altLang="en-US" sz="2000" i="1" dirty="0" smtClean="0">
                <a:solidFill>
                  <a:schemeClr val="tx1"/>
                </a:solidFill>
              </a:rPr>
              <a:t>(Details Next Slide-&gt;)</a:t>
            </a:r>
            <a:endParaRPr lang="en-US" altLang="en-US" sz="20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smtClean="0"/>
              <a:t>PGRR-065</a:t>
            </a:r>
            <a:br>
              <a:rPr lang="en-US" sz="4400" dirty="0" smtClean="0"/>
            </a:br>
            <a:r>
              <a:rPr lang="en-US" sz="4400" dirty="0" smtClean="0"/>
              <a:t>(TPIT Process Updates - 2)</a:t>
            </a:r>
            <a:endParaRPr lang="en-US" sz="44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" y="1600200"/>
            <a:ext cx="8610600" cy="0"/>
          </a:xfrm>
          <a:prstGeom prst="line">
            <a:avLst/>
          </a:prstGeom>
          <a:ln/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27" y="1936424"/>
            <a:ext cx="7527073" cy="3497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17925" y="1600200"/>
            <a:ext cx="2055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Oncor’s Comments: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1527" y="5421868"/>
            <a:ext cx="2143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err="1" smtClean="0">
                <a:solidFill>
                  <a:srgbClr val="FF0000"/>
                </a:solidFill>
              </a:rPr>
              <a:t>Reliant’s</a:t>
            </a:r>
            <a:r>
              <a:rPr lang="en-US" b="1" i="1" dirty="0" smtClean="0">
                <a:solidFill>
                  <a:srgbClr val="FF0000"/>
                </a:solidFill>
              </a:rPr>
              <a:t> Comments:</a:t>
            </a:r>
            <a:endParaRPr lang="en-US" b="1" i="1" dirty="0">
              <a:solidFill>
                <a:srgbClr val="FF0000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27" y="5777862"/>
            <a:ext cx="7374673" cy="85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254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tx1"/>
                </a:solidFill>
              </a:rPr>
              <a:t>PGRR-066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(GINR Cancellation and Inactive Status)</a:t>
            </a:r>
            <a:endParaRPr lang="en-US" sz="44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" y="1600200"/>
            <a:ext cx="8610600" cy="0"/>
          </a:xfrm>
          <a:prstGeom prst="line">
            <a:avLst/>
          </a:prstGeom>
          <a:ln/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148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4648200"/>
          </a:xfrm>
        </p:spPr>
        <p:txBody>
          <a:bodyPr/>
          <a:lstStyle/>
          <a:p>
            <a:pPr eaLnBrk="1" hangingPunct="1"/>
            <a:r>
              <a:rPr lang="en-US" altLang="en-US" sz="2800" dirty="0">
                <a:solidFill>
                  <a:schemeClr val="tx1"/>
                </a:solidFill>
              </a:rPr>
              <a:t>Referred to PLWG </a:t>
            </a:r>
            <a:r>
              <a:rPr lang="en-US" altLang="en-US" sz="2800" dirty="0" smtClean="0">
                <a:solidFill>
                  <a:schemeClr val="tx1"/>
                </a:solidFill>
              </a:rPr>
              <a:t>in July</a:t>
            </a:r>
            <a:endParaRPr lang="en-US" altLang="en-US" sz="2800" dirty="0">
              <a:solidFill>
                <a:schemeClr val="tx1"/>
              </a:solidFill>
            </a:endParaRPr>
          </a:p>
          <a:p>
            <a:pPr eaLnBrk="1" hangingPunct="1"/>
            <a:r>
              <a:rPr lang="en-US" altLang="en-US" sz="2800" dirty="0" smtClean="0">
                <a:solidFill>
                  <a:schemeClr val="tx1"/>
                </a:solidFill>
              </a:rPr>
              <a:t>Taken Up By PLWG: July and August</a:t>
            </a:r>
          </a:p>
          <a:p>
            <a:pPr eaLnBrk="1" hangingPunct="1"/>
            <a:r>
              <a:rPr lang="en-US" altLang="en-US" sz="2800" dirty="0" smtClean="0">
                <a:solidFill>
                  <a:schemeClr val="tx1"/>
                </a:solidFill>
              </a:rPr>
              <a:t>Status: Additional Comments Pending</a:t>
            </a:r>
          </a:p>
          <a:p>
            <a:pPr eaLnBrk="1" hangingPunct="1"/>
            <a:r>
              <a:rPr lang="en-US" altLang="en-US" sz="2800" dirty="0" smtClean="0">
                <a:solidFill>
                  <a:schemeClr val="tx1"/>
                </a:solidFill>
              </a:rPr>
              <a:t>7/25 Discussion Highlights:</a:t>
            </a:r>
          </a:p>
          <a:p>
            <a:pPr lvl="1" eaLnBrk="1" hangingPunct="1"/>
            <a:r>
              <a:rPr lang="en-US" altLang="en-US" sz="2000" dirty="0" smtClean="0">
                <a:solidFill>
                  <a:schemeClr val="tx1"/>
                </a:solidFill>
              </a:rPr>
              <a:t>Expansion of FIS Restudy Time Frame for Generation Project Changes</a:t>
            </a:r>
          </a:p>
          <a:p>
            <a:pPr lvl="1" eaLnBrk="1" hangingPunct="1"/>
            <a:r>
              <a:rPr lang="en-US" altLang="en-US" sz="2000" dirty="0" smtClean="0">
                <a:solidFill>
                  <a:schemeClr val="tx1"/>
                </a:solidFill>
              </a:rPr>
              <a:t>Evidence of Project Progression Required: Post FIS Completion and SGIA Execution (SGIA -&gt; NTP -&gt; Security)</a:t>
            </a:r>
          </a:p>
          <a:p>
            <a:pPr eaLnBrk="1" hangingPunct="1"/>
            <a:r>
              <a:rPr lang="en-US" altLang="en-US" sz="2800" i="1" smtClean="0">
                <a:solidFill>
                  <a:srgbClr val="FF0000"/>
                </a:solidFill>
              </a:rPr>
              <a:t>PLWG </a:t>
            </a:r>
            <a:r>
              <a:rPr lang="en-US" altLang="en-US" sz="2800" i="1" dirty="0">
                <a:solidFill>
                  <a:srgbClr val="FF0000"/>
                </a:solidFill>
              </a:rPr>
              <a:t>Requests That ROS Continue to </a:t>
            </a:r>
            <a:r>
              <a:rPr lang="en-US" altLang="en-US" sz="2800" i="1" dirty="0" smtClean="0">
                <a:solidFill>
                  <a:srgbClr val="FF0000"/>
                </a:solidFill>
              </a:rPr>
              <a:t>Table</a:t>
            </a:r>
            <a:endParaRPr lang="en-US" altLang="en-US" sz="2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17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smtClean="0"/>
              <a:t>NPRR-882 / PGRR-067</a:t>
            </a:r>
            <a:br>
              <a:rPr lang="en-US" sz="4400" dirty="0" smtClean="0"/>
            </a:br>
            <a:r>
              <a:rPr lang="en-US" sz="4400" dirty="0" smtClean="0"/>
              <a:t>(Re-Power Procedures)</a:t>
            </a:r>
            <a:endParaRPr lang="en-US" sz="44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" y="1600200"/>
            <a:ext cx="8610600" cy="0"/>
          </a:xfrm>
          <a:prstGeom prst="line">
            <a:avLst/>
          </a:prstGeom>
          <a:ln/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148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915400" cy="4724400"/>
          </a:xfrm>
        </p:spPr>
        <p:txBody>
          <a:bodyPr/>
          <a:lstStyle/>
          <a:p>
            <a:pPr eaLnBrk="1" hangingPunct="1"/>
            <a:r>
              <a:rPr lang="en-US" altLang="en-US" sz="2800" dirty="0">
                <a:solidFill>
                  <a:schemeClr val="tx1"/>
                </a:solidFill>
              </a:rPr>
              <a:t>Referred to PLWG </a:t>
            </a:r>
            <a:r>
              <a:rPr lang="en-US" altLang="en-US" sz="2800" dirty="0" smtClean="0">
                <a:solidFill>
                  <a:schemeClr val="tx1"/>
                </a:solidFill>
              </a:rPr>
              <a:t>in July</a:t>
            </a:r>
            <a:endParaRPr lang="en-US" altLang="en-US" sz="2800" dirty="0">
              <a:solidFill>
                <a:schemeClr val="tx1"/>
              </a:solidFill>
            </a:endParaRPr>
          </a:p>
          <a:p>
            <a:pPr eaLnBrk="1" hangingPunct="1"/>
            <a:r>
              <a:rPr lang="en-US" altLang="en-US" sz="2800" dirty="0" smtClean="0">
                <a:solidFill>
                  <a:schemeClr val="tx1"/>
                </a:solidFill>
              </a:rPr>
              <a:t>Taken Up By PLWG: July and August</a:t>
            </a:r>
          </a:p>
          <a:p>
            <a:pPr eaLnBrk="1" hangingPunct="1"/>
            <a:r>
              <a:rPr lang="en-US" altLang="en-US" sz="2800" dirty="0" smtClean="0">
                <a:solidFill>
                  <a:schemeClr val="tx1"/>
                </a:solidFill>
              </a:rPr>
              <a:t>July PLWG Discussion Highlights:</a:t>
            </a:r>
          </a:p>
          <a:p>
            <a:pPr marL="627063" lvl="1" eaLnBrk="1" hangingPunct="1"/>
            <a:r>
              <a:rPr lang="en-US" altLang="en-US" sz="1900" dirty="0" smtClean="0">
                <a:solidFill>
                  <a:schemeClr val="tx1"/>
                </a:solidFill>
              </a:rPr>
              <a:t>“Re-power” Definition</a:t>
            </a:r>
          </a:p>
          <a:p>
            <a:pPr marL="627063" lvl="1" eaLnBrk="1" hangingPunct="1"/>
            <a:r>
              <a:rPr lang="en-US" altLang="en-US" sz="1900" dirty="0" smtClean="0">
                <a:solidFill>
                  <a:schemeClr val="tx1"/>
                </a:solidFill>
              </a:rPr>
              <a:t>Flexibility/Discretion for Waiving FIS Study Elements Included</a:t>
            </a:r>
          </a:p>
          <a:p>
            <a:pPr eaLnBrk="1" hangingPunct="1"/>
            <a:r>
              <a:rPr lang="en-US" altLang="en-US" sz="2800" dirty="0" smtClean="0">
                <a:solidFill>
                  <a:schemeClr val="tx1"/>
                </a:solidFill>
              </a:rPr>
              <a:t>Status</a:t>
            </a:r>
            <a:r>
              <a:rPr lang="en-US" altLang="en-US" sz="2800" dirty="0">
                <a:solidFill>
                  <a:schemeClr val="tx1"/>
                </a:solidFill>
              </a:rPr>
              <a:t>: PLWG </a:t>
            </a:r>
            <a:r>
              <a:rPr lang="en-US" altLang="en-US" sz="2800" dirty="0" smtClean="0">
                <a:solidFill>
                  <a:schemeClr val="tx1"/>
                </a:solidFill>
              </a:rPr>
              <a:t>Consensus</a:t>
            </a:r>
            <a:endParaRPr lang="en-US" altLang="en-US" sz="2800" dirty="0">
              <a:solidFill>
                <a:schemeClr val="tx1"/>
              </a:solidFill>
            </a:endParaRPr>
          </a:p>
          <a:p>
            <a:pPr marL="627063" lvl="1" eaLnBrk="1" hangingPunct="1"/>
            <a:r>
              <a:rPr lang="en-US" altLang="en-US" sz="1900" dirty="0">
                <a:solidFill>
                  <a:schemeClr val="tx1"/>
                </a:solidFill>
              </a:rPr>
              <a:t>PLWG Consensus on August 22</a:t>
            </a:r>
            <a:r>
              <a:rPr lang="en-US" altLang="en-US" sz="1900" baseline="30000" dirty="0">
                <a:solidFill>
                  <a:schemeClr val="tx1"/>
                </a:solidFill>
              </a:rPr>
              <a:t>nd</a:t>
            </a:r>
            <a:r>
              <a:rPr lang="en-US" altLang="en-US" sz="1900" dirty="0">
                <a:solidFill>
                  <a:schemeClr val="tx1"/>
                </a:solidFill>
              </a:rPr>
              <a:t> </a:t>
            </a:r>
            <a:r>
              <a:rPr lang="en-US" altLang="en-US" sz="1900" dirty="0" smtClean="0">
                <a:solidFill>
                  <a:schemeClr val="tx1"/>
                </a:solidFill>
              </a:rPr>
              <a:t>Meeting Edits </a:t>
            </a:r>
            <a:r>
              <a:rPr lang="en-US" altLang="en-US" sz="1900" dirty="0">
                <a:solidFill>
                  <a:schemeClr val="tx1"/>
                </a:solidFill>
              </a:rPr>
              <a:t>to “Re-power” Definition</a:t>
            </a:r>
          </a:p>
          <a:p>
            <a:pPr marL="627063" lvl="1" eaLnBrk="1" hangingPunct="1"/>
            <a:r>
              <a:rPr lang="en-US" altLang="en-US" sz="1900" dirty="0">
                <a:solidFill>
                  <a:schemeClr val="tx1"/>
                </a:solidFill>
              </a:rPr>
              <a:t>ERCOT Comments Pending </a:t>
            </a:r>
            <a:r>
              <a:rPr lang="en-US" altLang="en-US" sz="1900" dirty="0" smtClean="0">
                <a:solidFill>
                  <a:schemeClr val="tx1"/>
                </a:solidFill>
              </a:rPr>
              <a:t>for Formal Insertion </a:t>
            </a:r>
            <a:r>
              <a:rPr lang="en-US" altLang="en-US" sz="1900" dirty="0">
                <a:solidFill>
                  <a:schemeClr val="tx1"/>
                </a:solidFill>
              </a:rPr>
              <a:t>of Defined </a:t>
            </a:r>
            <a:r>
              <a:rPr lang="en-US" altLang="en-US" sz="1900" dirty="0" smtClean="0">
                <a:solidFill>
                  <a:schemeClr val="tx1"/>
                </a:solidFill>
              </a:rPr>
              <a:t>Term</a:t>
            </a:r>
          </a:p>
          <a:p>
            <a:pPr marL="227013" eaLnBrk="1" hangingPunct="1"/>
            <a:r>
              <a:rPr lang="en-US" altLang="en-US" sz="2800" i="1" dirty="0">
                <a:solidFill>
                  <a:srgbClr val="FF0000"/>
                </a:solidFill>
              </a:rPr>
              <a:t>PLWG Requests </a:t>
            </a:r>
            <a:r>
              <a:rPr lang="en-US" altLang="en-US" sz="2800" i="1" dirty="0" smtClean="0">
                <a:solidFill>
                  <a:srgbClr val="FF0000"/>
                </a:solidFill>
              </a:rPr>
              <a:t>That ROS </a:t>
            </a:r>
            <a:r>
              <a:rPr lang="en-US" altLang="en-US" sz="2800" i="1" dirty="0">
                <a:solidFill>
                  <a:srgbClr val="FF0000"/>
                </a:solidFill>
              </a:rPr>
              <a:t>Consider </a:t>
            </a:r>
            <a:r>
              <a:rPr lang="en-US" altLang="en-US" sz="2800" i="1" dirty="0" smtClean="0">
                <a:solidFill>
                  <a:srgbClr val="FF0000"/>
                </a:solidFill>
              </a:rPr>
              <a:t>Vote</a:t>
            </a:r>
            <a:endParaRPr lang="en-US" altLang="en-US" sz="2700" dirty="0" smtClean="0">
              <a:solidFill>
                <a:schemeClr val="tx1"/>
              </a:solidFill>
            </a:endParaRPr>
          </a:p>
          <a:p>
            <a:pPr marL="627063" lvl="1" eaLnBrk="1" hangingPunct="1"/>
            <a:r>
              <a:rPr lang="en-US" altLang="en-US" sz="2000" i="1" dirty="0" smtClean="0">
                <a:solidFill>
                  <a:schemeClr val="tx1"/>
                </a:solidFill>
              </a:rPr>
              <a:t>PGRR067-xx: Pending ERCOT Comments (if available)</a:t>
            </a:r>
          </a:p>
          <a:p>
            <a:pPr marL="627063" lvl="1" eaLnBrk="1" hangingPunct="1"/>
            <a:r>
              <a:rPr lang="en-US" altLang="en-US" sz="2000" i="1" dirty="0" smtClean="0">
                <a:solidFill>
                  <a:schemeClr val="tx1"/>
                </a:solidFill>
              </a:rPr>
              <a:t>NPRR882-xx: Pending ERCOT Comments (if available)</a:t>
            </a:r>
            <a:endParaRPr lang="en-US" altLang="en-US" sz="2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03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tx1"/>
                </a:solidFill>
              </a:rPr>
              <a:t>PGRR-068</a:t>
            </a:r>
            <a:r>
              <a:rPr lang="en-US" sz="3400" dirty="0" smtClean="0"/>
              <a:t/>
            </a:r>
            <a:br>
              <a:rPr lang="en-US" sz="3400" dirty="0" smtClean="0"/>
            </a:br>
            <a:r>
              <a:rPr lang="en-US" sz="3400" dirty="0" smtClean="0"/>
              <a:t>(Addition of Proposed DC Tie to Planning Models)</a:t>
            </a:r>
            <a:endParaRPr lang="en-US" sz="34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" y="1600200"/>
            <a:ext cx="8610600" cy="0"/>
          </a:xfrm>
          <a:prstGeom prst="line">
            <a:avLst/>
          </a:prstGeom>
          <a:ln/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148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763000" cy="4648200"/>
          </a:xfrm>
        </p:spPr>
        <p:txBody>
          <a:bodyPr/>
          <a:lstStyle/>
          <a:p>
            <a:pPr eaLnBrk="1" hangingPunct="1"/>
            <a:r>
              <a:rPr lang="en-US" altLang="en-US" sz="2800" dirty="0">
                <a:solidFill>
                  <a:schemeClr val="tx1"/>
                </a:solidFill>
              </a:rPr>
              <a:t>Referred </a:t>
            </a:r>
            <a:r>
              <a:rPr lang="en-US" altLang="en-US" sz="2800">
                <a:solidFill>
                  <a:schemeClr val="tx1"/>
                </a:solidFill>
              </a:rPr>
              <a:t>to </a:t>
            </a:r>
            <a:r>
              <a:rPr lang="en-US" altLang="en-US" sz="2800" smtClean="0">
                <a:solidFill>
                  <a:schemeClr val="tx1"/>
                </a:solidFill>
              </a:rPr>
              <a:t>PLWG: August 9</a:t>
            </a:r>
            <a:r>
              <a:rPr lang="en-US" altLang="en-US" sz="2800" baseline="30000" smtClean="0">
                <a:solidFill>
                  <a:schemeClr val="tx1"/>
                </a:solidFill>
              </a:rPr>
              <a:t>th</a:t>
            </a:r>
            <a:endParaRPr lang="en-US" altLang="en-US" sz="2800" dirty="0">
              <a:solidFill>
                <a:schemeClr val="tx1"/>
              </a:solidFill>
            </a:endParaRPr>
          </a:p>
          <a:p>
            <a:pPr eaLnBrk="1" hangingPunct="1"/>
            <a:r>
              <a:rPr lang="en-US" altLang="en-US" sz="2800" dirty="0" smtClean="0">
                <a:solidFill>
                  <a:schemeClr val="tx1"/>
                </a:solidFill>
              </a:rPr>
              <a:t>Taken Up By PLWG: August 22</a:t>
            </a:r>
            <a:r>
              <a:rPr lang="en-US" altLang="en-US" sz="2800" baseline="30000" dirty="0" smtClean="0">
                <a:solidFill>
                  <a:schemeClr val="tx1"/>
                </a:solidFill>
              </a:rPr>
              <a:t>nd</a:t>
            </a:r>
            <a:endParaRPr lang="en-US" altLang="en-US" sz="2800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n-US" altLang="en-US" sz="2800" dirty="0" smtClean="0">
                <a:solidFill>
                  <a:schemeClr val="tx1"/>
                </a:solidFill>
              </a:rPr>
              <a:t>Status: PLWG Consensus on ERCOT 07/25/18 Submission</a:t>
            </a:r>
          </a:p>
          <a:p>
            <a:pPr eaLnBrk="1" hangingPunct="1"/>
            <a:r>
              <a:rPr lang="en-US" altLang="en-US" sz="2800" i="1" dirty="0" smtClean="0">
                <a:solidFill>
                  <a:srgbClr val="FF0000"/>
                </a:solidFill>
              </a:rPr>
              <a:t>PLWG </a:t>
            </a:r>
            <a:r>
              <a:rPr lang="en-US" altLang="en-US" sz="2800" i="1" dirty="0">
                <a:solidFill>
                  <a:srgbClr val="FF0000"/>
                </a:solidFill>
              </a:rPr>
              <a:t>Requests That ROS </a:t>
            </a:r>
            <a:r>
              <a:rPr lang="en-US" altLang="en-US" sz="2800" i="1" dirty="0" smtClean="0">
                <a:solidFill>
                  <a:srgbClr val="FF0000"/>
                </a:solidFill>
              </a:rPr>
              <a:t>Consider Vote</a:t>
            </a:r>
            <a:endParaRPr lang="en-US" altLang="en-US" sz="2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1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1888</TotalTime>
  <Words>368</Words>
  <Application>Microsoft Office PowerPoint</Application>
  <PresentationFormat>On-screen Show 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Executive</vt:lpstr>
      <vt:lpstr>PLWG Report to ROS</vt:lpstr>
      <vt:lpstr>NPRR-871 (Customer/RE Funded Transmission)</vt:lpstr>
      <vt:lpstr>PGRR-065 (TPIT Process Updates - 1)</vt:lpstr>
      <vt:lpstr>PGRR-065 (TPIT Process Updates - 2)</vt:lpstr>
      <vt:lpstr>PGRR-066 (GINR Cancellation and Inactive Status)</vt:lpstr>
      <vt:lpstr>NPRR-882 / PGRR-067 (Re-Power Procedures)</vt:lpstr>
      <vt:lpstr>PGRR-068 (Addition of Proposed DC Tie to Planning Models)</vt:lpstr>
    </vt:vector>
  </TitlesOfParts>
  <Company>American Electric Power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PLWG Report to ROS</dc:title>
  <dc:creator>s204949</dc:creator>
  <cp:lastModifiedBy>s204949</cp:lastModifiedBy>
  <cp:revision>108</cp:revision>
  <dcterms:created xsi:type="dcterms:W3CDTF">2018-02-28T15:39:06Z</dcterms:created>
  <dcterms:modified xsi:type="dcterms:W3CDTF">2018-08-31T14:12:41Z</dcterms:modified>
</cp:coreProperties>
</file>