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4"/>
  </p:notesMasterIdLst>
  <p:handoutMasterIdLst>
    <p:handoutMasterId r:id="rId15"/>
  </p:handoutMasterIdLst>
  <p:sldIdLst>
    <p:sldId id="368" r:id="rId4"/>
    <p:sldId id="544" r:id="rId5"/>
    <p:sldId id="542" r:id="rId6"/>
    <p:sldId id="543" r:id="rId7"/>
    <p:sldId id="553" r:id="rId8"/>
    <p:sldId id="547" r:id="rId9"/>
    <p:sldId id="554" r:id="rId10"/>
    <p:sldId id="549" r:id="rId11"/>
    <p:sldId id="550" r:id="rId12"/>
    <p:sldId id="38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34" d="100"/>
          <a:sy n="134" d="100"/>
        </p:scale>
        <p:origin x="84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NPRR664 Fuel </a:t>
            </a:r>
            <a:r>
              <a:rPr lang="en-US" sz="2000" b="1" dirty="0"/>
              <a:t>Index Price for Resource Definition and Real-Time Make-Whole Payments for Exceptional Fuel Cost </a:t>
            </a:r>
            <a:r>
              <a:rPr lang="en-US" sz="2000" b="1" dirty="0" smtClean="0"/>
              <a:t>Events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WMS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 05,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r>
              <a:rPr lang="en-US" sz="2000" dirty="0" smtClean="0"/>
              <a:t>On </a:t>
            </a:r>
            <a:r>
              <a:rPr lang="en-US" sz="2000" dirty="0"/>
              <a:t>11/20/14, TAC unanimously voted to recommend approval of </a:t>
            </a:r>
            <a:r>
              <a:rPr lang="en-US" sz="2000" dirty="0" smtClean="0"/>
              <a:t>NPRR664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Recommended </a:t>
            </a:r>
            <a:r>
              <a:rPr lang="en-US" sz="1800" dirty="0"/>
              <a:t>priority of 2015 and a rank of </a:t>
            </a:r>
            <a:r>
              <a:rPr lang="en-US" sz="1800" dirty="0" smtClean="0"/>
              <a:t>1400.</a:t>
            </a:r>
          </a:p>
          <a:p>
            <a:endParaRPr lang="en-US" sz="1800" dirty="0" smtClean="0"/>
          </a:p>
          <a:p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Requested </a:t>
            </a: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ERCOT revisit with TAC the rank and priority of NPRR664 prior to project initiation.  </a:t>
            </a:r>
            <a:endParaRPr lang="en-US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dirty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TAC Vote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31" y="990600"/>
            <a:ext cx="8566087" cy="2133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+mn-lt"/>
              </a:rPr>
              <a:t>Introduces a Resource specific Fuel Index Price, based on</a:t>
            </a:r>
            <a:r>
              <a:rPr lang="en-US" sz="2000" dirty="0" smtClean="0">
                <a:latin typeface="+mn-lt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Gas Daily’s Waha index price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Gas Daily Houston Ship Channel (HSC) index price (default index price)</a:t>
            </a:r>
          </a:p>
          <a:p>
            <a:pPr marL="0" indent="0">
              <a:buNone/>
            </a:pPr>
            <a:endParaRPr lang="en-US" sz="2000" dirty="0" smtClean="0"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    Impacts the following sections: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Startup, Minimum Offer and Make-Whole Payment Caps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Startup and minimum Offer Costs for Make </a:t>
            </a:r>
            <a:r>
              <a:rPr lang="en-US" sz="1800" dirty="0">
                <a:latin typeface="+mn-lt"/>
              </a:rPr>
              <a:t>W</a:t>
            </a:r>
            <a:r>
              <a:rPr lang="en-US" sz="1800" dirty="0" smtClean="0">
                <a:latin typeface="+mn-lt"/>
              </a:rPr>
              <a:t>hole </a:t>
            </a:r>
            <a:r>
              <a:rPr lang="en-US" sz="1800" dirty="0">
                <a:latin typeface="+mn-lt"/>
              </a:rPr>
              <a:t>P</a:t>
            </a:r>
            <a:r>
              <a:rPr lang="en-US" sz="1800" dirty="0" smtClean="0">
                <a:latin typeface="+mn-lt"/>
              </a:rPr>
              <a:t>ayment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Mitigated Offer Floor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RMR Payment for Energy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Minimum and Maximum Resource Prices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Real-Time Mitigation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>
              <a:latin typeface="+mn-lt"/>
            </a:endParaRPr>
          </a:p>
          <a:p>
            <a:r>
              <a:rPr lang="en-US" sz="2000" b="1" dirty="0" smtClean="0">
                <a:latin typeface="+mn-lt"/>
              </a:rPr>
              <a:t>Introduces a Real-Time Mitigation Make-Whole Payment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For Exceptional fuel costs (Real-Time fuel purchases)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Summary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r>
              <a:rPr lang="en-US" sz="2000" dirty="0" smtClean="0"/>
              <a:t>NPRR 847 </a:t>
            </a:r>
            <a:r>
              <a:rPr lang="en-US" sz="2000" dirty="0"/>
              <a:t>Exceptional Fuel Cost Included in the Mitigated Offer </a:t>
            </a:r>
            <a:r>
              <a:rPr lang="en-US" sz="2000" dirty="0" smtClean="0"/>
              <a:t>Cap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n-lt"/>
              </a:rPr>
              <a:t>Approved 8/7/2018</a:t>
            </a:r>
            <a:endParaRPr lang="en-US" sz="1800" b="1" dirty="0" smtClean="0">
              <a:latin typeface="+mn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Replaced </a:t>
            </a:r>
            <a:r>
              <a:rPr lang="en-US" sz="1800" dirty="0" smtClean="0"/>
              <a:t>NPRR 664 </a:t>
            </a:r>
            <a:r>
              <a:rPr lang="en-US" sz="1800" b="1" dirty="0" smtClean="0"/>
              <a:t>Real-Time </a:t>
            </a:r>
            <a:r>
              <a:rPr lang="en-US" sz="1800" b="1" dirty="0"/>
              <a:t>Mitigation Make-Whole Payment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>
              <a:latin typeface="+mn-lt"/>
            </a:endParaRP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488515"/>
          </a:xfrm>
        </p:spPr>
        <p:txBody>
          <a:bodyPr>
            <a:noAutofit/>
          </a:bodyPr>
          <a:lstStyle/>
          <a:p>
            <a:r>
              <a:rPr lang="en-US" sz="2000" dirty="0" smtClean="0"/>
              <a:t>NPRR847 </a:t>
            </a:r>
            <a:r>
              <a:rPr lang="en-US" sz="2000" dirty="0"/>
              <a:t>Exceptional Fuel Cost Included in the Mitigated Offer Cap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r>
              <a:rPr lang="en-US" sz="2000" dirty="0" smtClean="0"/>
              <a:t>Remaining changes in NPRR 664 not addressed with NPRR847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Impacts on (Based on Waha or Houston </a:t>
            </a:r>
            <a:r>
              <a:rPr lang="en-US" sz="1800" dirty="0"/>
              <a:t>S</a:t>
            </a:r>
            <a:r>
              <a:rPr lang="en-US" sz="1800" dirty="0" smtClean="0"/>
              <a:t>hip Channel fuel prices)</a:t>
            </a:r>
          </a:p>
          <a:p>
            <a:pPr lvl="2"/>
            <a:r>
              <a:rPr lang="en-US" sz="1700"/>
              <a:t>Startup, Minimum Offer and Make-Whole Payment Caps</a:t>
            </a:r>
          </a:p>
          <a:p>
            <a:pPr lvl="2"/>
            <a:r>
              <a:rPr lang="en-US" sz="1700" smtClean="0"/>
              <a:t>Startup </a:t>
            </a:r>
            <a:r>
              <a:rPr lang="en-US" sz="1700" dirty="0"/>
              <a:t>and Minimum Offer C</a:t>
            </a:r>
            <a:r>
              <a:rPr lang="en-US" sz="1700" dirty="0" smtClean="0"/>
              <a:t>osts for Make-Whole Payment calculations</a:t>
            </a:r>
          </a:p>
          <a:p>
            <a:pPr lvl="2"/>
            <a:r>
              <a:rPr lang="en-US" sz="1700" dirty="0" smtClean="0"/>
              <a:t>Mitigated Offer Cap</a:t>
            </a:r>
          </a:p>
          <a:p>
            <a:pPr lvl="2"/>
            <a:r>
              <a:rPr lang="en-US" sz="1700" dirty="0" smtClean="0"/>
              <a:t>Mitigated Offer Floor</a:t>
            </a:r>
          </a:p>
          <a:p>
            <a:pPr lvl="2"/>
            <a:r>
              <a:rPr lang="en-US" sz="1700" dirty="0" smtClean="0"/>
              <a:t>RMR Payment for Energy calculations, and </a:t>
            </a:r>
          </a:p>
          <a:p>
            <a:pPr lvl="2"/>
            <a:r>
              <a:rPr lang="en-US" sz="1700" dirty="0" smtClean="0"/>
              <a:t>Minimum and Maximum Resource Prices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Original Impact Analysis (IA) for NPRR664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Between $200k and $300k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IA for NPRR847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Between </a:t>
            </a:r>
            <a:r>
              <a:rPr lang="en-US" sz="1800" dirty="0" smtClean="0"/>
              <a:t>$</a:t>
            </a:r>
            <a:r>
              <a:rPr lang="en-US" sz="1800" dirty="0"/>
              <a:t>6</a:t>
            </a:r>
            <a:r>
              <a:rPr lang="en-US" sz="1800" dirty="0" smtClean="0"/>
              <a:t>0k </a:t>
            </a:r>
            <a:r>
              <a:rPr lang="en-US" sz="1800" dirty="0"/>
              <a:t>and </a:t>
            </a:r>
            <a:r>
              <a:rPr lang="en-US" sz="1800" dirty="0" smtClean="0"/>
              <a:t>$80k</a:t>
            </a:r>
            <a:endParaRPr lang="en-US" sz="18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Summary – cont’d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600" b="1" dirty="0" smtClean="0"/>
              <a:t>Price Difference in Period:  Jan 2011 – Aug 2018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# of days Waha &gt; FIP by 10% or more: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10 days</a:t>
            </a: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# of days Waha &lt; FIP by 10% or more: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386 days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/>
              <a:t># of days Waha &lt; FIP by </a:t>
            </a:r>
            <a:r>
              <a:rPr lang="en-US" sz="1600" dirty="0" smtClean="0"/>
              <a:t>50% </a:t>
            </a:r>
            <a:r>
              <a:rPr lang="en-US" sz="1600" dirty="0"/>
              <a:t>or more: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6 </a:t>
            </a:r>
            <a:r>
              <a:rPr lang="en-US" sz="1600" dirty="0"/>
              <a:t>days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</a:t>
            </a:r>
            <a:r>
              <a:rPr lang="en-US" dirty="0"/>
              <a:t>Summary – cont’d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Summary – cont’d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30118"/>
            <a:ext cx="8686800" cy="41977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16002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 panose="020F0502020204030204" pitchFamily="34" charset="0"/>
              </a:rPr>
              <a:t>% Diff = (</a:t>
            </a:r>
            <a:r>
              <a:rPr lang="en-US" sz="1100" dirty="0" err="1" smtClean="0">
                <a:latin typeface="Calibri" panose="020F0502020204030204" pitchFamily="34" charset="0"/>
              </a:rPr>
              <a:t>Waha</a:t>
            </a:r>
            <a:r>
              <a:rPr lang="en-US" sz="1100" dirty="0" smtClean="0">
                <a:latin typeface="Calibri" panose="020F0502020204030204" pitchFamily="34" charset="0"/>
              </a:rPr>
              <a:t>-HSC) / HSC</a:t>
            </a:r>
            <a:endParaRPr lang="en-US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Switching to Waha is not required but optional for Resources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700" dirty="0" smtClean="0"/>
              <a:t>If gray-boxed NPRR 664 language is implemented ERCOT may build systems that are never used.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17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Prices in Waha could remain lower than HSC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If Resources do not switch to the appropriate index, the LMPs may not reflect correct fuel prices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However, NPRR847 addressed a market concern with the NPRR664 Make-Whole Payment by reflecting exceptional fuel costs in LMPs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Potential Considerations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Which option does WMS recommend:</a:t>
            </a:r>
          </a:p>
          <a:p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Keep gray-boxed language with existing priority and rank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Keep </a:t>
            </a:r>
            <a:r>
              <a:rPr lang="en-US" sz="1600" dirty="0" smtClean="0"/>
              <a:t>gray-boxed </a:t>
            </a:r>
            <a:r>
              <a:rPr lang="en-US" sz="1600" dirty="0"/>
              <a:t>language with </a:t>
            </a:r>
            <a:r>
              <a:rPr lang="en-US" sz="1600" dirty="0" smtClean="0"/>
              <a:t>updated priority </a:t>
            </a:r>
            <a:r>
              <a:rPr lang="en-US" sz="1600" dirty="0"/>
              <a:t>and </a:t>
            </a:r>
            <a:r>
              <a:rPr lang="en-US" sz="1600" dirty="0" smtClean="0"/>
              <a:t>rank, or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Modify/remove gray-boxed language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Next Steps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16879</TotalTime>
  <Words>456</Words>
  <Application>Microsoft Office PowerPoint</Application>
  <PresentationFormat>On-screen Show (4:3)</PresentationFormat>
  <Paragraphs>126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NPRR664 TAC Vote</vt:lpstr>
      <vt:lpstr>NPRR664 Summary</vt:lpstr>
      <vt:lpstr>NPRR847 Exceptional Fuel Cost Included in the Mitigated Offer Cap</vt:lpstr>
      <vt:lpstr>NPRR664 Summary – cont’d</vt:lpstr>
      <vt:lpstr>NPRR664 Summary – cont’d</vt:lpstr>
      <vt:lpstr>NPRR664 Summary – cont’d</vt:lpstr>
      <vt:lpstr>Potential Considerations</vt:lpstr>
      <vt:lpstr>NPRR664 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Magarinos, Marcelo</cp:lastModifiedBy>
  <cp:revision>440</cp:revision>
  <cp:lastPrinted>2016-05-23T17:34:43Z</cp:lastPrinted>
  <dcterms:created xsi:type="dcterms:W3CDTF">2016-01-21T15:20:31Z</dcterms:created>
  <dcterms:modified xsi:type="dcterms:W3CDTF">2018-08-31T14:51:54Z</dcterms:modified>
</cp:coreProperties>
</file>